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94" r:id="rId5"/>
  </p:sldMasterIdLst>
  <p:notesMasterIdLst>
    <p:notesMasterId r:id="rId38"/>
  </p:notesMasterIdLst>
  <p:handoutMasterIdLst>
    <p:handoutMasterId r:id="rId39"/>
  </p:handoutMasterIdLst>
  <p:sldIdLst>
    <p:sldId id="327" r:id="rId6"/>
    <p:sldId id="378" r:id="rId7"/>
    <p:sldId id="380" r:id="rId8"/>
    <p:sldId id="388" r:id="rId9"/>
    <p:sldId id="389" r:id="rId10"/>
    <p:sldId id="382" r:id="rId11"/>
    <p:sldId id="374" r:id="rId12"/>
    <p:sldId id="348" r:id="rId13"/>
    <p:sldId id="338" r:id="rId14"/>
    <p:sldId id="350" r:id="rId15"/>
    <p:sldId id="351" r:id="rId16"/>
    <p:sldId id="358" r:id="rId17"/>
    <p:sldId id="384" r:id="rId18"/>
    <p:sldId id="368" r:id="rId19"/>
    <p:sldId id="369" r:id="rId20"/>
    <p:sldId id="383" r:id="rId21"/>
    <p:sldId id="370" r:id="rId22"/>
    <p:sldId id="375" r:id="rId23"/>
    <p:sldId id="379" r:id="rId24"/>
    <p:sldId id="359" r:id="rId25"/>
    <p:sldId id="372" r:id="rId26"/>
    <p:sldId id="373" r:id="rId27"/>
    <p:sldId id="362" r:id="rId28"/>
    <p:sldId id="376" r:id="rId29"/>
    <p:sldId id="390" r:id="rId30"/>
    <p:sldId id="354" r:id="rId31"/>
    <p:sldId id="363" r:id="rId32"/>
    <p:sldId id="364" r:id="rId33"/>
    <p:sldId id="365" r:id="rId34"/>
    <p:sldId id="366" r:id="rId35"/>
    <p:sldId id="391" r:id="rId36"/>
    <p:sldId id="381" r:id="rId37"/>
  </p:sldIdLst>
  <p:sldSz cx="9144000" cy="5143500" type="screen16x9"/>
  <p:notesSz cx="6858000" cy="9144000"/>
  <p:defaultTextStyle>
    <a:defPPr>
      <a:defRPr lang="de-DE"/>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93" userDrawn="1">
          <p15:clr>
            <a:srgbClr val="A4A3A4"/>
          </p15:clr>
        </p15:guide>
        <p15:guide id="2" pos="995" userDrawn="1">
          <p15:clr>
            <a:srgbClr val="A4A3A4"/>
          </p15:clr>
        </p15:guide>
        <p15:guide id="3" orient="horz" pos="2845">
          <p15:clr>
            <a:srgbClr val="A4A3A4"/>
          </p15:clr>
        </p15:guide>
        <p15:guide id="4" pos="393">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Daniela Peter" initials="DP" lastIdx="1" clrIdx="0">
    <p:extLst>
      <p:ext uri="{19B8F6BF-5375-455C-9EA6-DF929625EA0E}">
        <p15:presenceInfo xmlns:p15="http://schemas.microsoft.com/office/powerpoint/2012/main" userId="S::peter@Swissolar.ch::5207ceab-9ade-4659-9f49-1fe84fc621a1" providerId="AD"/>
      </p:ext>
    </p:extLst>
  </p:cmAuthor>
  <p:cmAuthor id="2" name="David Stickelberger" initials="DS" lastIdx="1" clrIdx="1">
    <p:extLst>
      <p:ext uri="{19B8F6BF-5375-455C-9EA6-DF929625EA0E}">
        <p15:presenceInfo xmlns:p15="http://schemas.microsoft.com/office/powerpoint/2012/main" userId="S::Stickelberger@Swissolar.ch::6ca5169a-4eca-40c1-9079-38008e997438"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000000"/>
        </p14:laserClr>
      </p:ext>
      <p:ext uri="{2FDB2607-1784-4EEB-B798-7EB5836EED8A}">
        <p14:showMediaCtrls xmlns:p14="http://schemas.microsoft.com/office/powerpoint/2010/main" val="1"/>
      </p:ext>
    </p:extLst>
  </p:showPr>
  <p:clrMru>
    <a:srgbClr val="4D4D4C"/>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7765062-1699-40C8-AF10-69CA84AE2DF0}" v="2" dt="2021-09-20T07:09:10.115"/>
  </p1510:revLst>
</p1510:revInfo>
</file>

<file path=ppt/tableStyles.xml><?xml version="1.0" encoding="utf-8"?>
<a:tblStyleLst xmlns:a="http://schemas.openxmlformats.org/drawingml/2006/main" def="{5C22544A-7EE6-4342-B048-85BDC9FD1C3A}">
  <a:tblStyle styleId="{18603FDC-E32A-4AB5-989C-0864C3EAD2B8}" styleName="Designformatvorlage 2 - Akzent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27F97BB-C833-4FB7-BDE5-3F7075034690}" styleName="Designformatvorlage 2 - Akz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8FD4443E-F989-4FC4-A0C8-D5A2AF1F390B}" styleName="Dunkle Formatvorlage 1 - Akzent 5">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5"/>
          </a:solidFill>
        </a:fill>
      </a:tcStyle>
    </a:wholeTbl>
    <a:band1H>
      <a:tcStyle>
        <a:tcBdr/>
        <a:fill>
          <a:solidFill>
            <a:schemeClr val="accent5">
              <a:shade val="60000"/>
            </a:schemeClr>
          </a:solidFill>
        </a:fill>
      </a:tcStyle>
    </a:band1H>
    <a:band1V>
      <a:tcStyle>
        <a:tcBdr/>
        <a:fill>
          <a:solidFill>
            <a:schemeClr val="accent5">
              <a:shade val="60000"/>
            </a:schemeClr>
          </a:solidFill>
        </a:fill>
      </a:tcStyle>
    </a:band1V>
    <a:lastCol>
      <a:tcTxStyle b="on"/>
      <a:tcStyle>
        <a:tcBdr>
          <a:left>
            <a:ln w="25400" cmpd="sng">
              <a:solidFill>
                <a:schemeClr val="lt1"/>
              </a:solidFill>
            </a:ln>
          </a:left>
        </a:tcBdr>
        <a:fill>
          <a:solidFill>
            <a:schemeClr val="accent5">
              <a:shade val="60000"/>
            </a:schemeClr>
          </a:solidFill>
        </a:fill>
      </a:tcStyle>
    </a:lastCol>
    <a:firstCol>
      <a:tcTxStyle b="on"/>
      <a:tcStyle>
        <a:tcBdr>
          <a:right>
            <a:ln w="25400" cmpd="sng">
              <a:solidFill>
                <a:schemeClr val="lt1"/>
              </a:solidFill>
            </a:ln>
          </a:right>
        </a:tcBdr>
        <a:fill>
          <a:solidFill>
            <a:schemeClr val="accent5">
              <a:shade val="60000"/>
            </a:schemeClr>
          </a:solidFill>
        </a:fill>
      </a:tcStyle>
    </a:firstCol>
    <a:lastRow>
      <a:tcTxStyle b="on"/>
      <a:tcStyle>
        <a:tcBdr>
          <a:top>
            <a:ln w="25400" cmpd="sng">
              <a:solidFill>
                <a:schemeClr val="lt1"/>
              </a:solidFill>
            </a:ln>
          </a:top>
        </a:tcBdr>
        <a:fill>
          <a:solidFill>
            <a:schemeClr val="accent5">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35758FB7-9AC5-4552-8A53-C91805E547FA}" styleName="Designformatvorlage 1 - Akz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5A111915-BE36-4E01-A7E5-04B1672EAD32}" styleName="Helle Formatvorlage 2 - Akz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74C1A8A3-306A-4EB7-A6B1-4F7E0EB9C5D6}" styleName="Mittlere Formatvorlage 3 - Akz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7DF18680-E054-41AD-8BC1-D1AEF772440D}" styleName="Mittlere Formatvorlage 2 - Akz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2D5ABB26-0587-4C30-8999-92F81FD0307C}" styleName="Keine Formatvorlage, kein Raster">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Keine Formatvorlage, Tabellenraster">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7E9639D4-E3E2-4D34-9284-5A2195B3D0D7}" styleName="Helle Formatvorlag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08FB837D-C827-4EFA-A057-4D05807E0F7C}" styleName="Designformatvorlage 1 - Akz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8EC20E35-A176-4012-BC5E-935CFFF8708E}" styleName="Mittlere Formatvorlage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ittlere Formatvorlag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A488322-F2BA-4B5B-9748-0D474271808F}" styleName="Mittlere Formatvorlage 3 - Akzent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012" autoAdjust="0"/>
    <p:restoredTop sz="50505" autoAdjust="0"/>
  </p:normalViewPr>
  <p:slideViewPr>
    <p:cSldViewPr snapToObjects="1">
      <p:cViewPr varScale="1">
        <p:scale>
          <a:sx n="146" d="100"/>
          <a:sy n="146" d="100"/>
        </p:scale>
        <p:origin x="492" y="108"/>
      </p:cViewPr>
      <p:guideLst>
        <p:guide orient="horz" pos="293"/>
        <p:guide pos="995"/>
        <p:guide orient="horz" pos="2845"/>
        <p:guide pos="393"/>
      </p:guideLst>
    </p:cSldViewPr>
  </p:slideViewPr>
  <p:outlineViewPr>
    <p:cViewPr>
      <p:scale>
        <a:sx n="33" d="100"/>
        <a:sy n="33" d="100"/>
      </p:scale>
      <p:origin x="0" y="0"/>
    </p:cViewPr>
  </p:outlin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handoutMaster" Target="handoutMasters/handoutMaster1.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viewProps" Target="viewProps.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commentAuthors" Target="commentAuthors.xml"/><Relationship Id="rId45" Type="http://schemas.microsoft.com/office/2016/11/relationships/changesInfo" Target="changesInfos/changesInfo1.xml"/><Relationship Id="rId5" Type="http://schemas.openxmlformats.org/officeDocument/2006/relationships/slideMaster" Target="slideMasters/slideMaster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tableStyles" Target="tableStyles.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theme" Target="theme/theme1.xml"/><Relationship Id="rId8" Type="http://schemas.openxmlformats.org/officeDocument/2006/relationships/slide" Target="slides/slide3.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notesMaster" Target="notesMasters/notesMaster1.xml"/><Relationship Id="rId46" Type="http://schemas.microsoft.com/office/2015/10/relationships/revisionInfo" Target="revisionInfo.xml"/><Relationship Id="rId20" Type="http://schemas.openxmlformats.org/officeDocument/2006/relationships/slide" Target="slides/slide15.xml"/><Relationship Id="rId41"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ilian Constantin" userId="5a20de05-b1fe-4673-9ecb-1584dce76c0f" providerId="ADAL" clId="{77765062-1699-40C8-AF10-69CA84AE2DF0}"/>
    <pc:docChg chg="modSld">
      <pc:chgData name="Kilian Constantin" userId="5a20de05-b1fe-4673-9ecb-1584dce76c0f" providerId="ADAL" clId="{77765062-1699-40C8-AF10-69CA84AE2DF0}" dt="2021-09-20T07:30:18.944" v="0" actId="20577"/>
      <pc:docMkLst>
        <pc:docMk/>
      </pc:docMkLst>
      <pc:sldChg chg="modSp mod">
        <pc:chgData name="Kilian Constantin" userId="5a20de05-b1fe-4673-9ecb-1584dce76c0f" providerId="ADAL" clId="{77765062-1699-40C8-AF10-69CA84AE2DF0}" dt="2021-09-20T07:30:18.944" v="0" actId="20577"/>
        <pc:sldMkLst>
          <pc:docMk/>
          <pc:sldMk cId="531905209" sldId="363"/>
        </pc:sldMkLst>
        <pc:spChg chg="mod">
          <ac:chgData name="Kilian Constantin" userId="5a20de05-b1fe-4673-9ecb-1584dce76c0f" providerId="ADAL" clId="{77765062-1699-40C8-AF10-69CA84AE2DF0}" dt="2021-09-20T07:30:18.944" v="0" actId="20577"/>
          <ac:spMkLst>
            <pc:docMk/>
            <pc:sldMk cId="531905209" sldId="363"/>
            <ac:spMk id="13" creationId="{3F0F3166-9D3F-4BDA-9531-FCB85E79EAC7}"/>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berschriftenplatzhalt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BBEC3978-E7A1-6148-AD81-73359310D55D}" type="datetimeFigureOut">
              <a:rPr lang="de-DE" smtClean="0"/>
              <a:t>20.09.2021</a:t>
            </a:fld>
            <a:endParaRPr lang="de-DE"/>
          </a:p>
        </p:txBody>
      </p:sp>
      <p:sp>
        <p:nvSpPr>
          <p:cNvPr id="4" name="Fußzeilenplatzhalt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de-DE"/>
          </a:p>
        </p:txBody>
      </p:sp>
      <p:sp>
        <p:nvSpPr>
          <p:cNvPr id="5" name="Foliennummernplatzhalt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BE6F0169-DED4-344E-A6CE-54CF9EF99B32}" type="slidenum">
              <a:rPr lang="de-DE" smtClean="0"/>
              <a:t>‹N°›</a:t>
            </a:fld>
            <a:endParaRPr lang="de-DE"/>
          </a:p>
        </p:txBody>
      </p:sp>
    </p:spTree>
    <p:extLst>
      <p:ext uri="{BB962C8B-B14F-4D97-AF65-F5344CB8AC3E}">
        <p14:creationId xmlns:p14="http://schemas.microsoft.com/office/powerpoint/2010/main" val="231618937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berschriftenplatzhalt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9C7F5E3-826D-7445-913D-2C101154AD61}" type="datetimeFigureOut">
              <a:rPr lang="de-DE" smtClean="0"/>
              <a:t>20.09.2021</a:t>
            </a:fld>
            <a:endParaRPr lang="de-DE"/>
          </a:p>
        </p:txBody>
      </p:sp>
      <p:sp>
        <p:nvSpPr>
          <p:cNvPr id="4" name="Folienbildplatzhalt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de-DE"/>
          </a:p>
        </p:txBody>
      </p:sp>
      <p:sp>
        <p:nvSpPr>
          <p:cNvPr id="5" name="Notizenplatzhalt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de-CH"/>
              <a:t>Mastertextformat bearbeiten</a:t>
            </a:r>
          </a:p>
          <a:p>
            <a:pPr lvl="1"/>
            <a:r>
              <a:rPr lang="de-CH"/>
              <a:t>Zweite Ebene</a:t>
            </a:r>
          </a:p>
          <a:p>
            <a:pPr lvl="2"/>
            <a:r>
              <a:rPr lang="de-CH"/>
              <a:t>Dritte Ebene</a:t>
            </a:r>
          </a:p>
          <a:p>
            <a:pPr lvl="3"/>
            <a:r>
              <a:rPr lang="de-CH"/>
              <a:t>Vierte Ebene</a:t>
            </a:r>
          </a:p>
          <a:p>
            <a:pPr lvl="4"/>
            <a:r>
              <a:rPr lang="de-CH"/>
              <a:t>Fünfte Ebene</a:t>
            </a:r>
            <a:endParaRPr lang="de-DE"/>
          </a:p>
        </p:txBody>
      </p:sp>
      <p:sp>
        <p:nvSpPr>
          <p:cNvPr id="6" name="Fußzeilenplatzhalt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de-DE"/>
          </a:p>
        </p:txBody>
      </p:sp>
      <p:sp>
        <p:nvSpPr>
          <p:cNvPr id="7" name="Foliennummernplatzhalt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B52BE63-58AC-4044-AD7E-2CB41BEB8509}" type="slidenum">
              <a:rPr lang="de-DE" smtClean="0"/>
              <a:t>‹N°›</a:t>
            </a:fld>
            <a:endParaRPr lang="de-DE"/>
          </a:p>
        </p:txBody>
      </p:sp>
    </p:spTree>
    <p:extLst>
      <p:ext uri="{BB962C8B-B14F-4D97-AF65-F5344CB8AC3E}">
        <p14:creationId xmlns:p14="http://schemas.microsoft.com/office/powerpoint/2010/main" val="1418930146"/>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FB52BE63-58AC-4044-AD7E-2CB41BEB8509}" type="slidenum">
              <a:rPr lang="de-DE" smtClean="0"/>
              <a:t>1</a:t>
            </a:fld>
            <a:endParaRPr lang="de-DE"/>
          </a:p>
        </p:txBody>
      </p:sp>
    </p:spTree>
    <p:extLst>
      <p:ext uri="{BB962C8B-B14F-4D97-AF65-F5344CB8AC3E}">
        <p14:creationId xmlns:p14="http://schemas.microsoft.com/office/powerpoint/2010/main" val="22342775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a:p>
        </p:txBody>
      </p:sp>
      <p:sp>
        <p:nvSpPr>
          <p:cNvPr id="4" name="Foliennummernplatzhalter 3"/>
          <p:cNvSpPr>
            <a:spLocks noGrp="1"/>
          </p:cNvSpPr>
          <p:nvPr>
            <p:ph type="sldNum" sz="quarter" idx="10"/>
          </p:nvPr>
        </p:nvSpPr>
        <p:spPr/>
        <p:txBody>
          <a:bodyPr/>
          <a:lstStyle/>
          <a:p>
            <a:fld id="{FB52BE63-58AC-4044-AD7E-2CB41BEB8509}" type="slidenum">
              <a:rPr lang="de-DE" smtClean="0"/>
              <a:t>2</a:t>
            </a:fld>
            <a:endParaRPr lang="de-DE"/>
          </a:p>
        </p:txBody>
      </p:sp>
    </p:spTree>
    <p:extLst>
      <p:ext uri="{BB962C8B-B14F-4D97-AF65-F5344CB8AC3E}">
        <p14:creationId xmlns:p14="http://schemas.microsoft.com/office/powerpoint/2010/main" val="41386455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a:p>
        </p:txBody>
      </p:sp>
      <p:sp>
        <p:nvSpPr>
          <p:cNvPr id="4" name="Foliennummernplatzhalter 3"/>
          <p:cNvSpPr>
            <a:spLocks noGrp="1"/>
          </p:cNvSpPr>
          <p:nvPr>
            <p:ph type="sldNum" sz="quarter" idx="10"/>
          </p:nvPr>
        </p:nvSpPr>
        <p:spPr/>
        <p:txBody>
          <a:bodyPr/>
          <a:lstStyle/>
          <a:p>
            <a:fld id="{FB52BE63-58AC-4044-AD7E-2CB41BEB8509}" type="slidenum">
              <a:rPr lang="de-DE" smtClean="0"/>
              <a:t>3</a:t>
            </a:fld>
            <a:endParaRPr lang="de-DE"/>
          </a:p>
        </p:txBody>
      </p:sp>
    </p:spTree>
    <p:extLst>
      <p:ext uri="{BB962C8B-B14F-4D97-AF65-F5344CB8AC3E}">
        <p14:creationId xmlns:p14="http://schemas.microsoft.com/office/powerpoint/2010/main" val="412650369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CH" dirty="0"/>
              <a:t>Das 2013 lancierte Programm hat sich erfreulich entwickelt. Mehr als 100 Projekte konnten gefördert werden.</a:t>
            </a:r>
          </a:p>
          <a:p>
            <a:r>
              <a:rPr lang="de-CH" dirty="0"/>
              <a:t>Davon sind etwa 60 bereits abgeschlossen.</a:t>
            </a:r>
          </a:p>
          <a:p>
            <a:endParaRPr lang="de-CH" dirty="0"/>
          </a:p>
          <a:p>
            <a:r>
              <a:rPr lang="de-CH" dirty="0"/>
              <a:t>Das</a:t>
            </a:r>
            <a:r>
              <a:rPr lang="de-CH" baseline="0" dirty="0"/>
              <a:t> </a:t>
            </a:r>
            <a:r>
              <a:rPr lang="de-CH" dirty="0"/>
              <a:t>Programm deckt viele Handlungsfelder und schliesst nicht nur technische sondern auch betriebliche und organisatorische Aspekte ein. </a:t>
            </a:r>
          </a:p>
        </p:txBody>
      </p:sp>
      <p:sp>
        <p:nvSpPr>
          <p:cNvPr id="4" name="Foliennummernplatzhalter 3"/>
          <p:cNvSpPr>
            <a:spLocks noGrp="1"/>
          </p:cNvSpPr>
          <p:nvPr>
            <p:ph type="sldNum" sz="quarter" idx="10"/>
          </p:nvPr>
        </p:nvSpPr>
        <p:spPr/>
        <p:txBody>
          <a:bodyPr/>
          <a:lstStyle/>
          <a:p>
            <a:fld id="{7AD9179C-3B50-4FEB-BFA1-45A595CAEBEF}" type="slidenum">
              <a:rPr lang="de-CH" smtClean="0"/>
              <a:pPr/>
              <a:t>4</a:t>
            </a:fld>
            <a:endParaRPr lang="de-CH" dirty="0"/>
          </a:p>
        </p:txBody>
      </p:sp>
    </p:spTree>
    <p:extLst>
      <p:ext uri="{BB962C8B-B14F-4D97-AF65-F5344CB8AC3E}">
        <p14:creationId xmlns:p14="http://schemas.microsoft.com/office/powerpoint/2010/main" val="12199621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CH" dirty="0"/>
              <a:t>Der Verkehr ist ein Schlüsselbereich zur Erreichung dieser Ziele, verbraucht er doch rund einen</a:t>
            </a:r>
            <a:r>
              <a:rPr lang="de-CH" baseline="0" dirty="0"/>
              <a:t> Drittel der gesamten Energie, und dies mehrheitlich aus fossilen Quellen. </a:t>
            </a:r>
          </a:p>
          <a:p>
            <a:r>
              <a:rPr lang="de-CH" baseline="0" dirty="0"/>
              <a:t>Der öV hat dabei zwar nur einen geringen Anteil, jedoch ist auch er aufgefordert, seinen Beitrag zu leisten. </a:t>
            </a:r>
          </a:p>
          <a:p>
            <a:r>
              <a:rPr lang="de-CH" b="1" baseline="0" dirty="0"/>
              <a:t>der öV muss seinen Umweltvorteil ausbauen</a:t>
            </a:r>
          </a:p>
          <a:p>
            <a:endParaRPr lang="de-CH" baseline="0" dirty="0"/>
          </a:p>
          <a:p>
            <a:r>
              <a:rPr lang="de-CH" dirty="0"/>
              <a:t>Klare Schwerpunkte bilden Effizienzmassnahmen bei Schienenfahrzeugen und im Bahnbetrieb. </a:t>
            </a:r>
          </a:p>
          <a:p>
            <a:r>
              <a:rPr lang="de-CH" b="1" dirty="0"/>
              <a:t>Für das laufende Jahr bildet die Elektrifizierung des strassengebundenen </a:t>
            </a:r>
            <a:r>
              <a:rPr lang="de-CH" b="1" dirty="0" err="1"/>
              <a:t>öV</a:t>
            </a:r>
            <a:r>
              <a:rPr lang="de-CH" b="1" dirty="0"/>
              <a:t> eine Priorität</a:t>
            </a:r>
            <a:r>
              <a:rPr lang="de-CH" dirty="0"/>
              <a:t>, ist doch dieser Bereich für einen wesentlichen Teil des Energieverbrauchs und der CO2-Emissionen verantwortlich.</a:t>
            </a:r>
          </a:p>
          <a:p>
            <a:endParaRPr lang="de-CH" dirty="0"/>
          </a:p>
        </p:txBody>
      </p:sp>
      <p:sp>
        <p:nvSpPr>
          <p:cNvPr id="4" name="Foliennummernplatzhalter 3"/>
          <p:cNvSpPr>
            <a:spLocks noGrp="1"/>
          </p:cNvSpPr>
          <p:nvPr>
            <p:ph type="sldNum" sz="quarter" idx="10"/>
          </p:nvPr>
        </p:nvSpPr>
        <p:spPr/>
        <p:txBody>
          <a:bodyPr/>
          <a:lstStyle/>
          <a:p>
            <a:fld id="{7AD9179C-3B50-4FEB-BFA1-45A595CAEBEF}" type="slidenum">
              <a:rPr lang="de-CH" smtClean="0"/>
              <a:pPr/>
              <a:t>5</a:t>
            </a:fld>
            <a:endParaRPr lang="de-CH" dirty="0"/>
          </a:p>
        </p:txBody>
      </p:sp>
    </p:spTree>
    <p:extLst>
      <p:ext uri="{BB962C8B-B14F-4D97-AF65-F5344CB8AC3E}">
        <p14:creationId xmlns:p14="http://schemas.microsoft.com/office/powerpoint/2010/main" val="216762045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CH" dirty="0"/>
              <a:t>Das theoretische Potenzial der Photovoltaik auf Gebäuden </a:t>
            </a:r>
            <a:r>
              <a:rPr lang="de-CH" baseline="0" dirty="0"/>
              <a:t>(hochgerechnet aus www.sonnendach.ch) </a:t>
            </a:r>
            <a:r>
              <a:rPr lang="de-CH" dirty="0"/>
              <a:t>liegt bei 156 </a:t>
            </a:r>
            <a:r>
              <a:rPr lang="de-CH" baseline="0" dirty="0"/>
              <a:t>TWh, d</a:t>
            </a:r>
            <a:r>
              <a:rPr lang="de-CH" dirty="0"/>
              <a:t>as technische Potenzial </a:t>
            </a:r>
            <a:r>
              <a:rPr lang="de-CH" baseline="0" dirty="0"/>
              <a:t>bei 100 TWh Jahresproduktion. Nach Abzug der aus gesellschaftlichen und wirtschaftlichen Gründen sowie Schutzgründen ungeeigneten Dächern und Fassaden verbleibt das hier genannte «ausschöpfbare» Potenzial. Es wurde davon ausgegangen, dass davon die Hälfte aus persönlichen Gründen des Hausbesitzers nicht rasch nutzbar ist, wodurch sich das «mittelfristig nutzbare» Potenzial ergibt.</a:t>
            </a:r>
          </a:p>
          <a:p>
            <a:endParaRPr lang="de-CH" baseline="0" dirty="0"/>
          </a:p>
          <a:p>
            <a:r>
              <a:rPr lang="de-CH" baseline="0" dirty="0"/>
              <a:t>Allein das mittelfristige Potenzial auf Dächern würde reichen, um die heutige Produktion der Schweizer AKW in der Jahresbilanz zu ersetzen! </a:t>
            </a:r>
            <a:endParaRPr lang="de-CH" dirty="0"/>
          </a:p>
          <a:p>
            <a:pPr marL="163773" indent="-163773">
              <a:buFontTx/>
              <a:buChar char="-"/>
            </a:pPr>
            <a:endParaRPr lang="de-CH" baseline="0" dirty="0">
              <a:sym typeface="Wingdings" panose="05000000000000000000" pitchFamily="2" charset="2"/>
            </a:endParaRPr>
          </a:p>
          <a:p>
            <a:r>
              <a:rPr lang="de-CH" baseline="0" dirty="0">
                <a:sym typeface="Wingdings" panose="05000000000000000000" pitchFamily="2" charset="2"/>
              </a:rPr>
              <a:t>Es zeigt sich, dass der Solarstrombedarf im Zusammenhang mit der Dekarbonisierung vollständig auf Gebäuden sichergestellt werden könnte. Achtung: Dies zeigt die Jahresproduktion, der saisonale Ausgleich ist damit nicht zwingend sichergestellt. Anlagen in den Alpen (v.a. mit einer starken Neigung) weisen eine </a:t>
            </a:r>
            <a:r>
              <a:rPr lang="de-CH" baseline="0" dirty="0" err="1">
                <a:sym typeface="Wingdings" panose="05000000000000000000" pitchFamily="2" charset="2"/>
              </a:rPr>
              <a:t>ausgeglichenere</a:t>
            </a:r>
            <a:r>
              <a:rPr lang="de-CH" baseline="0" dirty="0">
                <a:sym typeface="Wingdings" panose="05000000000000000000" pitchFamily="2" charset="2"/>
              </a:rPr>
              <a:t> Sommer-/Winterproduktion als Dachanlagen im Mittelland auf. </a:t>
            </a:r>
          </a:p>
          <a:p>
            <a:endParaRPr lang="de-CH" baseline="0" dirty="0">
              <a:sym typeface="Wingdings" panose="05000000000000000000" pitchFamily="2" charset="2"/>
            </a:endParaRPr>
          </a:p>
          <a:p>
            <a:r>
              <a:rPr lang="de-CH" baseline="0" dirty="0">
                <a:sym typeface="Wingdings" panose="05000000000000000000" pitchFamily="2" charset="2"/>
              </a:rPr>
              <a:t>In einer früheren Berechnung von </a:t>
            </a:r>
            <a:r>
              <a:rPr lang="de-CH" baseline="0" dirty="0" err="1">
                <a:sym typeface="Wingdings" panose="05000000000000000000" pitchFamily="2" charset="2"/>
              </a:rPr>
              <a:t>Meteotest</a:t>
            </a:r>
            <a:r>
              <a:rPr lang="de-CH" baseline="0" dirty="0">
                <a:sym typeface="Wingdings" panose="05000000000000000000" pitchFamily="2" charset="2"/>
              </a:rPr>
              <a:t> (2017) wurde errechnet, welches Potenzial für Solarwärme auf Gebäuden bestünde, wenn ein Teil der Flächen dafür genutzt würde. Es sind rund 11 TWh (rund 10% des heutigen Wärmebedarfs). </a:t>
            </a:r>
          </a:p>
          <a:p>
            <a:endParaRPr lang="de-CH" baseline="0" dirty="0">
              <a:sym typeface="Wingdings" panose="05000000000000000000" pitchFamily="2" charset="2"/>
            </a:endParaRPr>
          </a:p>
          <a:p>
            <a:endParaRPr lang="de-CH" dirty="0"/>
          </a:p>
        </p:txBody>
      </p:sp>
      <p:sp>
        <p:nvSpPr>
          <p:cNvPr id="4" name="Foliennummernplatzhalter 3"/>
          <p:cNvSpPr>
            <a:spLocks noGrp="1"/>
          </p:cNvSpPr>
          <p:nvPr>
            <p:ph type="sldNum" sz="quarter" idx="10"/>
          </p:nvPr>
        </p:nvSpPr>
        <p:spPr/>
        <p:txBody>
          <a:bodyPr/>
          <a:lstStyle/>
          <a:p>
            <a:fld id="{E0A09B45-3894-4C2A-A0D5-0B4E543812B7}" type="slidenum">
              <a:rPr lang="de-CH" smtClean="0"/>
              <a:t>9</a:t>
            </a:fld>
            <a:endParaRPr lang="de-CH"/>
          </a:p>
        </p:txBody>
      </p:sp>
    </p:spTree>
    <p:extLst>
      <p:ext uri="{BB962C8B-B14F-4D97-AF65-F5344CB8AC3E}">
        <p14:creationId xmlns:p14="http://schemas.microsoft.com/office/powerpoint/2010/main" val="241710129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1_Titel-orange-auf Bild">
    <p:spTree>
      <p:nvGrpSpPr>
        <p:cNvPr id="1" name=""/>
        <p:cNvGrpSpPr/>
        <p:nvPr/>
      </p:nvGrpSpPr>
      <p:grpSpPr>
        <a:xfrm>
          <a:off x="0" y="0"/>
          <a:ext cx="0" cy="0"/>
          <a:chOff x="0" y="0"/>
          <a:chExt cx="0" cy="0"/>
        </a:xfrm>
      </p:grpSpPr>
      <p:pic>
        <p:nvPicPr>
          <p:cNvPr id="7" name="Bild 6"/>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7007290" y="291441"/>
            <a:ext cx="1728000" cy="207237"/>
          </a:xfrm>
          <a:prstGeom prst="rect">
            <a:avLst/>
          </a:prstGeom>
        </p:spPr>
      </p:pic>
      <p:pic>
        <p:nvPicPr>
          <p:cNvPr id="2" name="Grafik 1">
            <a:extLst>
              <a:ext uri="{FF2B5EF4-FFF2-40B4-BE49-F238E27FC236}">
                <a16:creationId xmlns:a16="http://schemas.microsoft.com/office/drawing/2014/main" id="{D157C5E4-8D54-4A80-9B9B-860E3AD77266}"/>
              </a:ext>
            </a:extLst>
          </p:cNvPr>
          <p:cNvPicPr>
            <a:picLocks noChangeAspect="1"/>
          </p:cNvPicPr>
          <p:nvPr userDrawn="1"/>
        </p:nvPicPr>
        <p:blipFill>
          <a:blip r:embed="rId3"/>
          <a:stretch>
            <a:fillRect/>
          </a:stretch>
        </p:blipFill>
        <p:spPr>
          <a:xfrm>
            <a:off x="0" y="-1150783"/>
            <a:ext cx="9144000" cy="7445066"/>
          </a:xfrm>
          <a:prstGeom prst="rect">
            <a:avLst/>
          </a:prstGeom>
        </p:spPr>
      </p:pic>
    </p:spTree>
    <p:extLst>
      <p:ext uri="{BB962C8B-B14F-4D97-AF65-F5344CB8AC3E}">
        <p14:creationId xmlns:p14="http://schemas.microsoft.com/office/powerpoint/2010/main" val="288427669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Fragen">
    <p:spTree>
      <p:nvGrpSpPr>
        <p:cNvPr id="1" name=""/>
        <p:cNvGrpSpPr/>
        <p:nvPr/>
      </p:nvGrpSpPr>
      <p:grpSpPr>
        <a:xfrm>
          <a:off x="0" y="0"/>
          <a:ext cx="0" cy="0"/>
          <a:chOff x="0" y="0"/>
          <a:chExt cx="0" cy="0"/>
        </a:xfrm>
      </p:grpSpPr>
      <p:pic>
        <p:nvPicPr>
          <p:cNvPr id="6" name="Grafik 5"/>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flipH="1">
            <a:off x="0" y="0"/>
            <a:ext cx="9144000" cy="5143500"/>
          </a:xfrm>
          <a:prstGeom prst="rect">
            <a:avLst/>
          </a:prstGeom>
        </p:spPr>
      </p:pic>
      <p:sp>
        <p:nvSpPr>
          <p:cNvPr id="2" name="Titel 1"/>
          <p:cNvSpPr>
            <a:spLocks noGrp="1"/>
          </p:cNvSpPr>
          <p:nvPr>
            <p:ph type="title" hasCustomPrompt="1"/>
          </p:nvPr>
        </p:nvSpPr>
        <p:spPr/>
        <p:txBody>
          <a:bodyPr/>
          <a:lstStyle/>
          <a:p>
            <a:r>
              <a:rPr lang="de-DE" dirty="0"/>
              <a:t>Fragen | Inputs | Diskussion</a:t>
            </a:r>
            <a:endParaRPr lang="de-CH" dirty="0"/>
          </a:p>
        </p:txBody>
      </p:sp>
      <p:sp>
        <p:nvSpPr>
          <p:cNvPr id="3" name="Datumsplatzhalter 2"/>
          <p:cNvSpPr>
            <a:spLocks noGrp="1"/>
          </p:cNvSpPr>
          <p:nvPr>
            <p:ph type="dt" sz="half" idx="10"/>
          </p:nvPr>
        </p:nvSpPr>
        <p:spPr/>
        <p:txBody>
          <a:bodyPr/>
          <a:lstStyle>
            <a:lvl1pPr>
              <a:defRPr>
                <a:solidFill>
                  <a:schemeClr val="bg1"/>
                </a:solidFill>
              </a:defRPr>
            </a:lvl1pPr>
          </a:lstStyle>
          <a:p>
            <a:pPr algn="r"/>
            <a:r>
              <a:rPr lang="de-DE"/>
              <a:t>28.05.2021</a:t>
            </a:r>
            <a:endParaRPr lang="de-DE" dirty="0"/>
          </a:p>
        </p:txBody>
      </p:sp>
      <p:sp>
        <p:nvSpPr>
          <p:cNvPr id="4" name="Fußzeilenplatzhalter 3"/>
          <p:cNvSpPr>
            <a:spLocks noGrp="1"/>
          </p:cNvSpPr>
          <p:nvPr>
            <p:ph type="ftr" sz="quarter" idx="11"/>
          </p:nvPr>
        </p:nvSpPr>
        <p:spPr>
          <a:xfrm>
            <a:off x="1289795" y="4920435"/>
            <a:ext cx="6450557" cy="94208"/>
          </a:xfrm>
        </p:spPr>
        <p:txBody>
          <a:bodyPr/>
          <a:lstStyle>
            <a:lvl1pPr>
              <a:defRPr>
                <a:solidFill>
                  <a:schemeClr val="bg2"/>
                </a:solidFill>
              </a:defRPr>
            </a:lvl1pPr>
          </a:lstStyle>
          <a:p>
            <a:r>
              <a:rPr lang="de-DE"/>
              <a:t>CDCTP</a:t>
            </a:r>
            <a:endParaRPr lang="de-DE" dirty="0"/>
          </a:p>
        </p:txBody>
      </p:sp>
      <p:sp>
        <p:nvSpPr>
          <p:cNvPr id="5" name="Foliennummernplatzhalter 4"/>
          <p:cNvSpPr>
            <a:spLocks noGrp="1"/>
          </p:cNvSpPr>
          <p:nvPr>
            <p:ph type="sldNum" sz="quarter" idx="12"/>
          </p:nvPr>
        </p:nvSpPr>
        <p:spPr/>
        <p:txBody>
          <a:bodyPr/>
          <a:lstStyle>
            <a:lvl1pPr>
              <a:defRPr>
                <a:solidFill>
                  <a:schemeClr val="bg1"/>
                </a:solidFill>
              </a:defRPr>
            </a:lvl1pPr>
          </a:lstStyle>
          <a:p>
            <a:fld id="{124505C1-A467-0E49-BFF3-ADB7EF6A5E6D}" type="slidenum">
              <a:rPr lang="de-DE" smtClean="0"/>
              <a:pPr/>
              <a:t>‹N°›</a:t>
            </a:fld>
            <a:endParaRPr lang="de-DE" dirty="0"/>
          </a:p>
        </p:txBody>
      </p:sp>
      <p:cxnSp>
        <p:nvCxnSpPr>
          <p:cNvPr id="8" name="Gerade Verbindung 7"/>
          <p:cNvCxnSpPr/>
          <p:nvPr userDrawn="1"/>
        </p:nvCxnSpPr>
        <p:spPr>
          <a:xfrm>
            <a:off x="8507040" y="4917311"/>
            <a:ext cx="0" cy="97332"/>
          </a:xfrm>
          <a:prstGeom prst="line">
            <a:avLst/>
          </a:prstGeom>
          <a:ln w="3175" cmpd="sng">
            <a:solidFill>
              <a:schemeClr val="bg1">
                <a:lumMod val="95000"/>
              </a:schemeClr>
            </a:solidFill>
          </a:ln>
          <a:effectLst/>
        </p:spPr>
        <p:style>
          <a:lnRef idx="2">
            <a:schemeClr val="accent1"/>
          </a:lnRef>
          <a:fillRef idx="0">
            <a:schemeClr val="accent1"/>
          </a:fillRef>
          <a:effectRef idx="1">
            <a:schemeClr val="accent1"/>
          </a:effectRef>
          <a:fontRef idx="minor">
            <a:schemeClr val="tx1"/>
          </a:fontRef>
        </p:style>
      </p:cxnSp>
      <p:sp>
        <p:nvSpPr>
          <p:cNvPr id="9" name="Fußzeilenplatzhalter 4"/>
          <p:cNvSpPr txBox="1">
            <a:spLocks/>
          </p:cNvSpPr>
          <p:nvPr userDrawn="1"/>
        </p:nvSpPr>
        <p:spPr>
          <a:xfrm>
            <a:off x="616155" y="4920435"/>
            <a:ext cx="500236" cy="94208"/>
          </a:xfrm>
          <a:prstGeom prst="rect">
            <a:avLst/>
          </a:prstGeom>
        </p:spPr>
        <p:txBody>
          <a:bodyPr vert="horz" lIns="0" tIns="0" rIns="0" bIns="0" rtlCol="0" anchor="t" anchorCtr="0"/>
          <a:lstStyle>
            <a:defPPr>
              <a:defRPr lang="de-DE"/>
            </a:defPPr>
            <a:lvl1pPr marL="0" algn="l" defTabSz="457200" rtl="0" eaLnBrk="1" latinLnBrk="0" hangingPunct="1">
              <a:defRPr sz="700" b="1" i="0" kern="1200" spc="30" baseline="0">
                <a:solidFill>
                  <a:schemeClr val="tx1">
                    <a:tint val="75000"/>
                  </a:schemeClr>
                </a:solidFill>
                <a:latin typeface="Arial" charset="0"/>
                <a:ea typeface="Arial" charset="0"/>
                <a:cs typeface="Arial" charset="0"/>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de-DE" sz="600" dirty="0">
                <a:solidFill>
                  <a:schemeClr val="bg2"/>
                </a:solidFill>
              </a:rPr>
              <a:t>© </a:t>
            </a:r>
            <a:r>
              <a:rPr lang="de-DE" sz="525" dirty="0">
                <a:solidFill>
                  <a:schemeClr val="bg2"/>
                </a:solidFill>
              </a:rPr>
              <a:t>Swissolar</a:t>
            </a:r>
          </a:p>
        </p:txBody>
      </p:sp>
      <p:cxnSp>
        <p:nvCxnSpPr>
          <p:cNvPr id="10" name="Gerade Verbindung 9"/>
          <p:cNvCxnSpPr/>
          <p:nvPr userDrawn="1"/>
        </p:nvCxnSpPr>
        <p:spPr>
          <a:xfrm>
            <a:off x="1116391" y="4917311"/>
            <a:ext cx="0" cy="97332"/>
          </a:xfrm>
          <a:prstGeom prst="line">
            <a:avLst/>
          </a:prstGeom>
          <a:ln w="3175" cmpd="sng">
            <a:solidFill>
              <a:schemeClr val="bg2"/>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50350719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Solarprofis">
    <p:spTree>
      <p:nvGrpSpPr>
        <p:cNvPr id="1" name=""/>
        <p:cNvGrpSpPr/>
        <p:nvPr/>
      </p:nvGrpSpPr>
      <p:grpSpPr>
        <a:xfrm>
          <a:off x="0" y="0"/>
          <a:ext cx="0" cy="0"/>
          <a:chOff x="0" y="0"/>
          <a:chExt cx="0" cy="0"/>
        </a:xfrm>
      </p:grpSpPr>
      <p:sp>
        <p:nvSpPr>
          <p:cNvPr id="3" name="Datumsplatzhalter 2"/>
          <p:cNvSpPr>
            <a:spLocks noGrp="1"/>
          </p:cNvSpPr>
          <p:nvPr>
            <p:ph type="dt" sz="half" idx="10"/>
          </p:nvPr>
        </p:nvSpPr>
        <p:spPr/>
        <p:txBody>
          <a:bodyPr/>
          <a:lstStyle/>
          <a:p>
            <a:pPr algn="r"/>
            <a:r>
              <a:rPr lang="de-DE">
                <a:solidFill>
                  <a:srgbClr val="4D4D4C"/>
                </a:solidFill>
              </a:rPr>
              <a:t>28.05.2021</a:t>
            </a:r>
            <a:endParaRPr lang="de-DE" dirty="0"/>
          </a:p>
        </p:txBody>
      </p:sp>
      <p:sp>
        <p:nvSpPr>
          <p:cNvPr id="4" name="Fußzeilenplatzhalter 3"/>
          <p:cNvSpPr>
            <a:spLocks noGrp="1"/>
          </p:cNvSpPr>
          <p:nvPr>
            <p:ph type="ftr" sz="quarter" idx="11"/>
          </p:nvPr>
        </p:nvSpPr>
        <p:spPr/>
        <p:txBody>
          <a:bodyPr/>
          <a:lstStyle/>
          <a:p>
            <a:r>
              <a:rPr lang="de-DE"/>
              <a:t>CDCTP</a:t>
            </a:r>
            <a:endParaRPr lang="de-DE" dirty="0"/>
          </a:p>
        </p:txBody>
      </p:sp>
      <p:sp>
        <p:nvSpPr>
          <p:cNvPr id="5" name="Foliennummernplatzhalter 4"/>
          <p:cNvSpPr>
            <a:spLocks noGrp="1"/>
          </p:cNvSpPr>
          <p:nvPr>
            <p:ph type="sldNum" sz="quarter" idx="12"/>
          </p:nvPr>
        </p:nvSpPr>
        <p:spPr/>
        <p:txBody>
          <a:bodyPr/>
          <a:lstStyle/>
          <a:p>
            <a:fld id="{124505C1-A467-0E49-BFF3-ADB7EF6A5E6D}" type="slidenum">
              <a:rPr lang="de-DE" smtClean="0"/>
              <a:pPr/>
              <a:t>‹N°›</a:t>
            </a:fld>
            <a:endParaRPr lang="de-DE" dirty="0"/>
          </a:p>
        </p:txBody>
      </p:sp>
      <p:pic>
        <p:nvPicPr>
          <p:cNvPr id="10" name="Grafik 9"/>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7057754" y="188640"/>
            <a:ext cx="1762718" cy="1116000"/>
          </a:xfrm>
          <a:prstGeom prst="rect">
            <a:avLst/>
          </a:prstGeom>
        </p:spPr>
      </p:pic>
      <p:pic>
        <p:nvPicPr>
          <p:cNvPr id="6" name="Grafik 5"/>
          <p:cNvPicPr>
            <a:picLocks noChangeAspect="1"/>
          </p:cNvPicPr>
          <p:nvPr userDrawn="1"/>
        </p:nvPicPr>
        <p:blipFill rotWithShape="1">
          <a:blip r:embed="rId3" cstate="print">
            <a:extLst>
              <a:ext uri="{28A0092B-C50C-407E-A947-70E740481C1C}">
                <a14:useLocalDpi xmlns:a14="http://schemas.microsoft.com/office/drawing/2010/main"/>
              </a:ext>
            </a:extLst>
          </a:blip>
          <a:srcRect t="4745" b="15114"/>
          <a:stretch/>
        </p:blipFill>
        <p:spPr>
          <a:xfrm>
            <a:off x="0" y="-20538"/>
            <a:ext cx="9144000" cy="5164038"/>
          </a:xfrm>
          <a:prstGeom prst="rect">
            <a:avLst/>
          </a:prstGeom>
        </p:spPr>
      </p:pic>
      <p:pic>
        <p:nvPicPr>
          <p:cNvPr id="13" name="Grafik 12"/>
          <p:cNvPicPr>
            <a:picLocks noChangeAspect="1"/>
          </p:cNvPicPr>
          <p:nvPr userDrawn="1"/>
        </p:nvPicPr>
        <p:blipFill rotWithShape="1">
          <a:blip r:embed="rId3" cstate="print">
            <a:extLst>
              <a:ext uri="{28A0092B-C50C-407E-A947-70E740481C1C}">
                <a14:useLocalDpi xmlns:a14="http://schemas.microsoft.com/office/drawing/2010/main"/>
              </a:ext>
            </a:extLst>
          </a:blip>
          <a:srcRect l="31458" t="73849" r="28334" b="15114"/>
          <a:stretch/>
        </p:blipFill>
        <p:spPr>
          <a:xfrm>
            <a:off x="5467350" y="4432300"/>
            <a:ext cx="3676650" cy="711200"/>
          </a:xfrm>
          <a:prstGeom prst="rect">
            <a:avLst/>
          </a:prstGeom>
        </p:spPr>
      </p:pic>
      <p:pic>
        <p:nvPicPr>
          <p:cNvPr id="14" name="Grafik 13"/>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7236296" y="188640"/>
            <a:ext cx="1705855" cy="1080000"/>
          </a:xfrm>
          <a:prstGeom prst="rect">
            <a:avLst/>
          </a:prstGeom>
        </p:spPr>
      </p:pic>
    </p:spTree>
    <p:extLst>
      <p:ext uri="{BB962C8B-B14F-4D97-AF65-F5344CB8AC3E}">
        <p14:creationId xmlns:p14="http://schemas.microsoft.com/office/powerpoint/2010/main" val="137805234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Nur Titel">
    <p:spTree>
      <p:nvGrpSpPr>
        <p:cNvPr id="1" name=""/>
        <p:cNvGrpSpPr/>
        <p:nvPr/>
      </p:nvGrpSpPr>
      <p:grpSpPr>
        <a:xfrm>
          <a:off x="0" y="0"/>
          <a:ext cx="0" cy="0"/>
          <a:chOff x="0" y="0"/>
          <a:chExt cx="0" cy="0"/>
        </a:xfrm>
      </p:grpSpPr>
      <p:sp>
        <p:nvSpPr>
          <p:cNvPr id="4" name="Rectangle 1"/>
          <p:cNvSpPr>
            <a:spLocks noGrp="1" noChangeArrowheads="1"/>
          </p:cNvSpPr>
          <p:nvPr>
            <p:ph type="title"/>
          </p:nvPr>
        </p:nvSpPr>
        <p:spPr bwMode="auto">
          <a:xfrm>
            <a:off x="2209801" y="285751"/>
            <a:ext cx="6469831" cy="639365"/>
          </a:xfrm>
          <a:prstGeom prst="rect">
            <a:avLst/>
          </a:prstGeom>
          <a:noFill/>
          <a:ln w="9525">
            <a:noFill/>
            <a:round/>
            <a:headEnd/>
            <a:tailEnd/>
          </a:ln>
        </p:spPr>
        <p:txBody>
          <a:bodyPr vert="horz" wrap="square" lIns="0" tIns="0" rIns="0" bIns="0" numCol="1" anchor="ctr" anchorCtr="0" compatLnSpc="1">
            <a:prstTxWarp prst="textNoShape">
              <a:avLst/>
            </a:prstTxWarp>
          </a:bodyPr>
          <a:lstStyle/>
          <a:p>
            <a:pPr lvl="0"/>
            <a:r>
              <a:rPr lang="en-GB" dirty="0" err="1"/>
              <a:t>Klicken</a:t>
            </a:r>
            <a:r>
              <a:rPr lang="en-GB" dirty="0"/>
              <a:t> </a:t>
            </a:r>
            <a:r>
              <a:rPr lang="en-GB" dirty="0" err="1"/>
              <a:t>Sie</a:t>
            </a:r>
            <a:r>
              <a:rPr lang="en-GB" dirty="0"/>
              <a:t>, um das Format des </a:t>
            </a:r>
            <a:r>
              <a:rPr lang="en-GB" dirty="0" err="1"/>
              <a:t>Titeltextes</a:t>
            </a:r>
            <a:r>
              <a:rPr lang="en-GB" dirty="0"/>
              <a:t> </a:t>
            </a:r>
            <a:r>
              <a:rPr lang="en-GB" dirty="0" err="1"/>
              <a:t>zu</a:t>
            </a:r>
            <a:r>
              <a:rPr lang="en-GB" dirty="0"/>
              <a:t> </a:t>
            </a:r>
            <a:r>
              <a:rPr lang="en-GB" dirty="0" err="1"/>
              <a:t>bearbeiten</a:t>
            </a:r>
            <a:endParaRPr lang="en-GB" dirty="0"/>
          </a:p>
        </p:txBody>
      </p:sp>
      <p:sp>
        <p:nvSpPr>
          <p:cNvPr id="3" name="Fußzeilenplatzhalter 3">
            <a:extLst>
              <a:ext uri="{FF2B5EF4-FFF2-40B4-BE49-F238E27FC236}">
                <a16:creationId xmlns:a16="http://schemas.microsoft.com/office/drawing/2014/main" id="{F0E6476C-14D8-43D0-A7FC-AFC615B9708C}"/>
              </a:ext>
            </a:extLst>
          </p:cNvPr>
          <p:cNvSpPr>
            <a:spLocks noGrp="1"/>
          </p:cNvSpPr>
          <p:nvPr>
            <p:ph type="ftr" sz="quarter" idx="18"/>
          </p:nvPr>
        </p:nvSpPr>
        <p:spPr>
          <a:xfrm>
            <a:off x="1217787" y="4920435"/>
            <a:ext cx="6450557" cy="94208"/>
          </a:xfrm>
        </p:spPr>
        <p:txBody>
          <a:bodyPr/>
          <a:lstStyle/>
          <a:p>
            <a:r>
              <a:rPr lang="de-DE"/>
              <a:t>CDCTP</a:t>
            </a:r>
            <a:endParaRPr lang="de-DE" dirty="0"/>
          </a:p>
        </p:txBody>
      </p:sp>
    </p:spTree>
    <p:extLst>
      <p:ext uri="{BB962C8B-B14F-4D97-AF65-F5344CB8AC3E}">
        <p14:creationId xmlns:p14="http://schemas.microsoft.com/office/powerpoint/2010/main" val="3404415639"/>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el und Inhalt">
    <p:spTree>
      <p:nvGrpSpPr>
        <p:cNvPr id="1" name=""/>
        <p:cNvGrpSpPr/>
        <p:nvPr/>
      </p:nvGrpSpPr>
      <p:grpSpPr>
        <a:xfrm>
          <a:off x="0" y="0"/>
          <a:ext cx="0" cy="0"/>
          <a:chOff x="0" y="0"/>
          <a:chExt cx="0" cy="0"/>
        </a:xfrm>
      </p:grpSpPr>
      <p:sp>
        <p:nvSpPr>
          <p:cNvPr id="10" name="Datumsplatzhalter 9"/>
          <p:cNvSpPr>
            <a:spLocks noGrp="1"/>
          </p:cNvSpPr>
          <p:nvPr>
            <p:ph type="dt" sz="half" idx="10"/>
          </p:nvPr>
        </p:nvSpPr>
        <p:spPr/>
        <p:txBody>
          <a:bodyPr/>
          <a:lstStyle>
            <a:lvl1pPr>
              <a:defRPr>
                <a:solidFill>
                  <a:schemeClr val="bg2"/>
                </a:solidFill>
              </a:defRPr>
            </a:lvl1pPr>
          </a:lstStyle>
          <a:p>
            <a:pPr algn="r"/>
            <a:r>
              <a:rPr lang="de-DE"/>
              <a:t>28.05.2021</a:t>
            </a:r>
            <a:endParaRPr lang="de-DE" dirty="0"/>
          </a:p>
        </p:txBody>
      </p:sp>
      <p:sp>
        <p:nvSpPr>
          <p:cNvPr id="11" name="Fußzeilenplatzhalter 10"/>
          <p:cNvSpPr>
            <a:spLocks noGrp="1"/>
          </p:cNvSpPr>
          <p:nvPr>
            <p:ph type="ftr" sz="quarter" idx="11"/>
          </p:nvPr>
        </p:nvSpPr>
        <p:spPr/>
        <p:txBody>
          <a:bodyPr/>
          <a:lstStyle/>
          <a:p>
            <a:r>
              <a:rPr lang="de-DE"/>
              <a:t>CDCTP</a:t>
            </a:r>
            <a:endParaRPr lang="de-DE" dirty="0"/>
          </a:p>
        </p:txBody>
      </p:sp>
      <p:sp>
        <p:nvSpPr>
          <p:cNvPr id="12" name="Foliennummernplatzhalter 11"/>
          <p:cNvSpPr>
            <a:spLocks noGrp="1"/>
          </p:cNvSpPr>
          <p:nvPr>
            <p:ph type="sldNum" sz="quarter" idx="12"/>
          </p:nvPr>
        </p:nvSpPr>
        <p:spPr/>
        <p:txBody>
          <a:bodyPr/>
          <a:lstStyle/>
          <a:p>
            <a:fld id="{124505C1-A467-0E49-BFF3-ADB7EF6A5E6D}" type="slidenum">
              <a:rPr lang="de-DE" smtClean="0"/>
              <a:pPr/>
              <a:t>‹N°›</a:t>
            </a:fld>
            <a:endParaRPr lang="de-DE" dirty="0"/>
          </a:p>
        </p:txBody>
      </p:sp>
      <p:sp>
        <p:nvSpPr>
          <p:cNvPr id="21" name="Inhaltsplatzhalter 20"/>
          <p:cNvSpPr>
            <a:spLocks noGrp="1"/>
          </p:cNvSpPr>
          <p:nvPr>
            <p:ph sz="quarter" idx="13"/>
          </p:nvPr>
        </p:nvSpPr>
        <p:spPr>
          <a:xfrm>
            <a:off x="611188" y="1006078"/>
            <a:ext cx="8064500" cy="367188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9" name="Titel 1"/>
          <p:cNvSpPr>
            <a:spLocks noGrp="1"/>
          </p:cNvSpPr>
          <p:nvPr>
            <p:ph type="title" hasCustomPrompt="1"/>
          </p:nvPr>
        </p:nvSpPr>
        <p:spPr>
          <a:xfrm>
            <a:off x="611189" y="250032"/>
            <a:ext cx="8064500" cy="647700"/>
          </a:xfrm>
        </p:spPr>
        <p:txBody>
          <a:bodyPr/>
          <a:lstStyle>
            <a:lvl1pPr>
              <a:defRPr/>
            </a:lvl1pPr>
          </a:lstStyle>
          <a:p>
            <a:r>
              <a:rPr lang="de-CH" dirty="0"/>
              <a:t>Mastertitelformat bearbeiten</a:t>
            </a:r>
            <a:br>
              <a:rPr lang="de-CH" dirty="0"/>
            </a:br>
            <a:endParaRPr lang="de-DE" dirty="0"/>
          </a:p>
        </p:txBody>
      </p:sp>
    </p:spTree>
    <p:extLst>
      <p:ext uri="{BB962C8B-B14F-4D97-AF65-F5344CB8AC3E}">
        <p14:creationId xmlns:p14="http://schemas.microsoft.com/office/powerpoint/2010/main" val="274914828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lvl1pPr>
              <a:defRPr/>
            </a:lvl1pPr>
          </a:lstStyle>
          <a:p>
            <a:r>
              <a:rPr lang="de-DE"/>
              <a:t>Mastertitelformat bearbeiten</a:t>
            </a:r>
          </a:p>
        </p:txBody>
      </p:sp>
      <p:sp>
        <p:nvSpPr>
          <p:cNvPr id="12" name="Bildplatzhalter 7"/>
          <p:cNvSpPr>
            <a:spLocks noGrp="1"/>
          </p:cNvSpPr>
          <p:nvPr>
            <p:ph type="pic" sz="quarter" idx="13"/>
          </p:nvPr>
        </p:nvSpPr>
        <p:spPr>
          <a:xfrm>
            <a:off x="611188" y="1006078"/>
            <a:ext cx="3960812" cy="3671888"/>
          </a:xfrm>
        </p:spPr>
        <p:txBody>
          <a:bodyPr/>
          <a:lstStyle/>
          <a:p>
            <a:r>
              <a:rPr lang="de-DE"/>
              <a:t>Bild durch Klicken auf Symbol hinzufügen</a:t>
            </a:r>
            <a:endParaRPr lang="de-DE" dirty="0"/>
          </a:p>
        </p:txBody>
      </p:sp>
      <p:sp>
        <p:nvSpPr>
          <p:cNvPr id="3" name="Datumsplatzhalter 2"/>
          <p:cNvSpPr>
            <a:spLocks noGrp="1"/>
          </p:cNvSpPr>
          <p:nvPr>
            <p:ph type="dt" sz="half" idx="15"/>
          </p:nvPr>
        </p:nvSpPr>
        <p:spPr/>
        <p:txBody>
          <a:bodyPr/>
          <a:lstStyle>
            <a:lvl1pPr>
              <a:defRPr>
                <a:solidFill>
                  <a:schemeClr val="bg2"/>
                </a:solidFill>
              </a:defRPr>
            </a:lvl1pPr>
          </a:lstStyle>
          <a:p>
            <a:pPr algn="r"/>
            <a:r>
              <a:rPr lang="de-DE"/>
              <a:t>28.05.2021</a:t>
            </a:r>
            <a:endParaRPr lang="de-DE" dirty="0"/>
          </a:p>
        </p:txBody>
      </p:sp>
      <p:sp>
        <p:nvSpPr>
          <p:cNvPr id="4" name="Fußzeilenplatzhalter 3"/>
          <p:cNvSpPr>
            <a:spLocks noGrp="1"/>
          </p:cNvSpPr>
          <p:nvPr>
            <p:ph type="ftr" sz="quarter" idx="16"/>
          </p:nvPr>
        </p:nvSpPr>
        <p:spPr/>
        <p:txBody>
          <a:bodyPr/>
          <a:lstStyle/>
          <a:p>
            <a:r>
              <a:rPr lang="de-DE"/>
              <a:t>CDCTP</a:t>
            </a:r>
            <a:endParaRPr lang="de-DE" dirty="0"/>
          </a:p>
        </p:txBody>
      </p:sp>
      <p:sp>
        <p:nvSpPr>
          <p:cNvPr id="5" name="Foliennummernplatzhalter 4"/>
          <p:cNvSpPr>
            <a:spLocks noGrp="1"/>
          </p:cNvSpPr>
          <p:nvPr>
            <p:ph type="sldNum" sz="quarter" idx="17"/>
          </p:nvPr>
        </p:nvSpPr>
        <p:spPr/>
        <p:txBody>
          <a:bodyPr/>
          <a:lstStyle/>
          <a:p>
            <a:fld id="{124505C1-A467-0E49-BFF3-ADB7EF6A5E6D}" type="slidenum">
              <a:rPr lang="de-DE" smtClean="0"/>
              <a:pPr/>
              <a:t>‹N°›</a:t>
            </a:fld>
            <a:endParaRPr lang="de-DE" dirty="0"/>
          </a:p>
        </p:txBody>
      </p:sp>
      <p:sp>
        <p:nvSpPr>
          <p:cNvPr id="7" name="Inhaltsplatzhalter 6"/>
          <p:cNvSpPr>
            <a:spLocks noGrp="1"/>
          </p:cNvSpPr>
          <p:nvPr>
            <p:ph sz="quarter" idx="18"/>
          </p:nvPr>
        </p:nvSpPr>
        <p:spPr>
          <a:xfrm>
            <a:off x="4860034" y="1006078"/>
            <a:ext cx="3815657" cy="367188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3_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noAutofit/>
          </a:bodyPr>
          <a:lstStyle>
            <a:lvl1pPr>
              <a:defRPr/>
            </a:lvl1pPr>
          </a:lstStyle>
          <a:p>
            <a:r>
              <a:rPr lang="de-DE"/>
              <a:t>Mastertitelformat bearbeiten</a:t>
            </a:r>
          </a:p>
        </p:txBody>
      </p:sp>
      <p:sp>
        <p:nvSpPr>
          <p:cNvPr id="3" name="Textplatzhalter 2"/>
          <p:cNvSpPr>
            <a:spLocks noGrp="1"/>
          </p:cNvSpPr>
          <p:nvPr>
            <p:ph type="body" idx="1"/>
          </p:nvPr>
        </p:nvSpPr>
        <p:spPr>
          <a:xfrm>
            <a:off x="616154" y="1006078"/>
            <a:ext cx="3883841" cy="418598"/>
          </a:xfrm>
        </p:spPr>
        <p:txBody>
          <a:bodyPr anchor="t" anchorCtr="0">
            <a:noAutofit/>
          </a:bodyPr>
          <a:lstStyle>
            <a:lvl1pPr marL="0" indent="0">
              <a:spcBef>
                <a:spcPts val="0"/>
              </a:spcBef>
              <a:buNone/>
              <a:defRPr sz="2000" b="1" i="0" spc="23">
                <a:solidFill>
                  <a:srgbClr val="4D4D4C"/>
                </a:solidFill>
                <a:latin typeface="Arial" charset="0"/>
                <a:ea typeface="Arial" charset="0"/>
                <a:cs typeface="Arial" charset="0"/>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de-DE"/>
              <a:t>Mastertextformat bearbeiten</a:t>
            </a:r>
          </a:p>
        </p:txBody>
      </p:sp>
      <p:sp>
        <p:nvSpPr>
          <p:cNvPr id="4" name="Inhaltsplatzhalter 3"/>
          <p:cNvSpPr>
            <a:spLocks noGrp="1"/>
          </p:cNvSpPr>
          <p:nvPr>
            <p:ph sz="half" idx="2"/>
          </p:nvPr>
        </p:nvSpPr>
        <p:spPr>
          <a:xfrm>
            <a:off x="616154" y="1491630"/>
            <a:ext cx="3883841" cy="3186336"/>
          </a:xfrm>
        </p:spPr>
        <p:txBody>
          <a:bodyPr>
            <a:noAutofit/>
          </a:bodyPr>
          <a:lstStyle>
            <a:lvl1pPr>
              <a:defRPr sz="2000" b="0" i="0" spc="23">
                <a:latin typeface="Arial" charset="0"/>
                <a:ea typeface="Arial" charset="0"/>
                <a:cs typeface="Arial" charset="0"/>
              </a:defRPr>
            </a:lvl1pPr>
            <a:lvl2pPr>
              <a:defRPr sz="2000" b="0" i="0" spc="23">
                <a:latin typeface="Arial" charset="0"/>
                <a:ea typeface="Arial" charset="0"/>
                <a:cs typeface="Arial" charset="0"/>
              </a:defRPr>
            </a:lvl2pPr>
            <a:lvl3pPr>
              <a:defRPr sz="2000" b="0" i="0" spc="23">
                <a:latin typeface="Arial" charset="0"/>
                <a:ea typeface="Arial" charset="0"/>
                <a:cs typeface="Arial" charset="0"/>
              </a:defRPr>
            </a:lvl3pPr>
            <a:lvl4pPr>
              <a:defRPr sz="2000" b="0" i="0" spc="30" baseline="0">
                <a:latin typeface="Arial" charset="0"/>
                <a:ea typeface="Arial" charset="0"/>
                <a:cs typeface="Arial" charset="0"/>
              </a:defRPr>
            </a:lvl4pPr>
            <a:lvl5pPr>
              <a:defRPr sz="2000" b="0" i="0" spc="23">
                <a:latin typeface="Arial" charset="0"/>
                <a:ea typeface="Arial" charset="0"/>
                <a:cs typeface="Arial" charset="0"/>
              </a:defRPr>
            </a:lvl5pPr>
            <a:lvl6pPr>
              <a:defRPr sz="1200"/>
            </a:lvl6pPr>
            <a:lvl7pPr>
              <a:defRPr sz="1200"/>
            </a:lvl7pPr>
            <a:lvl8pPr>
              <a:defRPr sz="1200"/>
            </a:lvl8pPr>
            <a:lvl9pPr>
              <a:defRPr sz="120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5" name="Textplatzhalter 4"/>
          <p:cNvSpPr>
            <a:spLocks noGrp="1"/>
          </p:cNvSpPr>
          <p:nvPr>
            <p:ph type="body" sz="quarter" idx="3"/>
          </p:nvPr>
        </p:nvSpPr>
        <p:spPr>
          <a:xfrm>
            <a:off x="4788024" y="1006078"/>
            <a:ext cx="3887664" cy="418598"/>
          </a:xfrm>
        </p:spPr>
        <p:txBody>
          <a:bodyPr anchor="t" anchorCtr="0">
            <a:noAutofit/>
          </a:bodyPr>
          <a:lstStyle>
            <a:lvl1pPr marL="0" indent="0">
              <a:spcBef>
                <a:spcPts val="0"/>
              </a:spcBef>
              <a:buNone/>
              <a:defRPr sz="2000" b="1" i="0" spc="23">
                <a:solidFill>
                  <a:srgbClr val="4D4D4C"/>
                </a:solidFill>
                <a:latin typeface="Arial" charset="0"/>
                <a:ea typeface="Arial" charset="0"/>
                <a:cs typeface="Arial" charset="0"/>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de-DE"/>
              <a:t>Mastertextformat bearbeiten</a:t>
            </a:r>
          </a:p>
        </p:txBody>
      </p:sp>
      <p:sp>
        <p:nvSpPr>
          <p:cNvPr id="6" name="Inhaltsplatzhalter 5"/>
          <p:cNvSpPr>
            <a:spLocks noGrp="1"/>
          </p:cNvSpPr>
          <p:nvPr>
            <p:ph sz="quarter" idx="4"/>
          </p:nvPr>
        </p:nvSpPr>
        <p:spPr>
          <a:xfrm>
            <a:off x="4788024" y="1491630"/>
            <a:ext cx="3887664" cy="3186336"/>
          </a:xfrm>
        </p:spPr>
        <p:txBody>
          <a:bodyPr>
            <a:noAutofit/>
          </a:bodyPr>
          <a:lstStyle>
            <a:lvl1pPr>
              <a:defRPr sz="2000" b="0" i="0" spc="23">
                <a:latin typeface="Arial" charset="0"/>
                <a:ea typeface="Arial" charset="0"/>
                <a:cs typeface="Arial" charset="0"/>
              </a:defRPr>
            </a:lvl1pPr>
            <a:lvl2pPr>
              <a:defRPr sz="2000" b="0" i="0" spc="23">
                <a:latin typeface="Arial" charset="0"/>
                <a:ea typeface="Arial" charset="0"/>
                <a:cs typeface="Arial" charset="0"/>
              </a:defRPr>
            </a:lvl2pPr>
            <a:lvl3pPr>
              <a:defRPr sz="2000" b="0" i="0" spc="23">
                <a:latin typeface="Arial" charset="0"/>
                <a:ea typeface="Arial" charset="0"/>
                <a:cs typeface="Arial" charset="0"/>
              </a:defRPr>
            </a:lvl3pPr>
            <a:lvl4pPr>
              <a:defRPr sz="2000" b="0" i="0" spc="23">
                <a:latin typeface="Arial" charset="0"/>
                <a:ea typeface="Arial" charset="0"/>
                <a:cs typeface="Arial" charset="0"/>
              </a:defRPr>
            </a:lvl4pPr>
            <a:lvl5pPr>
              <a:defRPr sz="2000" b="0" i="0" spc="23">
                <a:latin typeface="Arial" charset="0"/>
                <a:ea typeface="Arial" charset="0"/>
                <a:cs typeface="Arial" charset="0"/>
              </a:defRPr>
            </a:lvl5pPr>
            <a:lvl6pPr>
              <a:defRPr sz="1200"/>
            </a:lvl6pPr>
            <a:lvl7pPr>
              <a:defRPr sz="1200"/>
            </a:lvl7pPr>
            <a:lvl8pPr>
              <a:defRPr sz="1200"/>
            </a:lvl8pPr>
            <a:lvl9pPr>
              <a:defRPr sz="120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7" name="Datumsplatzhalter 6"/>
          <p:cNvSpPr>
            <a:spLocks noGrp="1"/>
          </p:cNvSpPr>
          <p:nvPr>
            <p:ph type="dt" sz="half" idx="10"/>
          </p:nvPr>
        </p:nvSpPr>
        <p:spPr/>
        <p:txBody>
          <a:bodyPr>
            <a:noAutofit/>
          </a:bodyPr>
          <a:lstStyle>
            <a:lvl1pPr>
              <a:defRPr>
                <a:solidFill>
                  <a:schemeClr val="bg2"/>
                </a:solidFill>
              </a:defRPr>
            </a:lvl1pPr>
          </a:lstStyle>
          <a:p>
            <a:pPr algn="r"/>
            <a:r>
              <a:rPr lang="de-DE"/>
              <a:t>28.05.2021</a:t>
            </a:r>
            <a:endParaRPr lang="de-DE" dirty="0"/>
          </a:p>
        </p:txBody>
      </p:sp>
      <p:sp>
        <p:nvSpPr>
          <p:cNvPr id="8" name="Fußzeilenplatzhalter 7"/>
          <p:cNvSpPr>
            <a:spLocks noGrp="1"/>
          </p:cNvSpPr>
          <p:nvPr>
            <p:ph type="ftr" sz="quarter" idx="11"/>
          </p:nvPr>
        </p:nvSpPr>
        <p:spPr/>
        <p:txBody>
          <a:bodyPr>
            <a:noAutofit/>
          </a:bodyPr>
          <a:lstStyle/>
          <a:p>
            <a:r>
              <a:rPr lang="de-DE"/>
              <a:t>CDCTP</a:t>
            </a:r>
            <a:endParaRPr lang="de-DE" dirty="0"/>
          </a:p>
        </p:txBody>
      </p:sp>
      <p:sp>
        <p:nvSpPr>
          <p:cNvPr id="9" name="Foliennummernplatzhalter 8"/>
          <p:cNvSpPr>
            <a:spLocks noGrp="1"/>
          </p:cNvSpPr>
          <p:nvPr>
            <p:ph type="sldNum" sz="quarter" idx="12"/>
          </p:nvPr>
        </p:nvSpPr>
        <p:spPr/>
        <p:txBody>
          <a:bodyPr>
            <a:noAutofit/>
          </a:bodyPr>
          <a:lstStyle/>
          <a:p>
            <a:fld id="{124505C1-A467-0E49-BFF3-ADB7EF6A5E6D}" type="slidenum">
              <a:rPr lang="de-DE" smtClean="0"/>
              <a:pPr/>
              <a:t>‹N°›</a:t>
            </a:fld>
            <a:endParaRPr lang="de-DE" dirty="0"/>
          </a:p>
        </p:txBody>
      </p:sp>
    </p:spTree>
    <p:extLst>
      <p:ext uri="{BB962C8B-B14F-4D97-AF65-F5344CB8AC3E}">
        <p14:creationId xmlns:p14="http://schemas.microsoft.com/office/powerpoint/2010/main" val="387903082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Titel und Inhalt">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p>
            <a:r>
              <a:rPr lang="de-CH" dirty="0"/>
              <a:t>Mastertitelformat bearbeiten</a:t>
            </a:r>
            <a:br>
              <a:rPr lang="de-CH" dirty="0"/>
            </a:br>
            <a:endParaRPr lang="de-DE" dirty="0"/>
          </a:p>
        </p:txBody>
      </p:sp>
      <p:sp>
        <p:nvSpPr>
          <p:cNvPr id="5" name="Bildplatzhalter 4"/>
          <p:cNvSpPr>
            <a:spLocks noGrp="1"/>
          </p:cNvSpPr>
          <p:nvPr>
            <p:ph type="pic" sz="quarter" idx="10"/>
          </p:nvPr>
        </p:nvSpPr>
        <p:spPr>
          <a:xfrm>
            <a:off x="611190" y="1006078"/>
            <a:ext cx="8064501" cy="2105732"/>
          </a:xfrm>
        </p:spPr>
        <p:txBody>
          <a:bodyPr/>
          <a:lstStyle/>
          <a:p>
            <a:r>
              <a:rPr lang="de-DE"/>
              <a:t>Bild durch Klicken auf Symbol hinzufügen</a:t>
            </a:r>
            <a:endParaRPr lang="de-DE" dirty="0"/>
          </a:p>
        </p:txBody>
      </p:sp>
      <p:sp>
        <p:nvSpPr>
          <p:cNvPr id="3" name="Datumsplatzhalter 2"/>
          <p:cNvSpPr>
            <a:spLocks noGrp="1"/>
          </p:cNvSpPr>
          <p:nvPr>
            <p:ph type="dt" sz="half" idx="15"/>
          </p:nvPr>
        </p:nvSpPr>
        <p:spPr/>
        <p:txBody>
          <a:bodyPr/>
          <a:lstStyle>
            <a:lvl1pPr>
              <a:defRPr>
                <a:solidFill>
                  <a:schemeClr val="bg2"/>
                </a:solidFill>
              </a:defRPr>
            </a:lvl1pPr>
          </a:lstStyle>
          <a:p>
            <a:pPr algn="r"/>
            <a:r>
              <a:rPr lang="de-DE"/>
              <a:t>28.05.2021</a:t>
            </a:r>
            <a:endParaRPr lang="de-DE" dirty="0"/>
          </a:p>
        </p:txBody>
      </p:sp>
      <p:sp>
        <p:nvSpPr>
          <p:cNvPr id="4" name="Fußzeilenplatzhalter 3"/>
          <p:cNvSpPr>
            <a:spLocks noGrp="1"/>
          </p:cNvSpPr>
          <p:nvPr>
            <p:ph type="ftr" sz="quarter" idx="16"/>
          </p:nvPr>
        </p:nvSpPr>
        <p:spPr/>
        <p:txBody>
          <a:bodyPr/>
          <a:lstStyle/>
          <a:p>
            <a:r>
              <a:rPr lang="de-DE"/>
              <a:t>CDCTP</a:t>
            </a:r>
            <a:endParaRPr lang="de-DE" dirty="0"/>
          </a:p>
        </p:txBody>
      </p:sp>
      <p:sp>
        <p:nvSpPr>
          <p:cNvPr id="6" name="Foliennummernplatzhalter 5"/>
          <p:cNvSpPr>
            <a:spLocks noGrp="1"/>
          </p:cNvSpPr>
          <p:nvPr>
            <p:ph type="sldNum" sz="quarter" idx="17"/>
          </p:nvPr>
        </p:nvSpPr>
        <p:spPr/>
        <p:txBody>
          <a:bodyPr/>
          <a:lstStyle/>
          <a:p>
            <a:fld id="{124505C1-A467-0E49-BFF3-ADB7EF6A5E6D}" type="slidenum">
              <a:rPr lang="de-DE" smtClean="0"/>
              <a:pPr/>
              <a:t>‹N°›</a:t>
            </a:fld>
            <a:endParaRPr lang="de-DE" dirty="0"/>
          </a:p>
        </p:txBody>
      </p:sp>
      <p:sp>
        <p:nvSpPr>
          <p:cNvPr id="8" name="Inhaltsplatzhalter 7"/>
          <p:cNvSpPr>
            <a:spLocks noGrp="1"/>
          </p:cNvSpPr>
          <p:nvPr>
            <p:ph sz="quarter" idx="18"/>
          </p:nvPr>
        </p:nvSpPr>
        <p:spPr>
          <a:xfrm>
            <a:off x="611188" y="3219450"/>
            <a:ext cx="8064500" cy="1458516"/>
          </a:xfrm>
        </p:spPr>
        <p:txBody>
          <a:bodyPr/>
          <a:lstStyle/>
          <a:p>
            <a:pPr lvl="0"/>
            <a:r>
              <a:rPr lang="de-DE"/>
              <a:t>Mastertextformat bearbeiten</a:t>
            </a:r>
          </a:p>
          <a:p>
            <a:pPr lvl="1"/>
            <a:r>
              <a:rPr lang="de-DE"/>
              <a:t>Zweite Ebene</a:t>
            </a:r>
          </a:p>
          <a:p>
            <a:pPr lvl="2"/>
            <a:r>
              <a:rPr lang="de-DE"/>
              <a:t>Dritte Ebene</a:t>
            </a:r>
          </a:p>
        </p:txBody>
      </p:sp>
    </p:spTree>
    <p:extLst>
      <p:ext uri="{BB962C8B-B14F-4D97-AF65-F5344CB8AC3E}">
        <p14:creationId xmlns:p14="http://schemas.microsoft.com/office/powerpoint/2010/main" val="396125834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5_Titel und Inhalt">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p>
            <a:r>
              <a:rPr lang="de-CH" dirty="0"/>
              <a:t>Mastertitelformat bearbeiten</a:t>
            </a:r>
            <a:br>
              <a:rPr lang="de-CH" dirty="0"/>
            </a:br>
            <a:endParaRPr lang="de-DE" dirty="0"/>
          </a:p>
        </p:txBody>
      </p:sp>
      <p:sp>
        <p:nvSpPr>
          <p:cNvPr id="5" name="Bildplatzhalter 4"/>
          <p:cNvSpPr>
            <a:spLocks noGrp="1"/>
          </p:cNvSpPr>
          <p:nvPr>
            <p:ph type="pic" sz="quarter" idx="10"/>
          </p:nvPr>
        </p:nvSpPr>
        <p:spPr>
          <a:xfrm>
            <a:off x="611190" y="1006078"/>
            <a:ext cx="8064501" cy="2537780"/>
          </a:xfrm>
        </p:spPr>
        <p:txBody>
          <a:bodyPr/>
          <a:lstStyle/>
          <a:p>
            <a:r>
              <a:rPr lang="de-DE"/>
              <a:t>Bild durch Klicken auf Symbol hinzufügen</a:t>
            </a:r>
            <a:endParaRPr lang="de-DE" dirty="0"/>
          </a:p>
        </p:txBody>
      </p:sp>
      <p:sp>
        <p:nvSpPr>
          <p:cNvPr id="3" name="Datumsplatzhalter 2"/>
          <p:cNvSpPr>
            <a:spLocks noGrp="1"/>
          </p:cNvSpPr>
          <p:nvPr>
            <p:ph type="dt" sz="half" idx="15"/>
          </p:nvPr>
        </p:nvSpPr>
        <p:spPr/>
        <p:txBody>
          <a:bodyPr/>
          <a:lstStyle>
            <a:lvl1pPr>
              <a:defRPr>
                <a:solidFill>
                  <a:schemeClr val="bg2"/>
                </a:solidFill>
              </a:defRPr>
            </a:lvl1pPr>
          </a:lstStyle>
          <a:p>
            <a:pPr algn="r"/>
            <a:r>
              <a:rPr lang="de-DE"/>
              <a:t>28.05.2021</a:t>
            </a:r>
            <a:endParaRPr lang="de-DE" dirty="0"/>
          </a:p>
        </p:txBody>
      </p:sp>
      <p:sp>
        <p:nvSpPr>
          <p:cNvPr id="4" name="Fußzeilenplatzhalter 3"/>
          <p:cNvSpPr>
            <a:spLocks noGrp="1"/>
          </p:cNvSpPr>
          <p:nvPr>
            <p:ph type="ftr" sz="quarter" idx="16"/>
          </p:nvPr>
        </p:nvSpPr>
        <p:spPr/>
        <p:txBody>
          <a:bodyPr/>
          <a:lstStyle/>
          <a:p>
            <a:r>
              <a:rPr lang="de-DE"/>
              <a:t>CDCTP</a:t>
            </a:r>
            <a:endParaRPr lang="de-DE" dirty="0"/>
          </a:p>
        </p:txBody>
      </p:sp>
      <p:sp>
        <p:nvSpPr>
          <p:cNvPr id="6" name="Foliennummernplatzhalter 5"/>
          <p:cNvSpPr>
            <a:spLocks noGrp="1"/>
          </p:cNvSpPr>
          <p:nvPr>
            <p:ph type="sldNum" sz="quarter" idx="17"/>
          </p:nvPr>
        </p:nvSpPr>
        <p:spPr/>
        <p:txBody>
          <a:bodyPr/>
          <a:lstStyle/>
          <a:p>
            <a:fld id="{124505C1-A467-0E49-BFF3-ADB7EF6A5E6D}" type="slidenum">
              <a:rPr lang="de-DE" smtClean="0"/>
              <a:pPr/>
              <a:t>‹N°›</a:t>
            </a:fld>
            <a:endParaRPr lang="de-DE" dirty="0"/>
          </a:p>
        </p:txBody>
      </p:sp>
      <p:sp>
        <p:nvSpPr>
          <p:cNvPr id="8" name="Inhaltsplatzhalter 2"/>
          <p:cNvSpPr>
            <a:spLocks noGrp="1"/>
          </p:cNvSpPr>
          <p:nvPr>
            <p:ph idx="18"/>
          </p:nvPr>
        </p:nvSpPr>
        <p:spPr>
          <a:xfrm>
            <a:off x="616154" y="3651872"/>
            <a:ext cx="3955849" cy="216023"/>
          </a:xfrm>
        </p:spPr>
        <p:txBody>
          <a:bodyPr/>
          <a:lstStyle>
            <a:lvl1pPr marL="0" indent="0">
              <a:lnSpc>
                <a:spcPts val="1650"/>
              </a:lnSpc>
              <a:buFont typeface="Arial"/>
              <a:buNone/>
              <a:defRPr sz="2000" b="1" i="0">
                <a:solidFill>
                  <a:schemeClr val="tx1"/>
                </a:solidFill>
                <a:latin typeface="Arial" charset="0"/>
                <a:ea typeface="Arial" charset="0"/>
                <a:cs typeface="Arial" charset="0"/>
              </a:defRPr>
            </a:lvl1pPr>
            <a:lvl2pPr>
              <a:defRPr b="0" i="0">
                <a:latin typeface="Frutiger LT 45 Light"/>
                <a:cs typeface="Frutiger LT 45 Light"/>
              </a:defRPr>
            </a:lvl2pPr>
            <a:lvl3pPr>
              <a:defRPr b="0" i="0">
                <a:latin typeface="Frutiger LT 45 Light"/>
                <a:cs typeface="Frutiger LT 45 Light"/>
              </a:defRPr>
            </a:lvl3pPr>
            <a:lvl4pPr>
              <a:defRPr b="0" i="0">
                <a:latin typeface="Frutiger LT 45 Light"/>
                <a:cs typeface="Frutiger LT 45 Light"/>
              </a:defRPr>
            </a:lvl4pPr>
            <a:lvl5pPr>
              <a:defRPr b="0" i="0">
                <a:latin typeface="Frutiger LT 45 Light"/>
                <a:cs typeface="Frutiger LT 45 Light"/>
              </a:defRPr>
            </a:lvl5pPr>
          </a:lstStyle>
          <a:p>
            <a:pPr lvl="0"/>
            <a:r>
              <a:rPr lang="de-DE"/>
              <a:t>Mastertextformat bearbeiten</a:t>
            </a:r>
          </a:p>
        </p:txBody>
      </p:sp>
      <p:sp>
        <p:nvSpPr>
          <p:cNvPr id="10" name="Inhaltsplatzhalter 2"/>
          <p:cNvSpPr>
            <a:spLocks noGrp="1"/>
          </p:cNvSpPr>
          <p:nvPr>
            <p:ph idx="20"/>
          </p:nvPr>
        </p:nvSpPr>
        <p:spPr>
          <a:xfrm>
            <a:off x="4716017" y="3651872"/>
            <a:ext cx="3959672" cy="216023"/>
          </a:xfrm>
        </p:spPr>
        <p:txBody>
          <a:bodyPr/>
          <a:lstStyle>
            <a:lvl1pPr marL="0" indent="0">
              <a:lnSpc>
                <a:spcPts val="1650"/>
              </a:lnSpc>
              <a:buFont typeface="Arial"/>
              <a:buNone/>
              <a:defRPr sz="2000" b="1" i="0">
                <a:solidFill>
                  <a:schemeClr val="tx1"/>
                </a:solidFill>
                <a:latin typeface="Arial" charset="0"/>
                <a:ea typeface="Arial" charset="0"/>
                <a:cs typeface="Arial" charset="0"/>
              </a:defRPr>
            </a:lvl1pPr>
            <a:lvl2pPr>
              <a:defRPr b="0" i="0">
                <a:latin typeface="Frutiger LT 45 Light"/>
                <a:cs typeface="Frutiger LT 45 Light"/>
              </a:defRPr>
            </a:lvl2pPr>
            <a:lvl3pPr>
              <a:defRPr b="0" i="0">
                <a:latin typeface="Frutiger LT 45 Light"/>
                <a:cs typeface="Frutiger LT 45 Light"/>
              </a:defRPr>
            </a:lvl3pPr>
            <a:lvl4pPr>
              <a:defRPr b="0" i="0">
                <a:latin typeface="Frutiger LT 45 Light"/>
                <a:cs typeface="Frutiger LT 45 Light"/>
              </a:defRPr>
            </a:lvl4pPr>
            <a:lvl5pPr>
              <a:defRPr b="0" i="0">
                <a:latin typeface="Frutiger LT 45 Light"/>
                <a:cs typeface="Frutiger LT 45 Light"/>
              </a:defRPr>
            </a:lvl5pPr>
          </a:lstStyle>
          <a:p>
            <a:pPr lvl="0"/>
            <a:r>
              <a:rPr lang="de-DE"/>
              <a:t>Mastertextformat bearbeiten</a:t>
            </a:r>
          </a:p>
        </p:txBody>
      </p:sp>
      <p:sp>
        <p:nvSpPr>
          <p:cNvPr id="12" name="Inhaltsplatzhalter 11"/>
          <p:cNvSpPr>
            <a:spLocks noGrp="1"/>
          </p:cNvSpPr>
          <p:nvPr>
            <p:ph sz="quarter" idx="21"/>
          </p:nvPr>
        </p:nvSpPr>
        <p:spPr>
          <a:xfrm>
            <a:off x="611189" y="3868342"/>
            <a:ext cx="3960813" cy="809625"/>
          </a:xfrm>
        </p:spPr>
        <p:txBody>
          <a:bodyPr/>
          <a:lstStyle>
            <a:lvl1pPr>
              <a:defRPr sz="2000"/>
            </a:lvl1pPr>
            <a:lvl2pPr>
              <a:defRPr sz="2000"/>
            </a:lvl2pPr>
            <a:lvl3pPr>
              <a:defRPr sz="2000"/>
            </a:lvl3pPr>
            <a:lvl4pPr>
              <a:defRPr sz="1400"/>
            </a:lvl4pPr>
            <a:lvl5pPr>
              <a:defRPr sz="1050"/>
            </a:lvl5pPr>
          </a:lstStyle>
          <a:p>
            <a:pPr lvl="0"/>
            <a:r>
              <a:rPr lang="de-DE"/>
              <a:t>Mastertextformat bearbeiten</a:t>
            </a:r>
          </a:p>
          <a:p>
            <a:pPr lvl="1"/>
            <a:r>
              <a:rPr lang="de-DE"/>
              <a:t>Zweite Ebene</a:t>
            </a:r>
          </a:p>
        </p:txBody>
      </p:sp>
      <p:sp>
        <p:nvSpPr>
          <p:cNvPr id="13" name="Inhaltsplatzhalter 11"/>
          <p:cNvSpPr>
            <a:spLocks noGrp="1"/>
          </p:cNvSpPr>
          <p:nvPr>
            <p:ph sz="quarter" idx="22"/>
          </p:nvPr>
        </p:nvSpPr>
        <p:spPr>
          <a:xfrm>
            <a:off x="4716020" y="3868342"/>
            <a:ext cx="3960813" cy="809625"/>
          </a:xfrm>
        </p:spPr>
        <p:txBody>
          <a:bodyPr/>
          <a:lstStyle>
            <a:lvl1pPr>
              <a:defRPr sz="2000"/>
            </a:lvl1pPr>
            <a:lvl2pPr>
              <a:defRPr sz="2000"/>
            </a:lvl2pPr>
            <a:lvl3pPr marL="539354" indent="0">
              <a:buNone/>
              <a:defRPr sz="2000"/>
            </a:lvl3pPr>
            <a:lvl4pPr>
              <a:defRPr sz="1400"/>
            </a:lvl4pPr>
            <a:lvl5pPr>
              <a:defRPr sz="1050"/>
            </a:lvl5pPr>
          </a:lstStyle>
          <a:p>
            <a:pPr lvl="0"/>
            <a:r>
              <a:rPr lang="de-DE"/>
              <a:t>Mastertextformat bearbeiten</a:t>
            </a:r>
          </a:p>
          <a:p>
            <a:pPr lvl="1"/>
            <a:r>
              <a:rPr lang="de-DE"/>
              <a:t>Zweite Ebene</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6_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lvl1pPr>
              <a:defRPr/>
            </a:lvl1pPr>
          </a:lstStyle>
          <a:p>
            <a:r>
              <a:rPr lang="de-DE"/>
              <a:t>Mastertitelformat bearbeiten</a:t>
            </a:r>
          </a:p>
        </p:txBody>
      </p:sp>
      <p:sp>
        <p:nvSpPr>
          <p:cNvPr id="12" name="Bildplatzhalter 7"/>
          <p:cNvSpPr>
            <a:spLocks noGrp="1"/>
          </p:cNvSpPr>
          <p:nvPr>
            <p:ph type="pic" sz="quarter" idx="13"/>
          </p:nvPr>
        </p:nvSpPr>
        <p:spPr>
          <a:xfrm>
            <a:off x="611188" y="1006078"/>
            <a:ext cx="5040932" cy="2321756"/>
          </a:xfrm>
        </p:spPr>
        <p:txBody>
          <a:bodyPr/>
          <a:lstStyle/>
          <a:p>
            <a:r>
              <a:rPr lang="de-DE"/>
              <a:t>Bild durch Klicken auf Symbol hinzufügen</a:t>
            </a:r>
            <a:endParaRPr lang="de-DE" dirty="0"/>
          </a:p>
        </p:txBody>
      </p:sp>
      <p:sp>
        <p:nvSpPr>
          <p:cNvPr id="7" name="Inhaltsplatzhalter 6"/>
          <p:cNvSpPr>
            <a:spLocks noGrp="1"/>
          </p:cNvSpPr>
          <p:nvPr>
            <p:ph sz="quarter" idx="18"/>
          </p:nvPr>
        </p:nvSpPr>
        <p:spPr>
          <a:xfrm>
            <a:off x="5940152" y="1006078"/>
            <a:ext cx="2735536" cy="3671888"/>
          </a:xfrm>
        </p:spPr>
        <p:txBody>
          <a:bodyPr/>
          <a:lstStyle>
            <a:lvl1pPr>
              <a:defRPr sz="2000"/>
            </a:lvl1pPr>
            <a:lvl2pPr>
              <a:defRPr sz="2000"/>
            </a:lvl2pPr>
            <a:lvl3pPr>
              <a:defRPr sz="2000"/>
            </a:lvl3pPr>
            <a:lvl4pPr>
              <a:defRPr sz="2000"/>
            </a:lvl4pPr>
            <a:lvl5pPr>
              <a:defRPr sz="2000"/>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8" name="Bildplatzhalter 7"/>
          <p:cNvSpPr>
            <a:spLocks noGrp="1"/>
          </p:cNvSpPr>
          <p:nvPr>
            <p:ph type="pic" sz="quarter" idx="19"/>
          </p:nvPr>
        </p:nvSpPr>
        <p:spPr>
          <a:xfrm>
            <a:off x="611188" y="3436348"/>
            <a:ext cx="2520652" cy="1241618"/>
          </a:xfrm>
        </p:spPr>
        <p:txBody>
          <a:bodyPr/>
          <a:lstStyle/>
          <a:p>
            <a:r>
              <a:rPr lang="de-DE"/>
              <a:t>Bild durch Klicken auf Symbol hinzufügen</a:t>
            </a:r>
            <a:endParaRPr lang="de-DE" dirty="0"/>
          </a:p>
        </p:txBody>
      </p:sp>
      <p:sp>
        <p:nvSpPr>
          <p:cNvPr id="9" name="Bildplatzhalter 7"/>
          <p:cNvSpPr>
            <a:spLocks noGrp="1"/>
          </p:cNvSpPr>
          <p:nvPr>
            <p:ph type="pic" sz="quarter" idx="20"/>
          </p:nvPr>
        </p:nvSpPr>
        <p:spPr>
          <a:xfrm>
            <a:off x="3275856" y="3436348"/>
            <a:ext cx="2376264" cy="1241618"/>
          </a:xfrm>
        </p:spPr>
        <p:txBody>
          <a:bodyPr/>
          <a:lstStyle/>
          <a:p>
            <a:r>
              <a:rPr lang="de-DE"/>
              <a:t>Bild durch Klicken auf Symbol hinzufügen</a:t>
            </a:r>
            <a:endParaRPr lang="de-DE" dirty="0"/>
          </a:p>
        </p:txBody>
      </p:sp>
      <p:sp>
        <p:nvSpPr>
          <p:cNvPr id="13" name="Datumsplatzhalter 12"/>
          <p:cNvSpPr>
            <a:spLocks noGrp="1"/>
          </p:cNvSpPr>
          <p:nvPr>
            <p:ph type="dt" sz="half" idx="21"/>
          </p:nvPr>
        </p:nvSpPr>
        <p:spPr/>
        <p:txBody>
          <a:bodyPr/>
          <a:lstStyle>
            <a:lvl1pPr>
              <a:defRPr>
                <a:solidFill>
                  <a:schemeClr val="bg2"/>
                </a:solidFill>
              </a:defRPr>
            </a:lvl1pPr>
          </a:lstStyle>
          <a:p>
            <a:pPr algn="r"/>
            <a:r>
              <a:rPr lang="de-DE"/>
              <a:t>28.05.2021</a:t>
            </a:r>
            <a:endParaRPr lang="de-DE" dirty="0"/>
          </a:p>
        </p:txBody>
      </p:sp>
      <p:sp>
        <p:nvSpPr>
          <p:cNvPr id="14" name="Fußzeilenplatzhalter 13"/>
          <p:cNvSpPr>
            <a:spLocks noGrp="1"/>
          </p:cNvSpPr>
          <p:nvPr>
            <p:ph type="ftr" sz="quarter" idx="22"/>
          </p:nvPr>
        </p:nvSpPr>
        <p:spPr/>
        <p:txBody>
          <a:bodyPr/>
          <a:lstStyle/>
          <a:p>
            <a:r>
              <a:rPr lang="de-DE"/>
              <a:t>CDCTP</a:t>
            </a:r>
            <a:endParaRPr lang="de-DE" dirty="0"/>
          </a:p>
        </p:txBody>
      </p:sp>
      <p:sp>
        <p:nvSpPr>
          <p:cNvPr id="15" name="Foliennummernplatzhalter 14"/>
          <p:cNvSpPr>
            <a:spLocks noGrp="1"/>
          </p:cNvSpPr>
          <p:nvPr>
            <p:ph type="sldNum" sz="quarter" idx="23"/>
          </p:nvPr>
        </p:nvSpPr>
        <p:spPr/>
        <p:txBody>
          <a:bodyPr/>
          <a:lstStyle/>
          <a:p>
            <a:fld id="{124505C1-A467-0E49-BFF3-ADB7EF6A5E6D}" type="slidenum">
              <a:rPr lang="de-DE" smtClean="0"/>
              <a:pPr/>
              <a:t>‹N°›</a:t>
            </a:fld>
            <a:endParaRPr lang="de-DE"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7_Titel und Inhalt">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p>
            <a:r>
              <a:rPr lang="de-CH" dirty="0"/>
              <a:t>Mastertitelformat bearbeiten</a:t>
            </a:r>
            <a:br>
              <a:rPr lang="de-CH" dirty="0"/>
            </a:br>
            <a:endParaRPr lang="de-DE" dirty="0"/>
          </a:p>
        </p:txBody>
      </p:sp>
      <p:sp>
        <p:nvSpPr>
          <p:cNvPr id="5" name="Bildplatzhalter 4"/>
          <p:cNvSpPr>
            <a:spLocks noGrp="1"/>
          </p:cNvSpPr>
          <p:nvPr>
            <p:ph type="pic" sz="quarter" idx="10"/>
          </p:nvPr>
        </p:nvSpPr>
        <p:spPr>
          <a:xfrm>
            <a:off x="611189" y="1006078"/>
            <a:ext cx="3960813" cy="2105732"/>
          </a:xfrm>
        </p:spPr>
        <p:txBody>
          <a:bodyPr/>
          <a:lstStyle/>
          <a:p>
            <a:r>
              <a:rPr lang="de-DE"/>
              <a:t>Bild durch Klicken auf Symbol hinzufügen</a:t>
            </a:r>
            <a:endParaRPr lang="de-DE" dirty="0"/>
          </a:p>
        </p:txBody>
      </p:sp>
      <p:sp>
        <p:nvSpPr>
          <p:cNvPr id="11" name="Inhaltsplatzhalter 2"/>
          <p:cNvSpPr>
            <a:spLocks noGrp="1"/>
          </p:cNvSpPr>
          <p:nvPr>
            <p:ph idx="14"/>
          </p:nvPr>
        </p:nvSpPr>
        <p:spPr>
          <a:xfrm>
            <a:off x="611189" y="3220327"/>
            <a:ext cx="3960813" cy="269527"/>
          </a:xfrm>
        </p:spPr>
        <p:txBody>
          <a:bodyPr/>
          <a:lstStyle>
            <a:lvl1pPr marL="0" indent="0">
              <a:lnSpc>
                <a:spcPts val="1650"/>
              </a:lnSpc>
              <a:buFont typeface="Arial"/>
              <a:buNone/>
              <a:defRPr sz="2000" b="1" i="0">
                <a:solidFill>
                  <a:srgbClr val="4D4D4C"/>
                </a:solidFill>
                <a:latin typeface="Arial" charset="0"/>
                <a:ea typeface="Arial" charset="0"/>
                <a:cs typeface="Arial" charset="0"/>
              </a:defRPr>
            </a:lvl1pPr>
            <a:lvl2pPr>
              <a:defRPr b="0" i="0">
                <a:latin typeface="Frutiger LT 45 Light"/>
                <a:cs typeface="Frutiger LT 45 Light"/>
              </a:defRPr>
            </a:lvl2pPr>
            <a:lvl3pPr>
              <a:defRPr b="0" i="0">
                <a:latin typeface="Frutiger LT 45 Light"/>
                <a:cs typeface="Frutiger LT 45 Light"/>
              </a:defRPr>
            </a:lvl3pPr>
            <a:lvl4pPr>
              <a:defRPr b="0" i="0">
                <a:latin typeface="Frutiger LT 45 Light"/>
                <a:cs typeface="Frutiger LT 45 Light"/>
              </a:defRPr>
            </a:lvl4pPr>
            <a:lvl5pPr>
              <a:defRPr b="0" i="0">
                <a:latin typeface="Frutiger LT 45 Light"/>
                <a:cs typeface="Frutiger LT 45 Light"/>
              </a:defRPr>
            </a:lvl5pPr>
          </a:lstStyle>
          <a:p>
            <a:pPr lvl="0"/>
            <a:r>
              <a:rPr lang="de-DE"/>
              <a:t>Mastertextformat bearbeiten</a:t>
            </a:r>
          </a:p>
        </p:txBody>
      </p:sp>
      <p:sp>
        <p:nvSpPr>
          <p:cNvPr id="3" name="Datumsplatzhalter 2"/>
          <p:cNvSpPr>
            <a:spLocks noGrp="1"/>
          </p:cNvSpPr>
          <p:nvPr>
            <p:ph type="dt" sz="half" idx="15"/>
          </p:nvPr>
        </p:nvSpPr>
        <p:spPr/>
        <p:txBody>
          <a:bodyPr/>
          <a:lstStyle>
            <a:lvl1pPr>
              <a:defRPr>
                <a:solidFill>
                  <a:schemeClr val="bg2"/>
                </a:solidFill>
              </a:defRPr>
            </a:lvl1pPr>
          </a:lstStyle>
          <a:p>
            <a:pPr algn="r"/>
            <a:r>
              <a:rPr lang="de-DE"/>
              <a:t>28.05.2021</a:t>
            </a:r>
            <a:endParaRPr lang="de-DE" dirty="0"/>
          </a:p>
        </p:txBody>
      </p:sp>
      <p:sp>
        <p:nvSpPr>
          <p:cNvPr id="4" name="Fußzeilenplatzhalter 3"/>
          <p:cNvSpPr>
            <a:spLocks noGrp="1"/>
          </p:cNvSpPr>
          <p:nvPr>
            <p:ph type="ftr" sz="quarter" idx="16"/>
          </p:nvPr>
        </p:nvSpPr>
        <p:spPr/>
        <p:txBody>
          <a:bodyPr/>
          <a:lstStyle/>
          <a:p>
            <a:r>
              <a:rPr lang="de-DE"/>
              <a:t>CDCTP</a:t>
            </a:r>
            <a:endParaRPr lang="de-DE" dirty="0"/>
          </a:p>
        </p:txBody>
      </p:sp>
      <p:sp>
        <p:nvSpPr>
          <p:cNvPr id="6" name="Foliennummernplatzhalter 5"/>
          <p:cNvSpPr>
            <a:spLocks noGrp="1"/>
          </p:cNvSpPr>
          <p:nvPr>
            <p:ph type="sldNum" sz="quarter" idx="17"/>
          </p:nvPr>
        </p:nvSpPr>
        <p:spPr/>
        <p:txBody>
          <a:bodyPr/>
          <a:lstStyle/>
          <a:p>
            <a:fld id="{124505C1-A467-0E49-BFF3-ADB7EF6A5E6D}" type="slidenum">
              <a:rPr lang="de-DE" smtClean="0"/>
              <a:pPr/>
              <a:t>‹N°›</a:t>
            </a:fld>
            <a:endParaRPr lang="de-DE" dirty="0"/>
          </a:p>
        </p:txBody>
      </p:sp>
      <p:sp>
        <p:nvSpPr>
          <p:cNvPr id="8" name="Bildplatzhalter 4"/>
          <p:cNvSpPr>
            <a:spLocks noGrp="1"/>
          </p:cNvSpPr>
          <p:nvPr>
            <p:ph type="pic" sz="quarter" idx="18"/>
          </p:nvPr>
        </p:nvSpPr>
        <p:spPr>
          <a:xfrm>
            <a:off x="4714878" y="1006078"/>
            <a:ext cx="3960813" cy="2105732"/>
          </a:xfrm>
        </p:spPr>
        <p:txBody>
          <a:bodyPr/>
          <a:lstStyle/>
          <a:p>
            <a:r>
              <a:rPr lang="de-DE"/>
              <a:t>Bild durch Klicken auf Symbol hinzufügen</a:t>
            </a:r>
            <a:endParaRPr lang="de-DE" dirty="0"/>
          </a:p>
        </p:txBody>
      </p:sp>
      <p:sp>
        <p:nvSpPr>
          <p:cNvPr id="9" name="Inhaltsplatzhalter 2"/>
          <p:cNvSpPr>
            <a:spLocks noGrp="1"/>
          </p:cNvSpPr>
          <p:nvPr>
            <p:ph idx="19"/>
          </p:nvPr>
        </p:nvSpPr>
        <p:spPr>
          <a:xfrm>
            <a:off x="4719842" y="3220327"/>
            <a:ext cx="3955849" cy="269527"/>
          </a:xfrm>
        </p:spPr>
        <p:txBody>
          <a:bodyPr/>
          <a:lstStyle>
            <a:lvl1pPr marL="0" indent="0">
              <a:lnSpc>
                <a:spcPts val="1650"/>
              </a:lnSpc>
              <a:buFont typeface="Arial"/>
              <a:buNone/>
              <a:defRPr sz="2000" b="1" i="0">
                <a:solidFill>
                  <a:srgbClr val="4D4D4C"/>
                </a:solidFill>
                <a:latin typeface="Arial" charset="0"/>
                <a:ea typeface="Arial" charset="0"/>
                <a:cs typeface="Arial" charset="0"/>
              </a:defRPr>
            </a:lvl1pPr>
            <a:lvl2pPr>
              <a:defRPr b="0" i="0">
                <a:latin typeface="Frutiger LT 45 Light"/>
                <a:cs typeface="Frutiger LT 45 Light"/>
              </a:defRPr>
            </a:lvl2pPr>
            <a:lvl3pPr>
              <a:defRPr b="0" i="0">
                <a:latin typeface="Frutiger LT 45 Light"/>
                <a:cs typeface="Frutiger LT 45 Light"/>
              </a:defRPr>
            </a:lvl3pPr>
            <a:lvl4pPr>
              <a:defRPr b="0" i="0">
                <a:latin typeface="Frutiger LT 45 Light"/>
                <a:cs typeface="Frutiger LT 45 Light"/>
              </a:defRPr>
            </a:lvl4pPr>
            <a:lvl5pPr>
              <a:defRPr b="0" i="0">
                <a:latin typeface="Frutiger LT 45 Light"/>
                <a:cs typeface="Frutiger LT 45 Light"/>
              </a:defRPr>
            </a:lvl5pPr>
          </a:lstStyle>
          <a:p>
            <a:pPr lvl="0"/>
            <a:r>
              <a:rPr lang="de-DE"/>
              <a:t>Mastertextformat bearbeiten</a:t>
            </a:r>
          </a:p>
        </p:txBody>
      </p:sp>
      <p:sp>
        <p:nvSpPr>
          <p:cNvPr id="13" name="Inhaltsplatzhalter 12"/>
          <p:cNvSpPr>
            <a:spLocks noGrp="1"/>
          </p:cNvSpPr>
          <p:nvPr>
            <p:ph sz="quarter" idx="22"/>
          </p:nvPr>
        </p:nvSpPr>
        <p:spPr>
          <a:xfrm>
            <a:off x="611188" y="3495888"/>
            <a:ext cx="3960812" cy="1182078"/>
          </a:xfrm>
        </p:spPr>
        <p:txBody>
          <a:bodyPr/>
          <a:lstStyle>
            <a:lvl1pPr>
              <a:defRPr sz="2000"/>
            </a:lvl1pPr>
            <a:lvl2pPr>
              <a:defRPr sz="2000"/>
            </a:lvl2pPr>
            <a:lvl3pPr>
              <a:defRPr sz="2000"/>
            </a:lvl3pPr>
            <a:lvl4pPr>
              <a:defRPr sz="1400"/>
            </a:lvl4pPr>
            <a:lvl5pPr>
              <a:defRPr sz="1400"/>
            </a:lvl5pPr>
          </a:lstStyle>
          <a:p>
            <a:pPr lvl="0"/>
            <a:r>
              <a:rPr lang="de-DE"/>
              <a:t>Mastertextformat bearbeiten</a:t>
            </a:r>
          </a:p>
          <a:p>
            <a:pPr lvl="1"/>
            <a:r>
              <a:rPr lang="de-DE"/>
              <a:t>Zweite Ebene</a:t>
            </a:r>
          </a:p>
          <a:p>
            <a:pPr lvl="2"/>
            <a:r>
              <a:rPr lang="de-DE"/>
              <a:t>Dritte Ebene</a:t>
            </a:r>
          </a:p>
        </p:txBody>
      </p:sp>
      <p:sp>
        <p:nvSpPr>
          <p:cNvPr id="14" name="Inhaltsplatzhalter 12"/>
          <p:cNvSpPr>
            <a:spLocks noGrp="1"/>
          </p:cNvSpPr>
          <p:nvPr>
            <p:ph sz="quarter" idx="23"/>
          </p:nvPr>
        </p:nvSpPr>
        <p:spPr>
          <a:xfrm>
            <a:off x="4714878" y="3495888"/>
            <a:ext cx="3960813" cy="1182078"/>
          </a:xfrm>
        </p:spPr>
        <p:txBody>
          <a:bodyPr/>
          <a:lstStyle>
            <a:lvl1pPr>
              <a:defRPr sz="2000"/>
            </a:lvl1pPr>
            <a:lvl2pPr>
              <a:defRPr sz="2000"/>
            </a:lvl2pPr>
            <a:lvl3pPr>
              <a:defRPr sz="2000"/>
            </a:lvl3pPr>
            <a:lvl4pPr>
              <a:defRPr sz="1400"/>
            </a:lvl4pPr>
            <a:lvl5pPr>
              <a:defRPr sz="1400"/>
            </a:lvl5pPr>
          </a:lstStyle>
          <a:p>
            <a:pPr lvl="0"/>
            <a:r>
              <a:rPr lang="de-DE"/>
              <a:t>Mastertextformat bearbeiten</a:t>
            </a:r>
          </a:p>
          <a:p>
            <a:pPr lvl="1"/>
            <a:r>
              <a:rPr lang="de-DE"/>
              <a:t>Zweite Ebene</a:t>
            </a:r>
          </a:p>
          <a:p>
            <a:pPr lvl="2"/>
            <a:r>
              <a:rPr lang="de-DE"/>
              <a:t>Dritte Ebene</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8_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lvl1pPr>
              <a:defRPr/>
            </a:lvl1pPr>
          </a:lstStyle>
          <a:p>
            <a:r>
              <a:rPr lang="de-DE"/>
              <a:t>Mastertitelformat bearbeiten</a:t>
            </a:r>
            <a:endParaRPr lang="de-DE" dirty="0"/>
          </a:p>
        </p:txBody>
      </p:sp>
      <p:sp>
        <p:nvSpPr>
          <p:cNvPr id="12" name="Bildplatzhalter 7"/>
          <p:cNvSpPr>
            <a:spLocks noGrp="1"/>
          </p:cNvSpPr>
          <p:nvPr>
            <p:ph type="pic" sz="quarter" idx="13"/>
          </p:nvPr>
        </p:nvSpPr>
        <p:spPr>
          <a:xfrm>
            <a:off x="616154" y="1006078"/>
            <a:ext cx="3955849" cy="1795388"/>
          </a:xfrm>
        </p:spPr>
        <p:txBody>
          <a:bodyPr/>
          <a:lstStyle/>
          <a:p>
            <a:r>
              <a:rPr lang="de-DE"/>
              <a:t>Bild durch Klicken auf Symbol hinzufügen</a:t>
            </a:r>
            <a:endParaRPr lang="de-DE" dirty="0"/>
          </a:p>
        </p:txBody>
      </p:sp>
      <p:sp>
        <p:nvSpPr>
          <p:cNvPr id="13" name="Bildplatzhalter 7"/>
          <p:cNvSpPr>
            <a:spLocks noGrp="1"/>
          </p:cNvSpPr>
          <p:nvPr>
            <p:ph type="pic" sz="quarter" idx="14"/>
          </p:nvPr>
        </p:nvSpPr>
        <p:spPr>
          <a:xfrm>
            <a:off x="4716019" y="1006078"/>
            <a:ext cx="3959673" cy="1795388"/>
          </a:xfrm>
        </p:spPr>
        <p:txBody>
          <a:bodyPr/>
          <a:lstStyle/>
          <a:p>
            <a:r>
              <a:rPr lang="de-DE"/>
              <a:t>Bild durch Klicken auf Symbol hinzufügen</a:t>
            </a:r>
            <a:endParaRPr lang="de-DE" dirty="0"/>
          </a:p>
        </p:txBody>
      </p:sp>
      <p:sp>
        <p:nvSpPr>
          <p:cNvPr id="8" name="Bildplatzhalter 7"/>
          <p:cNvSpPr>
            <a:spLocks noGrp="1"/>
          </p:cNvSpPr>
          <p:nvPr>
            <p:ph type="pic" sz="quarter" idx="15"/>
          </p:nvPr>
        </p:nvSpPr>
        <p:spPr>
          <a:xfrm>
            <a:off x="616154" y="2882578"/>
            <a:ext cx="3955849" cy="1795388"/>
          </a:xfrm>
        </p:spPr>
        <p:txBody>
          <a:bodyPr/>
          <a:lstStyle/>
          <a:p>
            <a:r>
              <a:rPr lang="de-DE"/>
              <a:t>Bild durch Klicken auf Symbol hinzufügen</a:t>
            </a:r>
            <a:endParaRPr lang="de-DE" dirty="0"/>
          </a:p>
        </p:txBody>
      </p:sp>
      <p:sp>
        <p:nvSpPr>
          <p:cNvPr id="9" name="Bildplatzhalter 7"/>
          <p:cNvSpPr>
            <a:spLocks noGrp="1"/>
          </p:cNvSpPr>
          <p:nvPr>
            <p:ph type="pic" sz="quarter" idx="16"/>
          </p:nvPr>
        </p:nvSpPr>
        <p:spPr>
          <a:xfrm>
            <a:off x="4716019" y="2882578"/>
            <a:ext cx="3959673" cy="1795388"/>
          </a:xfrm>
        </p:spPr>
        <p:txBody>
          <a:bodyPr/>
          <a:lstStyle/>
          <a:p>
            <a:r>
              <a:rPr lang="de-DE"/>
              <a:t>Bild durch Klicken auf Symbol hinzufügen</a:t>
            </a:r>
            <a:endParaRPr lang="de-DE" dirty="0"/>
          </a:p>
        </p:txBody>
      </p:sp>
      <p:sp>
        <p:nvSpPr>
          <p:cNvPr id="3" name="Datumsplatzhalter 2"/>
          <p:cNvSpPr>
            <a:spLocks noGrp="1"/>
          </p:cNvSpPr>
          <p:nvPr>
            <p:ph type="dt" sz="half" idx="17"/>
          </p:nvPr>
        </p:nvSpPr>
        <p:spPr/>
        <p:txBody>
          <a:bodyPr/>
          <a:lstStyle>
            <a:lvl1pPr>
              <a:defRPr>
                <a:solidFill>
                  <a:schemeClr val="bg2"/>
                </a:solidFill>
              </a:defRPr>
            </a:lvl1pPr>
          </a:lstStyle>
          <a:p>
            <a:pPr algn="r"/>
            <a:r>
              <a:rPr lang="de-DE"/>
              <a:t>28.05.2021</a:t>
            </a:r>
            <a:endParaRPr lang="de-DE" dirty="0"/>
          </a:p>
        </p:txBody>
      </p:sp>
      <p:sp>
        <p:nvSpPr>
          <p:cNvPr id="4" name="Fußzeilenplatzhalter 3"/>
          <p:cNvSpPr>
            <a:spLocks noGrp="1"/>
          </p:cNvSpPr>
          <p:nvPr>
            <p:ph type="ftr" sz="quarter" idx="18"/>
          </p:nvPr>
        </p:nvSpPr>
        <p:spPr/>
        <p:txBody>
          <a:bodyPr/>
          <a:lstStyle/>
          <a:p>
            <a:r>
              <a:rPr lang="de-DE"/>
              <a:t>CDCTP</a:t>
            </a:r>
            <a:endParaRPr lang="de-DE" dirty="0"/>
          </a:p>
        </p:txBody>
      </p:sp>
      <p:sp>
        <p:nvSpPr>
          <p:cNvPr id="5" name="Foliennummernplatzhalter 4"/>
          <p:cNvSpPr>
            <a:spLocks noGrp="1"/>
          </p:cNvSpPr>
          <p:nvPr>
            <p:ph type="sldNum" sz="quarter" idx="19"/>
          </p:nvPr>
        </p:nvSpPr>
        <p:spPr/>
        <p:txBody>
          <a:bodyPr/>
          <a:lstStyle/>
          <a:p>
            <a:fld id="{124505C1-A467-0E49-BFF3-ADB7EF6A5E6D}" type="slidenum">
              <a:rPr lang="de-DE" smtClean="0"/>
              <a:pPr/>
              <a:t>‹N°›</a:t>
            </a:fld>
            <a:endParaRPr lang="de-DE" dirty="0"/>
          </a:p>
        </p:txBody>
      </p:sp>
    </p:spTree>
    <p:extLst>
      <p:ext uri="{BB962C8B-B14F-4D97-AF65-F5344CB8AC3E}">
        <p14:creationId xmlns:p14="http://schemas.microsoft.com/office/powerpoint/2010/main" val="286081854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elplatzhalter 1"/>
          <p:cNvSpPr>
            <a:spLocks noGrp="1"/>
          </p:cNvSpPr>
          <p:nvPr>
            <p:ph type="title"/>
          </p:nvPr>
        </p:nvSpPr>
        <p:spPr>
          <a:xfrm>
            <a:off x="616151" y="250033"/>
            <a:ext cx="8059538" cy="593527"/>
          </a:xfrm>
          <a:prstGeom prst="rect">
            <a:avLst/>
          </a:prstGeom>
        </p:spPr>
        <p:txBody>
          <a:bodyPr vert="horz" lIns="0" tIns="0" rIns="0" bIns="0" rtlCol="0" anchor="t" anchorCtr="0">
            <a:noAutofit/>
          </a:bodyPr>
          <a:lstStyle/>
          <a:p>
            <a:r>
              <a:rPr lang="de-CH" dirty="0"/>
              <a:t>Mastertitelformat bearbeiten</a:t>
            </a:r>
            <a:endParaRPr lang="de-DE" dirty="0"/>
          </a:p>
        </p:txBody>
      </p:sp>
      <p:sp>
        <p:nvSpPr>
          <p:cNvPr id="3" name="Textplatzhalter 2"/>
          <p:cNvSpPr>
            <a:spLocks noGrp="1"/>
          </p:cNvSpPr>
          <p:nvPr>
            <p:ph type="body" idx="1"/>
          </p:nvPr>
        </p:nvSpPr>
        <p:spPr>
          <a:xfrm>
            <a:off x="616151" y="1006078"/>
            <a:ext cx="8059537" cy="3671906"/>
          </a:xfrm>
          <a:prstGeom prst="rect">
            <a:avLst/>
          </a:prstGeom>
        </p:spPr>
        <p:txBody>
          <a:bodyPr vert="horz" lIns="0" tIns="0" rIns="0" bIns="0" rtlCol="0">
            <a:noAutofit/>
          </a:bodyPr>
          <a:lstStyle/>
          <a:p>
            <a:pPr lvl="0"/>
            <a:r>
              <a:rPr lang="de-CH" dirty="0"/>
              <a:t>Mastertextformat bearbeiten</a:t>
            </a:r>
          </a:p>
          <a:p>
            <a:pPr lvl="1"/>
            <a:r>
              <a:rPr lang="de-CH" dirty="0"/>
              <a:t>Zweite Ebene</a:t>
            </a:r>
          </a:p>
          <a:p>
            <a:pPr lvl="2"/>
            <a:r>
              <a:rPr lang="de-CH" dirty="0"/>
              <a:t>Dritte Ebene</a:t>
            </a:r>
          </a:p>
          <a:p>
            <a:pPr lvl="3"/>
            <a:r>
              <a:rPr lang="de-CH" dirty="0"/>
              <a:t>Vierte Ebene</a:t>
            </a:r>
          </a:p>
          <a:p>
            <a:pPr lvl="4"/>
            <a:r>
              <a:rPr lang="de-CH" dirty="0"/>
              <a:t>Fünfte Ebene</a:t>
            </a:r>
            <a:endParaRPr lang="de-DE" dirty="0"/>
          </a:p>
        </p:txBody>
      </p:sp>
      <p:sp>
        <p:nvSpPr>
          <p:cNvPr id="6" name="Datumsplatzhalter 3"/>
          <p:cNvSpPr>
            <a:spLocks noGrp="1"/>
          </p:cNvSpPr>
          <p:nvPr>
            <p:ph type="dt" sz="half" idx="2"/>
          </p:nvPr>
        </p:nvSpPr>
        <p:spPr>
          <a:xfrm>
            <a:off x="7759196" y="4920435"/>
            <a:ext cx="675836" cy="91685"/>
          </a:xfrm>
          <a:prstGeom prst="rect">
            <a:avLst/>
          </a:prstGeom>
        </p:spPr>
        <p:txBody>
          <a:bodyPr vert="horz" lIns="0" tIns="0" rIns="0" bIns="0" rtlCol="0" anchor="t" anchorCtr="0"/>
          <a:lstStyle>
            <a:lvl1pPr algn="l">
              <a:defRPr sz="525" b="0" i="0" spc="23">
                <a:solidFill>
                  <a:schemeClr val="bg2"/>
                </a:solidFill>
                <a:latin typeface="Arial" charset="0"/>
                <a:ea typeface="Arial" charset="0"/>
                <a:cs typeface="Arial" charset="0"/>
              </a:defRPr>
            </a:lvl1pPr>
          </a:lstStyle>
          <a:p>
            <a:pPr algn="r"/>
            <a:r>
              <a:rPr lang="de-DE"/>
              <a:t>28.05.2021</a:t>
            </a:r>
            <a:endParaRPr lang="de-DE" dirty="0"/>
          </a:p>
        </p:txBody>
      </p:sp>
      <p:sp>
        <p:nvSpPr>
          <p:cNvPr id="5" name="Fußzeilenplatzhalter 4"/>
          <p:cNvSpPr>
            <a:spLocks noGrp="1"/>
          </p:cNvSpPr>
          <p:nvPr>
            <p:ph type="ftr" sz="quarter" idx="3"/>
          </p:nvPr>
        </p:nvSpPr>
        <p:spPr>
          <a:xfrm>
            <a:off x="1217787" y="4920435"/>
            <a:ext cx="6450557" cy="94208"/>
          </a:xfrm>
          <a:prstGeom prst="rect">
            <a:avLst/>
          </a:prstGeom>
        </p:spPr>
        <p:txBody>
          <a:bodyPr vert="horz" lIns="0" tIns="0" rIns="0" bIns="0" rtlCol="0" anchor="t" anchorCtr="0"/>
          <a:lstStyle>
            <a:lvl1pPr algn="l">
              <a:defRPr sz="525" b="0" i="0" spc="23" baseline="0">
                <a:solidFill>
                  <a:schemeClr val="bg2"/>
                </a:solidFill>
                <a:latin typeface="Arial" charset="0"/>
                <a:ea typeface="Arial" charset="0"/>
                <a:cs typeface="Arial" charset="0"/>
              </a:defRPr>
            </a:lvl1pPr>
          </a:lstStyle>
          <a:p>
            <a:r>
              <a:rPr lang="de-DE"/>
              <a:t>CDCTP</a:t>
            </a:r>
            <a:endParaRPr lang="de-DE" dirty="0"/>
          </a:p>
        </p:txBody>
      </p:sp>
      <p:sp>
        <p:nvSpPr>
          <p:cNvPr id="10" name="Foliennummernplatzhalter 9"/>
          <p:cNvSpPr>
            <a:spLocks noGrp="1"/>
          </p:cNvSpPr>
          <p:nvPr>
            <p:ph type="sldNum" sz="quarter" idx="4"/>
          </p:nvPr>
        </p:nvSpPr>
        <p:spPr>
          <a:xfrm>
            <a:off x="8538967" y="4920435"/>
            <a:ext cx="136726" cy="94208"/>
          </a:xfrm>
          <a:prstGeom prst="rect">
            <a:avLst/>
          </a:prstGeom>
        </p:spPr>
        <p:txBody>
          <a:bodyPr vert="horz" lIns="0" tIns="0" rIns="0" bIns="0" rtlCol="0" anchor="t" anchorCtr="0"/>
          <a:lstStyle>
            <a:lvl1pPr algn="r">
              <a:defRPr sz="525" b="0" i="0" spc="23" baseline="0">
                <a:solidFill>
                  <a:schemeClr val="bg2"/>
                </a:solidFill>
                <a:latin typeface="Arial" charset="0"/>
                <a:ea typeface="Arial" charset="0"/>
                <a:cs typeface="Arial" charset="0"/>
              </a:defRPr>
            </a:lvl1pPr>
          </a:lstStyle>
          <a:p>
            <a:fld id="{124505C1-A467-0E49-BFF3-ADB7EF6A5E6D}" type="slidenum">
              <a:rPr lang="de-DE" smtClean="0"/>
              <a:pPr/>
              <a:t>‹N°›</a:t>
            </a:fld>
            <a:endParaRPr lang="de-DE" dirty="0"/>
          </a:p>
        </p:txBody>
      </p:sp>
      <p:cxnSp>
        <p:nvCxnSpPr>
          <p:cNvPr id="16" name="Gerade Verbindung 15"/>
          <p:cNvCxnSpPr/>
          <p:nvPr/>
        </p:nvCxnSpPr>
        <p:spPr>
          <a:xfrm>
            <a:off x="8507040" y="4917311"/>
            <a:ext cx="0" cy="97332"/>
          </a:xfrm>
          <a:prstGeom prst="line">
            <a:avLst/>
          </a:prstGeom>
          <a:ln w="3175" cmpd="sng">
            <a:solidFill>
              <a:schemeClr val="bg2"/>
            </a:solidFill>
          </a:ln>
          <a:effectLst/>
        </p:spPr>
        <p:style>
          <a:lnRef idx="2">
            <a:schemeClr val="accent1"/>
          </a:lnRef>
          <a:fillRef idx="0">
            <a:schemeClr val="accent1"/>
          </a:fillRef>
          <a:effectRef idx="1">
            <a:schemeClr val="accent1"/>
          </a:effectRef>
          <a:fontRef idx="minor">
            <a:schemeClr val="tx1"/>
          </a:fontRef>
        </p:style>
      </p:cxnSp>
      <p:sp>
        <p:nvSpPr>
          <p:cNvPr id="13" name="Fußzeilenplatzhalter 4"/>
          <p:cNvSpPr txBox="1">
            <a:spLocks/>
          </p:cNvSpPr>
          <p:nvPr/>
        </p:nvSpPr>
        <p:spPr>
          <a:xfrm>
            <a:off x="616154" y="4920435"/>
            <a:ext cx="500237" cy="94208"/>
          </a:xfrm>
          <a:prstGeom prst="rect">
            <a:avLst/>
          </a:prstGeom>
        </p:spPr>
        <p:txBody>
          <a:bodyPr vert="horz" lIns="0" tIns="0" rIns="0" bIns="0" rtlCol="0" anchor="t" anchorCtr="0"/>
          <a:lstStyle>
            <a:defPPr>
              <a:defRPr lang="de-DE"/>
            </a:defPPr>
            <a:lvl1pPr marL="0" algn="l" defTabSz="457200" rtl="0" eaLnBrk="1" latinLnBrk="0" hangingPunct="1">
              <a:defRPr sz="700" b="1" i="0" kern="1200" spc="30" baseline="0">
                <a:solidFill>
                  <a:schemeClr val="tx1">
                    <a:tint val="75000"/>
                  </a:schemeClr>
                </a:solidFill>
                <a:latin typeface="Arial" charset="0"/>
                <a:ea typeface="Arial" charset="0"/>
                <a:cs typeface="Arial" charset="0"/>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de-DE" sz="600" dirty="0">
                <a:solidFill>
                  <a:schemeClr val="bg2"/>
                </a:solidFill>
              </a:rPr>
              <a:t>© </a:t>
            </a:r>
            <a:r>
              <a:rPr lang="de-DE" sz="525" dirty="0">
                <a:solidFill>
                  <a:schemeClr val="bg2"/>
                </a:solidFill>
              </a:rPr>
              <a:t>Swissolar</a:t>
            </a:r>
          </a:p>
        </p:txBody>
      </p:sp>
      <p:cxnSp>
        <p:nvCxnSpPr>
          <p:cNvPr id="14" name="Gerade Verbindung 13"/>
          <p:cNvCxnSpPr/>
          <p:nvPr/>
        </p:nvCxnSpPr>
        <p:spPr>
          <a:xfrm>
            <a:off x="1116391" y="4917311"/>
            <a:ext cx="0" cy="97332"/>
          </a:xfrm>
          <a:prstGeom prst="line">
            <a:avLst/>
          </a:prstGeom>
          <a:ln w="3175" cmpd="sng">
            <a:solidFill>
              <a:schemeClr val="bg2"/>
            </a:solidFill>
          </a:ln>
          <a:effectLst/>
        </p:spPr>
        <p:style>
          <a:lnRef idx="2">
            <a:schemeClr val="accent1"/>
          </a:lnRef>
          <a:fillRef idx="0">
            <a:schemeClr val="accent1"/>
          </a:fillRef>
          <a:effectRef idx="1">
            <a:schemeClr val="accent1"/>
          </a:effectRef>
          <a:fontRef idx="minor">
            <a:schemeClr val="tx1"/>
          </a:fontRef>
        </p:style>
      </p:cxnSp>
      <p:cxnSp>
        <p:nvCxnSpPr>
          <p:cNvPr id="15" name="Gerade Verbindung 14"/>
          <p:cNvCxnSpPr/>
          <p:nvPr/>
        </p:nvCxnSpPr>
        <p:spPr>
          <a:xfrm>
            <a:off x="623888" y="4839892"/>
            <a:ext cx="8051804" cy="1"/>
          </a:xfrm>
          <a:prstGeom prst="line">
            <a:avLst/>
          </a:prstGeom>
          <a:ln w="19050">
            <a:solidFill>
              <a:schemeClr val="bg2"/>
            </a:solidFill>
            <a:prstDash val="sysDot"/>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961495130"/>
      </p:ext>
    </p:extLst>
  </p:cSld>
  <p:clrMap bg1="lt1" tx1="dk1" bg2="lt2" tx2="dk2" accent1="accent1" accent2="accent2" accent3="accent3" accent4="accent4" accent5="accent5" accent6="accent6" hlink="hlink" folHlink="folHlink"/>
  <p:sldLayoutIdLst>
    <p:sldLayoutId id="2147483655" r:id="rId1"/>
    <p:sldLayoutId id="2147483650" r:id="rId2"/>
    <p:sldLayoutId id="2147483681" r:id="rId3"/>
    <p:sldLayoutId id="2147483653" r:id="rId4"/>
    <p:sldLayoutId id="2147483664" r:id="rId5"/>
    <p:sldLayoutId id="2147483679" r:id="rId6"/>
    <p:sldLayoutId id="2147483682" r:id="rId7"/>
    <p:sldLayoutId id="2147483678" r:id="rId8"/>
    <p:sldLayoutId id="2147483695" r:id="rId9"/>
    <p:sldLayoutId id="2147483688" r:id="rId10"/>
    <p:sldLayoutId id="2147483689" r:id="rId11"/>
    <p:sldLayoutId id="2147483690" r:id="rId12"/>
  </p:sldLayoutIdLst>
  <p:hf sldNum="0" hdr="0"/>
  <p:txStyles>
    <p:titleStyle>
      <a:lvl1pPr algn="l" defTabSz="342900" rtl="0" eaLnBrk="1" latinLnBrk="0" hangingPunct="1">
        <a:lnSpc>
          <a:spcPct val="100000"/>
        </a:lnSpc>
        <a:spcBef>
          <a:spcPct val="0"/>
        </a:spcBef>
        <a:buNone/>
        <a:defRPr sz="2400" b="0" i="0" kern="1200" spc="30" baseline="0">
          <a:solidFill>
            <a:schemeClr val="tx2"/>
          </a:solidFill>
          <a:latin typeface="Arial" charset="0"/>
          <a:ea typeface="Arial" charset="0"/>
          <a:cs typeface="Arial" charset="0"/>
        </a:defRPr>
      </a:lvl1pPr>
    </p:titleStyle>
    <p:bodyStyle>
      <a:lvl1pPr marL="266700" indent="-266700" algn="l" defTabSz="342900" rtl="0" eaLnBrk="1" latinLnBrk="0" hangingPunct="1">
        <a:lnSpc>
          <a:spcPct val="100000"/>
        </a:lnSpc>
        <a:spcBef>
          <a:spcPts val="375"/>
        </a:spcBef>
        <a:buFont typeface="Lucida Grande"/>
        <a:buChar char="–"/>
        <a:defRPr sz="2000" b="0" i="0" kern="1200" spc="23" baseline="0">
          <a:solidFill>
            <a:schemeClr val="bg2"/>
          </a:solidFill>
          <a:latin typeface="Arial" charset="0"/>
          <a:ea typeface="Arial" charset="0"/>
          <a:cs typeface="Arial" charset="0"/>
        </a:defRPr>
      </a:lvl1pPr>
      <a:lvl2pPr marL="539354" indent="-272654" algn="l" defTabSz="342900" rtl="0" eaLnBrk="1" latinLnBrk="0" hangingPunct="1">
        <a:lnSpc>
          <a:spcPct val="100000"/>
        </a:lnSpc>
        <a:spcBef>
          <a:spcPts val="375"/>
        </a:spcBef>
        <a:buFont typeface="Lucida Grande"/>
        <a:buChar char="–"/>
        <a:defRPr sz="2000" b="0" i="0" kern="1200" spc="23" baseline="0">
          <a:solidFill>
            <a:schemeClr val="bg2"/>
          </a:solidFill>
          <a:latin typeface="Arial" charset="0"/>
          <a:ea typeface="Arial" charset="0"/>
          <a:cs typeface="Arial" charset="0"/>
        </a:defRPr>
      </a:lvl2pPr>
      <a:lvl3pPr marL="806054" indent="-266700" algn="l" defTabSz="342900" rtl="0" eaLnBrk="1" latinLnBrk="0" hangingPunct="1">
        <a:lnSpc>
          <a:spcPct val="100000"/>
        </a:lnSpc>
        <a:spcBef>
          <a:spcPts val="375"/>
        </a:spcBef>
        <a:buFont typeface="Lucida Grande"/>
        <a:buChar char="–"/>
        <a:defRPr sz="2000" b="0" i="0" kern="1200" spc="23" baseline="0">
          <a:solidFill>
            <a:schemeClr val="bg2"/>
          </a:solidFill>
          <a:latin typeface="Arial" charset="0"/>
          <a:ea typeface="Arial" charset="0"/>
          <a:cs typeface="Arial" charset="0"/>
        </a:defRPr>
      </a:lvl3pPr>
      <a:lvl4pPr marL="1079897" indent="-273844" algn="l" defTabSz="342900" rtl="0" eaLnBrk="1" latinLnBrk="0" hangingPunct="1">
        <a:lnSpc>
          <a:spcPct val="100000"/>
        </a:lnSpc>
        <a:spcBef>
          <a:spcPts val="375"/>
        </a:spcBef>
        <a:buFont typeface="Lucida Grande"/>
        <a:buChar char="–"/>
        <a:defRPr sz="2000" b="0" i="0" kern="1200" spc="23" baseline="0">
          <a:solidFill>
            <a:schemeClr val="bg2"/>
          </a:solidFill>
          <a:latin typeface="Arial" charset="0"/>
          <a:ea typeface="Arial" charset="0"/>
          <a:cs typeface="Arial" charset="0"/>
        </a:defRPr>
      </a:lvl4pPr>
      <a:lvl5pPr marL="1346597" indent="-266700" algn="l" defTabSz="342900" rtl="0" eaLnBrk="1" latinLnBrk="0" hangingPunct="1">
        <a:lnSpc>
          <a:spcPct val="100000"/>
        </a:lnSpc>
        <a:spcBef>
          <a:spcPts val="375"/>
        </a:spcBef>
        <a:buFont typeface="Lucida Grande"/>
        <a:buChar char="–"/>
        <a:tabLst/>
        <a:defRPr sz="2000" b="0" i="0" kern="1200" spc="23" baseline="0">
          <a:solidFill>
            <a:schemeClr val="bg2"/>
          </a:solidFill>
          <a:latin typeface="Arial" charset="0"/>
          <a:ea typeface="Arial" charset="0"/>
          <a:cs typeface="Arial" charset="0"/>
        </a:defRPr>
      </a:lvl5pPr>
      <a:lvl6pPr marL="1885950" indent="-171450" algn="l" defTabSz="342900" rtl="0" eaLnBrk="1" latinLnBrk="0" hangingPunct="1">
        <a:spcBef>
          <a:spcPct val="20000"/>
        </a:spcBef>
        <a:buFont typeface="Arial"/>
        <a:buChar char="•"/>
        <a:defRPr sz="1500" kern="1200">
          <a:solidFill>
            <a:schemeClr val="tx1"/>
          </a:solidFill>
          <a:latin typeface="+mn-lt"/>
          <a:ea typeface="+mn-ea"/>
          <a:cs typeface="+mn-cs"/>
        </a:defRPr>
      </a:lvl6pPr>
      <a:lvl7pPr marL="2228850" indent="-171450" algn="l" defTabSz="342900" rtl="0" eaLnBrk="1" latinLnBrk="0" hangingPunct="1">
        <a:spcBef>
          <a:spcPct val="20000"/>
        </a:spcBef>
        <a:buFont typeface="Arial"/>
        <a:buChar char="•"/>
        <a:defRPr sz="1500" kern="1200">
          <a:solidFill>
            <a:schemeClr val="tx1"/>
          </a:solidFill>
          <a:latin typeface="+mn-lt"/>
          <a:ea typeface="+mn-ea"/>
          <a:cs typeface="+mn-cs"/>
        </a:defRPr>
      </a:lvl7pPr>
      <a:lvl8pPr marL="2571750" indent="-171450" algn="l" defTabSz="342900" rtl="0" eaLnBrk="1" latinLnBrk="0" hangingPunct="1">
        <a:spcBef>
          <a:spcPct val="20000"/>
        </a:spcBef>
        <a:buFont typeface="Arial"/>
        <a:buChar char="•"/>
        <a:defRPr sz="1500" kern="1200">
          <a:solidFill>
            <a:schemeClr val="tx1"/>
          </a:solidFill>
          <a:latin typeface="+mn-lt"/>
          <a:ea typeface="+mn-ea"/>
          <a:cs typeface="+mn-cs"/>
        </a:defRPr>
      </a:lvl8pPr>
      <a:lvl9pPr marL="2914650" indent="-171450" algn="l" defTabSz="342900" rtl="0" eaLnBrk="1" latinLnBrk="0" hangingPunct="1">
        <a:spcBef>
          <a:spcPct val="20000"/>
        </a:spcBef>
        <a:buFont typeface="Arial"/>
        <a:buChar char="•"/>
        <a:defRPr sz="1500" kern="1200">
          <a:solidFill>
            <a:schemeClr val="tx1"/>
          </a:solidFill>
          <a:latin typeface="+mn-lt"/>
          <a:ea typeface="+mn-ea"/>
          <a:cs typeface="+mn-cs"/>
        </a:defRPr>
      </a:lvl9pPr>
    </p:bodyStyle>
    <p:otherStyle>
      <a:defPPr>
        <a:defRPr lang="de-DE"/>
      </a:defPPr>
      <a:lvl1pPr marL="0" algn="l" defTabSz="342900" rtl="0" eaLnBrk="1" latinLnBrk="0" hangingPunct="1">
        <a:defRPr sz="1350" kern="1200">
          <a:solidFill>
            <a:schemeClr val="tx1"/>
          </a:solidFill>
          <a:latin typeface="+mn-lt"/>
          <a:ea typeface="+mn-ea"/>
          <a:cs typeface="+mn-cs"/>
        </a:defRPr>
      </a:lvl1pPr>
      <a:lvl2pPr marL="342900" algn="l" defTabSz="342900" rtl="0" eaLnBrk="1" latinLnBrk="0" hangingPunct="1">
        <a:defRPr sz="1350" kern="1200">
          <a:solidFill>
            <a:schemeClr val="tx1"/>
          </a:solidFill>
          <a:latin typeface="+mn-lt"/>
          <a:ea typeface="+mn-ea"/>
          <a:cs typeface="+mn-cs"/>
        </a:defRPr>
      </a:lvl2pPr>
      <a:lvl3pPr marL="685800" algn="l" defTabSz="342900" rtl="0" eaLnBrk="1" latinLnBrk="0" hangingPunct="1">
        <a:defRPr sz="1350" kern="1200">
          <a:solidFill>
            <a:schemeClr val="tx1"/>
          </a:solidFill>
          <a:latin typeface="+mn-lt"/>
          <a:ea typeface="+mn-ea"/>
          <a:cs typeface="+mn-cs"/>
        </a:defRPr>
      </a:lvl3pPr>
      <a:lvl4pPr marL="1028700" algn="l" defTabSz="342900" rtl="0" eaLnBrk="1" latinLnBrk="0" hangingPunct="1">
        <a:defRPr sz="1350" kern="1200">
          <a:solidFill>
            <a:schemeClr val="tx1"/>
          </a:solidFill>
          <a:latin typeface="+mn-lt"/>
          <a:ea typeface="+mn-ea"/>
          <a:cs typeface="+mn-cs"/>
        </a:defRPr>
      </a:lvl4pPr>
      <a:lvl5pPr marL="1371600" algn="l" defTabSz="342900" rtl="0" eaLnBrk="1" latinLnBrk="0" hangingPunct="1">
        <a:defRPr sz="1350" kern="1200">
          <a:solidFill>
            <a:schemeClr val="tx1"/>
          </a:solidFill>
          <a:latin typeface="+mn-lt"/>
          <a:ea typeface="+mn-ea"/>
          <a:cs typeface="+mn-cs"/>
        </a:defRPr>
      </a:lvl5pPr>
      <a:lvl6pPr marL="1714500" algn="l" defTabSz="342900" rtl="0" eaLnBrk="1" latinLnBrk="0" hangingPunct="1">
        <a:defRPr sz="1350" kern="1200">
          <a:solidFill>
            <a:schemeClr val="tx1"/>
          </a:solidFill>
          <a:latin typeface="+mn-lt"/>
          <a:ea typeface="+mn-ea"/>
          <a:cs typeface="+mn-cs"/>
        </a:defRPr>
      </a:lvl6pPr>
      <a:lvl7pPr marL="2057400" algn="l" defTabSz="342900" rtl="0" eaLnBrk="1" latinLnBrk="0" hangingPunct="1">
        <a:defRPr sz="1350" kern="1200">
          <a:solidFill>
            <a:schemeClr val="tx1"/>
          </a:solidFill>
          <a:latin typeface="+mn-lt"/>
          <a:ea typeface="+mn-ea"/>
          <a:cs typeface="+mn-cs"/>
        </a:defRPr>
      </a:lvl7pPr>
      <a:lvl8pPr marL="2400300" algn="l" defTabSz="342900" rtl="0" eaLnBrk="1" latinLnBrk="0" hangingPunct="1">
        <a:defRPr sz="1350" kern="1200">
          <a:solidFill>
            <a:schemeClr val="tx1"/>
          </a:solidFill>
          <a:latin typeface="+mn-lt"/>
          <a:ea typeface="+mn-ea"/>
          <a:cs typeface="+mn-cs"/>
        </a:defRPr>
      </a:lvl8pPr>
      <a:lvl9pPr marL="2743200" algn="l" defTabSz="342900" rtl="0" eaLnBrk="1" latinLnBrk="0" hangingPunct="1">
        <a:defRPr sz="135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58" userDrawn="1">
          <p15:clr>
            <a:srgbClr val="F26B43"/>
          </p15:clr>
        </p15:guide>
        <p15:guide id="2" pos="385" userDrawn="1">
          <p15:clr>
            <a:srgbClr val="F26B43"/>
          </p15:clr>
        </p15:guide>
        <p15:guide id="3" orient="horz" pos="566" userDrawn="1">
          <p15:clr>
            <a:srgbClr val="F26B43"/>
          </p15:clr>
        </p15:guide>
        <p15:guide id="4" orient="horz" pos="634" userDrawn="1">
          <p15:clr>
            <a:srgbClr val="F26B43"/>
          </p15:clr>
        </p15:guide>
        <p15:guide id="5" orient="horz" pos="2947" userDrawn="1">
          <p15:clr>
            <a:srgbClr val="F26B43"/>
          </p15:clr>
        </p15:guide>
        <p15:guide id="6" orient="horz" pos="3049" userDrawn="1">
          <p15:clr>
            <a:srgbClr val="F26B43"/>
          </p15:clr>
        </p15:guide>
        <p15:guide id="7" pos="5465"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3.xml"/><Relationship Id="rId4" Type="http://schemas.openxmlformats.org/officeDocument/2006/relationships/image" Target="../media/image13.png"/></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1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2" Type="http://schemas.openxmlformats.org/officeDocument/2006/relationships/image" Target="../media/image31.emf"/><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hyperlink" Target="http://www.pv-oev.ch/" TargetMode="External"/><Relationship Id="rId1" Type="http://schemas.openxmlformats.org/officeDocument/2006/relationships/slideLayout" Target="../slideLayouts/slideLayout3.xml"/><Relationship Id="rId4" Type="http://schemas.openxmlformats.org/officeDocument/2006/relationships/image" Target="../media/image34.png"/></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hteck 6"/>
          <p:cNvSpPr/>
          <p:nvPr/>
        </p:nvSpPr>
        <p:spPr>
          <a:xfrm>
            <a:off x="611188" y="2279730"/>
            <a:ext cx="5112940" cy="2236712"/>
          </a:xfrm>
          <a:prstGeom prst="rect">
            <a:avLst/>
          </a:prstGeom>
          <a:ln>
            <a:noFill/>
          </a:ln>
        </p:spPr>
        <p:style>
          <a:lnRef idx="2">
            <a:schemeClr val="accent1"/>
          </a:lnRef>
          <a:fillRef idx="1">
            <a:schemeClr val="lt1"/>
          </a:fillRef>
          <a:effectRef idx="0">
            <a:schemeClr val="accent1"/>
          </a:effectRef>
          <a:fontRef idx="minor">
            <a:schemeClr val="dk1"/>
          </a:fontRef>
        </p:style>
        <p:txBody>
          <a:bodyPr wrap="square" lIns="216000" tIns="216000" rIns="216000" bIns="216000" rtlCol="0" anchor="b" anchorCtr="0">
            <a:spAutoFit/>
          </a:bodyPr>
          <a:lstStyle/>
          <a:p>
            <a:r>
              <a:rPr lang="de-DE" sz="2500" dirty="0">
                <a:solidFill>
                  <a:schemeClr val="tx2"/>
                </a:solidFill>
                <a:latin typeface="Arial" panose="020B0604020202020204" pitchFamily="34" charset="0"/>
                <a:cs typeface="Arial" panose="020B0604020202020204" pitchFamily="34" charset="0"/>
              </a:rPr>
              <a:t>Guide : </a:t>
            </a:r>
            <a:r>
              <a:rPr lang="fr-FR" sz="2500" dirty="0">
                <a:solidFill>
                  <a:schemeClr val="tx2"/>
                </a:solidFill>
                <a:latin typeface="Arial" panose="020B0604020202020204" pitchFamily="34" charset="0"/>
                <a:cs typeface="Arial" panose="020B0604020202020204" pitchFamily="34" charset="0"/>
              </a:rPr>
              <a:t>Photovoltaïque et consommation propre dans les transports publics</a:t>
            </a:r>
            <a:endParaRPr lang="de-DE" sz="2500" dirty="0">
              <a:solidFill>
                <a:schemeClr val="tx2"/>
              </a:solidFill>
              <a:latin typeface="Arial" panose="020B0604020202020204" pitchFamily="34" charset="0"/>
              <a:cs typeface="Arial" panose="020B0604020202020204" pitchFamily="34" charset="0"/>
            </a:endParaRPr>
          </a:p>
          <a:p>
            <a:endParaRPr lang="de-DE" sz="600" dirty="0">
              <a:solidFill>
                <a:schemeClr val="tx2"/>
              </a:solidFill>
              <a:latin typeface="Arial" panose="020B0604020202020204" pitchFamily="34" charset="0"/>
              <a:cs typeface="Arial" panose="020B0604020202020204" pitchFamily="34" charset="0"/>
            </a:endParaRPr>
          </a:p>
          <a:p>
            <a:r>
              <a:rPr lang="de-DE" dirty="0">
                <a:solidFill>
                  <a:schemeClr val="bg2"/>
                </a:solidFill>
                <a:latin typeface="Arial" panose="020B0604020202020204" pitchFamily="34" charset="0"/>
                <a:cs typeface="Arial" panose="020B0604020202020204" pitchFamily="34" charset="0"/>
              </a:rPr>
              <a:t>23.09.2021 | UTP – Forum Energie durable</a:t>
            </a:r>
          </a:p>
          <a:p>
            <a:r>
              <a:rPr lang="de-DE" dirty="0">
                <a:solidFill>
                  <a:schemeClr val="bg2"/>
                </a:solidFill>
                <a:latin typeface="Arial" panose="020B0604020202020204" pitchFamily="34" charset="0"/>
                <a:cs typeface="Arial" panose="020B0604020202020204" pitchFamily="34" charset="0"/>
              </a:rPr>
              <a:t>David Stickelberger, </a:t>
            </a:r>
            <a:r>
              <a:rPr lang="de-DE" dirty="0" err="1">
                <a:solidFill>
                  <a:schemeClr val="bg2"/>
                </a:solidFill>
                <a:latin typeface="Arial" panose="020B0604020202020204" pitchFamily="34" charset="0"/>
                <a:cs typeface="Arial" panose="020B0604020202020204" pitchFamily="34" charset="0"/>
              </a:rPr>
              <a:t>directeur</a:t>
            </a:r>
            <a:r>
              <a:rPr lang="de-DE" dirty="0">
                <a:solidFill>
                  <a:schemeClr val="bg2"/>
                </a:solidFill>
                <a:latin typeface="Arial" panose="020B0604020202020204" pitchFamily="34" charset="0"/>
                <a:cs typeface="Arial" panose="020B0604020202020204" pitchFamily="34" charset="0"/>
              </a:rPr>
              <a:t> de Swissolar</a:t>
            </a:r>
          </a:p>
        </p:txBody>
      </p:sp>
    </p:spTree>
    <p:extLst>
      <p:ext uri="{BB962C8B-B14F-4D97-AF65-F5344CB8AC3E}">
        <p14:creationId xmlns:p14="http://schemas.microsoft.com/office/powerpoint/2010/main" val="41950695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el 5">
            <a:extLst>
              <a:ext uri="{FF2B5EF4-FFF2-40B4-BE49-F238E27FC236}">
                <a16:creationId xmlns:a16="http://schemas.microsoft.com/office/drawing/2014/main" id="{0AD05A5F-199A-4B03-8004-3C7034C798CA}"/>
              </a:ext>
            </a:extLst>
          </p:cNvPr>
          <p:cNvSpPr>
            <a:spLocks noGrp="1"/>
          </p:cNvSpPr>
          <p:nvPr>
            <p:ph type="title"/>
          </p:nvPr>
        </p:nvSpPr>
        <p:spPr/>
        <p:txBody>
          <a:bodyPr/>
          <a:lstStyle/>
          <a:p>
            <a:r>
              <a:rPr lang="de-DE" dirty="0" err="1"/>
              <a:t>Potentiel</a:t>
            </a:r>
            <a:r>
              <a:rPr lang="de-DE" dirty="0"/>
              <a:t> des </a:t>
            </a:r>
            <a:r>
              <a:rPr lang="de-DE" dirty="0" err="1"/>
              <a:t>entreprises</a:t>
            </a:r>
            <a:r>
              <a:rPr lang="de-DE" dirty="0"/>
              <a:t> de </a:t>
            </a:r>
            <a:r>
              <a:rPr lang="de-DE" dirty="0" err="1"/>
              <a:t>transport</a:t>
            </a:r>
            <a:r>
              <a:rPr lang="de-DE" dirty="0"/>
              <a:t> </a:t>
            </a:r>
            <a:r>
              <a:rPr lang="de-DE" dirty="0" err="1"/>
              <a:t>publics</a:t>
            </a:r>
            <a:r>
              <a:rPr lang="de-DE" dirty="0"/>
              <a:t> (ET)</a:t>
            </a:r>
            <a:endParaRPr lang="de-CH" dirty="0"/>
          </a:p>
        </p:txBody>
      </p:sp>
      <p:pic>
        <p:nvPicPr>
          <p:cNvPr id="9" name="Bildplatzhalter 8">
            <a:extLst>
              <a:ext uri="{FF2B5EF4-FFF2-40B4-BE49-F238E27FC236}">
                <a16:creationId xmlns:a16="http://schemas.microsoft.com/office/drawing/2014/main" id="{95919663-A8AB-4DFD-94C6-7AE1E57A02C2}"/>
              </a:ext>
            </a:extLst>
          </p:cNvPr>
          <p:cNvPicPr>
            <a:picLocks noGrp="1" noChangeAspect="1"/>
          </p:cNvPicPr>
          <p:nvPr>
            <p:ph type="pic" sz="quarter" idx="13"/>
          </p:nvPr>
        </p:nvPicPr>
        <p:blipFill rotWithShape="1">
          <a:blip r:embed="rId2"/>
          <a:srcRect l="4598" r="32525"/>
          <a:stretch/>
        </p:blipFill>
        <p:spPr>
          <a:xfrm>
            <a:off x="611560" y="1131590"/>
            <a:ext cx="1800201" cy="3399248"/>
          </a:xfrm>
          <a:prstGeom prst="rect">
            <a:avLst/>
          </a:prstGeom>
        </p:spPr>
      </p:pic>
      <p:sp>
        <p:nvSpPr>
          <p:cNvPr id="2" name="Datumsplatzhalter 1">
            <a:extLst>
              <a:ext uri="{FF2B5EF4-FFF2-40B4-BE49-F238E27FC236}">
                <a16:creationId xmlns:a16="http://schemas.microsoft.com/office/drawing/2014/main" id="{548260DD-22D2-4628-B990-C2AA253069E1}"/>
              </a:ext>
            </a:extLst>
          </p:cNvPr>
          <p:cNvSpPr>
            <a:spLocks noGrp="1"/>
          </p:cNvSpPr>
          <p:nvPr>
            <p:ph type="dt" sz="half" idx="15"/>
          </p:nvPr>
        </p:nvSpPr>
        <p:spPr/>
        <p:txBody>
          <a:bodyPr/>
          <a:lstStyle/>
          <a:p>
            <a:pPr algn="r"/>
            <a:r>
              <a:rPr lang="de-DE"/>
              <a:t>28.05.2021</a:t>
            </a:r>
            <a:endParaRPr lang="de-DE" dirty="0"/>
          </a:p>
        </p:txBody>
      </p:sp>
      <p:sp>
        <p:nvSpPr>
          <p:cNvPr id="8" name="Inhaltsplatzhalter 7">
            <a:extLst>
              <a:ext uri="{FF2B5EF4-FFF2-40B4-BE49-F238E27FC236}">
                <a16:creationId xmlns:a16="http://schemas.microsoft.com/office/drawing/2014/main" id="{832B5DF7-7431-45FE-B8FA-DC71B9B5A56A}"/>
              </a:ext>
            </a:extLst>
          </p:cNvPr>
          <p:cNvSpPr>
            <a:spLocks noGrp="1"/>
          </p:cNvSpPr>
          <p:nvPr>
            <p:ph sz="quarter" idx="18"/>
          </p:nvPr>
        </p:nvSpPr>
        <p:spPr>
          <a:xfrm>
            <a:off x="4440586" y="1279353"/>
            <a:ext cx="4235107" cy="3149848"/>
          </a:xfrm>
        </p:spPr>
        <p:txBody>
          <a:bodyPr/>
          <a:lstStyle/>
          <a:p>
            <a:r>
              <a:rPr lang="fr-FR" sz="1800" dirty="0"/>
              <a:t>Projections basées sur 10 ET : 20 à 30% de la demande d'électricité peut être produite avec le PV sur les bâtiments et les infrastructures.</a:t>
            </a:r>
          </a:p>
          <a:p>
            <a:r>
              <a:rPr lang="fr-FR" sz="1800" dirty="0"/>
              <a:t>Suffisant pour remplacer la demande en combustible des TU par de l'électricité.</a:t>
            </a:r>
            <a:endParaRPr lang="de-DE" sz="1800" dirty="0"/>
          </a:p>
        </p:txBody>
      </p:sp>
      <p:pic>
        <p:nvPicPr>
          <p:cNvPr id="7" name="Grafik 6">
            <a:extLst>
              <a:ext uri="{FF2B5EF4-FFF2-40B4-BE49-F238E27FC236}">
                <a16:creationId xmlns:a16="http://schemas.microsoft.com/office/drawing/2014/main" id="{B7C5FF27-A0F9-43E1-885A-957D500CFB98}"/>
              </a:ext>
            </a:extLst>
          </p:cNvPr>
          <p:cNvPicPr>
            <a:picLocks noChangeAspect="1"/>
          </p:cNvPicPr>
          <p:nvPr/>
        </p:nvPicPr>
        <p:blipFill>
          <a:blip r:embed="rId3"/>
          <a:stretch>
            <a:fillRect/>
          </a:stretch>
        </p:blipFill>
        <p:spPr>
          <a:xfrm>
            <a:off x="1158991" y="4904177"/>
            <a:ext cx="6492803" cy="146317"/>
          </a:xfrm>
          <a:prstGeom prst="rect">
            <a:avLst/>
          </a:prstGeom>
        </p:spPr>
      </p:pic>
      <p:sp>
        <p:nvSpPr>
          <p:cNvPr id="3" name="Fußzeilenplatzhalter 2">
            <a:extLst>
              <a:ext uri="{FF2B5EF4-FFF2-40B4-BE49-F238E27FC236}">
                <a16:creationId xmlns:a16="http://schemas.microsoft.com/office/drawing/2014/main" id="{62A47E00-1647-4191-845E-CAD3AA989737}"/>
              </a:ext>
            </a:extLst>
          </p:cNvPr>
          <p:cNvSpPr>
            <a:spLocks noGrp="1"/>
          </p:cNvSpPr>
          <p:nvPr>
            <p:ph type="ftr" sz="quarter" idx="16"/>
          </p:nvPr>
        </p:nvSpPr>
        <p:spPr/>
        <p:txBody>
          <a:bodyPr/>
          <a:lstStyle/>
          <a:p>
            <a:r>
              <a:rPr lang="de-DE"/>
              <a:t>CDCTP</a:t>
            </a:r>
            <a:endParaRPr lang="de-DE" dirty="0"/>
          </a:p>
        </p:txBody>
      </p:sp>
      <p:pic>
        <p:nvPicPr>
          <p:cNvPr id="11" name="Grafik 10">
            <a:extLst>
              <a:ext uri="{FF2B5EF4-FFF2-40B4-BE49-F238E27FC236}">
                <a16:creationId xmlns:a16="http://schemas.microsoft.com/office/drawing/2014/main" id="{1BBEA088-93E3-45EA-A7BE-BA4E872312F9}"/>
              </a:ext>
            </a:extLst>
          </p:cNvPr>
          <p:cNvPicPr>
            <a:picLocks noChangeAspect="1"/>
          </p:cNvPicPr>
          <p:nvPr/>
        </p:nvPicPr>
        <p:blipFill>
          <a:blip r:embed="rId4"/>
          <a:stretch>
            <a:fillRect/>
          </a:stretch>
        </p:blipFill>
        <p:spPr>
          <a:xfrm>
            <a:off x="2411761" y="1209192"/>
            <a:ext cx="2028825" cy="2943225"/>
          </a:xfrm>
          <a:prstGeom prst="rect">
            <a:avLst/>
          </a:prstGeom>
        </p:spPr>
      </p:pic>
    </p:spTree>
    <p:extLst>
      <p:ext uri="{BB962C8B-B14F-4D97-AF65-F5344CB8AC3E}">
        <p14:creationId xmlns:p14="http://schemas.microsoft.com/office/powerpoint/2010/main" val="310819817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umsplatzhalter 1">
            <a:extLst>
              <a:ext uri="{FF2B5EF4-FFF2-40B4-BE49-F238E27FC236}">
                <a16:creationId xmlns:a16="http://schemas.microsoft.com/office/drawing/2014/main" id="{2EC8DB99-DF17-4A90-9638-070C8C7F0B4B}"/>
              </a:ext>
            </a:extLst>
          </p:cNvPr>
          <p:cNvSpPr>
            <a:spLocks noGrp="1"/>
          </p:cNvSpPr>
          <p:nvPr>
            <p:ph type="dt" sz="half" idx="10"/>
          </p:nvPr>
        </p:nvSpPr>
        <p:spPr/>
        <p:txBody>
          <a:bodyPr/>
          <a:lstStyle/>
          <a:p>
            <a:pPr algn="r"/>
            <a:r>
              <a:rPr lang="de-DE"/>
              <a:t>28.05.2021</a:t>
            </a:r>
            <a:endParaRPr lang="de-DE" dirty="0"/>
          </a:p>
        </p:txBody>
      </p:sp>
      <p:sp>
        <p:nvSpPr>
          <p:cNvPr id="3" name="Fußzeilenplatzhalter 2">
            <a:extLst>
              <a:ext uri="{FF2B5EF4-FFF2-40B4-BE49-F238E27FC236}">
                <a16:creationId xmlns:a16="http://schemas.microsoft.com/office/drawing/2014/main" id="{28F1F6D1-A08B-4846-8A91-E49A5357A119}"/>
              </a:ext>
            </a:extLst>
          </p:cNvPr>
          <p:cNvSpPr>
            <a:spLocks noGrp="1"/>
          </p:cNvSpPr>
          <p:nvPr>
            <p:ph type="ftr" sz="quarter" idx="11"/>
          </p:nvPr>
        </p:nvSpPr>
        <p:spPr/>
        <p:txBody>
          <a:bodyPr/>
          <a:lstStyle/>
          <a:p>
            <a:r>
              <a:rPr lang="de-DE"/>
              <a:t>CDCTP</a:t>
            </a:r>
            <a:endParaRPr lang="de-DE" dirty="0"/>
          </a:p>
        </p:txBody>
      </p:sp>
      <p:sp>
        <p:nvSpPr>
          <p:cNvPr id="6" name="Titel 5">
            <a:extLst>
              <a:ext uri="{FF2B5EF4-FFF2-40B4-BE49-F238E27FC236}">
                <a16:creationId xmlns:a16="http://schemas.microsoft.com/office/drawing/2014/main" id="{62DF6C43-13B0-4703-845F-99ED8656FBC7}"/>
              </a:ext>
            </a:extLst>
          </p:cNvPr>
          <p:cNvSpPr>
            <a:spLocks noGrp="1"/>
          </p:cNvSpPr>
          <p:nvPr>
            <p:ph type="title"/>
          </p:nvPr>
        </p:nvSpPr>
        <p:spPr/>
        <p:txBody>
          <a:bodyPr/>
          <a:lstStyle/>
          <a:p>
            <a:r>
              <a:rPr lang="de-DE" dirty="0" err="1"/>
              <a:t>Applications</a:t>
            </a:r>
            <a:r>
              <a:rPr lang="de-DE" dirty="0"/>
              <a:t> possibles du PV </a:t>
            </a:r>
            <a:r>
              <a:rPr lang="de-DE" dirty="0" err="1"/>
              <a:t>pour</a:t>
            </a:r>
            <a:r>
              <a:rPr lang="de-DE" dirty="0"/>
              <a:t> </a:t>
            </a:r>
            <a:r>
              <a:rPr lang="de-DE" dirty="0" err="1"/>
              <a:t>les</a:t>
            </a:r>
            <a:r>
              <a:rPr lang="de-DE" dirty="0"/>
              <a:t> ET</a:t>
            </a:r>
            <a:endParaRPr lang="de-CH" dirty="0"/>
          </a:p>
        </p:txBody>
      </p:sp>
      <p:sp>
        <p:nvSpPr>
          <p:cNvPr id="10" name="Textfeld 9">
            <a:extLst>
              <a:ext uri="{FF2B5EF4-FFF2-40B4-BE49-F238E27FC236}">
                <a16:creationId xmlns:a16="http://schemas.microsoft.com/office/drawing/2014/main" id="{15858043-8669-405F-A078-BBA50F1F8DE8}"/>
              </a:ext>
            </a:extLst>
          </p:cNvPr>
          <p:cNvSpPr txBox="1"/>
          <p:nvPr/>
        </p:nvSpPr>
        <p:spPr>
          <a:xfrm>
            <a:off x="468311" y="843558"/>
            <a:ext cx="3023569" cy="2169825"/>
          </a:xfrm>
          <a:prstGeom prst="rect">
            <a:avLst/>
          </a:prstGeom>
          <a:noFill/>
        </p:spPr>
        <p:txBody>
          <a:bodyPr wrap="square" rtlCol="0">
            <a:spAutoFit/>
          </a:bodyPr>
          <a:lstStyle/>
          <a:p>
            <a:pPr>
              <a:spcAft>
                <a:spcPts val="600"/>
              </a:spcAft>
            </a:pPr>
            <a:r>
              <a:rPr lang="de-DE" b="1" dirty="0" err="1">
                <a:solidFill>
                  <a:schemeClr val="bg2"/>
                </a:solidFill>
                <a:latin typeface="Arial" panose="020B0604020202020204" pitchFamily="34" charset="0"/>
                <a:cs typeface="Arial" panose="020B0604020202020204" pitchFamily="34" charset="0"/>
              </a:rPr>
              <a:t>Immobilier</a:t>
            </a:r>
            <a:endParaRPr lang="de-DE" b="1" dirty="0">
              <a:solidFill>
                <a:schemeClr val="bg2"/>
              </a:solidFill>
              <a:latin typeface="Arial" panose="020B0604020202020204" pitchFamily="34" charset="0"/>
              <a:cs typeface="Arial" panose="020B0604020202020204" pitchFamily="34" charset="0"/>
            </a:endParaRPr>
          </a:p>
          <a:p>
            <a:pPr marL="285750" indent="-285750">
              <a:buFontTx/>
              <a:buChar char="-"/>
            </a:pPr>
            <a:r>
              <a:rPr lang="fr-FR" sz="1600" dirty="0">
                <a:solidFill>
                  <a:schemeClr val="bg2"/>
                </a:solidFill>
                <a:latin typeface="Arial" panose="020B0604020202020204" pitchFamily="34" charset="0"/>
                <a:cs typeface="Arial" panose="020B0604020202020204" pitchFamily="34" charset="0"/>
              </a:rPr>
              <a:t>Souvent évidentes</a:t>
            </a:r>
          </a:p>
          <a:p>
            <a:pPr marL="285750" indent="-285750">
              <a:buFontTx/>
              <a:buChar char="-"/>
            </a:pPr>
            <a:r>
              <a:rPr lang="fr-FR" sz="1600" dirty="0">
                <a:solidFill>
                  <a:schemeClr val="bg2"/>
                </a:solidFill>
                <a:latin typeface="Arial" panose="020B0604020202020204" pitchFamily="34" charset="0"/>
                <a:cs typeface="Arial" panose="020B0604020202020204" pitchFamily="34" charset="0"/>
              </a:rPr>
              <a:t>Pas de financement par le fonds d’infrastructure ferroviaire (FIF),l'électricité n'étant pas destinée aux infrastructures de transport.</a:t>
            </a:r>
          </a:p>
          <a:p>
            <a:pPr marL="285750" indent="-285750">
              <a:buFontTx/>
              <a:buChar char="-"/>
            </a:pPr>
            <a:r>
              <a:rPr lang="fr-FR" sz="1600" dirty="0">
                <a:solidFill>
                  <a:schemeClr val="bg2"/>
                </a:solidFill>
                <a:latin typeface="Arial" panose="020B0604020202020204" pitchFamily="34" charset="0"/>
                <a:cs typeface="Arial" panose="020B0604020202020204" pitchFamily="34" charset="0"/>
              </a:rPr>
              <a:t>Intéressant pour RCP</a:t>
            </a:r>
            <a:endParaRPr lang="de-CH" sz="1600" dirty="0">
              <a:solidFill>
                <a:schemeClr val="bg2"/>
              </a:solidFill>
              <a:latin typeface="Arial" panose="020B0604020202020204" pitchFamily="34" charset="0"/>
              <a:cs typeface="Arial" panose="020B0604020202020204" pitchFamily="34" charset="0"/>
            </a:endParaRPr>
          </a:p>
        </p:txBody>
      </p:sp>
      <p:sp>
        <p:nvSpPr>
          <p:cNvPr id="11" name="Textfeld 10">
            <a:extLst>
              <a:ext uri="{FF2B5EF4-FFF2-40B4-BE49-F238E27FC236}">
                <a16:creationId xmlns:a16="http://schemas.microsoft.com/office/drawing/2014/main" id="{471A2A27-130A-4338-9F45-C01821E4716D}"/>
              </a:ext>
            </a:extLst>
          </p:cNvPr>
          <p:cNvSpPr txBox="1"/>
          <p:nvPr/>
        </p:nvSpPr>
        <p:spPr>
          <a:xfrm>
            <a:off x="3594976" y="848916"/>
            <a:ext cx="2622608" cy="2169825"/>
          </a:xfrm>
          <a:prstGeom prst="rect">
            <a:avLst/>
          </a:prstGeom>
          <a:noFill/>
        </p:spPr>
        <p:txBody>
          <a:bodyPr wrap="square" rtlCol="0">
            <a:spAutoFit/>
          </a:bodyPr>
          <a:lstStyle/>
          <a:p>
            <a:pPr>
              <a:spcAft>
                <a:spcPts val="600"/>
              </a:spcAft>
            </a:pPr>
            <a:r>
              <a:rPr lang="de-CH" b="1" dirty="0" err="1">
                <a:effectLst/>
                <a:latin typeface="Arial" panose="020B0604020202020204" pitchFamily="34" charset="0"/>
              </a:rPr>
              <a:t>Technique</a:t>
            </a:r>
            <a:r>
              <a:rPr lang="de-CH" b="1" dirty="0">
                <a:effectLst/>
                <a:latin typeface="Arial" panose="020B0604020202020204" pitchFamily="34" charset="0"/>
              </a:rPr>
              <a:t> </a:t>
            </a:r>
            <a:r>
              <a:rPr lang="de-CH" b="1" dirty="0" err="1">
                <a:effectLst/>
                <a:latin typeface="Arial" panose="020B0604020202020204" pitchFamily="34" charset="0"/>
              </a:rPr>
              <a:t>ferroviaire</a:t>
            </a:r>
            <a:endParaRPr lang="de-CH" b="1" dirty="0">
              <a:latin typeface="Arial" panose="020B0604020202020204" pitchFamily="34" charset="0"/>
              <a:cs typeface="Arial" panose="020B0604020202020204" pitchFamily="34" charset="0"/>
            </a:endParaRPr>
          </a:p>
          <a:p>
            <a:pPr marL="285750" indent="-285750">
              <a:buFontTx/>
              <a:buChar char="-"/>
            </a:pPr>
            <a:r>
              <a:rPr lang="fr-FR" sz="1600" dirty="0">
                <a:solidFill>
                  <a:schemeClr val="bg2"/>
                </a:solidFill>
                <a:latin typeface="Arial" panose="020B0604020202020204" pitchFamily="34" charset="0"/>
                <a:cs typeface="Arial" panose="020B0604020202020204" pitchFamily="34" charset="0"/>
              </a:rPr>
              <a:t>Principalement avec PAP de l’OFT</a:t>
            </a:r>
          </a:p>
          <a:p>
            <a:pPr marL="285750" indent="-285750">
              <a:buFontTx/>
              <a:buChar char="-"/>
            </a:pPr>
            <a:r>
              <a:rPr lang="fr-FR" sz="1600" dirty="0">
                <a:solidFill>
                  <a:schemeClr val="bg2"/>
                </a:solidFill>
                <a:latin typeface="Arial" panose="020B0604020202020204" pitchFamily="34" charset="0"/>
                <a:cs typeface="Arial" panose="020B0604020202020204" pitchFamily="34" charset="0"/>
              </a:rPr>
              <a:t>Equipement standard BTF des CFF ?</a:t>
            </a:r>
          </a:p>
          <a:p>
            <a:pPr marL="285750" indent="-285750">
              <a:buFontTx/>
              <a:buChar char="-"/>
            </a:pPr>
            <a:r>
              <a:rPr lang="fr-FR" sz="1600" dirty="0">
                <a:solidFill>
                  <a:schemeClr val="bg2"/>
                </a:solidFill>
                <a:latin typeface="Arial" panose="020B0604020202020204" pitchFamily="34" charset="0"/>
                <a:cs typeface="Arial" panose="020B0604020202020204" pitchFamily="34" charset="0"/>
              </a:rPr>
              <a:t>Cas particulier de l'alimentation du réseau ferroviaire</a:t>
            </a:r>
            <a:endParaRPr lang="de-DE" sz="1600" dirty="0">
              <a:solidFill>
                <a:schemeClr val="bg2"/>
              </a:solidFill>
              <a:latin typeface="Arial" panose="020B0604020202020204" pitchFamily="34" charset="0"/>
              <a:cs typeface="Arial" panose="020B0604020202020204" pitchFamily="34" charset="0"/>
            </a:endParaRPr>
          </a:p>
        </p:txBody>
      </p:sp>
      <p:sp>
        <p:nvSpPr>
          <p:cNvPr id="12" name="Textfeld 11">
            <a:extLst>
              <a:ext uri="{FF2B5EF4-FFF2-40B4-BE49-F238E27FC236}">
                <a16:creationId xmlns:a16="http://schemas.microsoft.com/office/drawing/2014/main" id="{811C68CD-0885-4211-8527-0A7844CCA158}"/>
              </a:ext>
            </a:extLst>
          </p:cNvPr>
          <p:cNvSpPr txBox="1"/>
          <p:nvPr/>
        </p:nvSpPr>
        <p:spPr>
          <a:xfrm>
            <a:off x="6516217" y="843558"/>
            <a:ext cx="2458105" cy="2416046"/>
          </a:xfrm>
          <a:prstGeom prst="rect">
            <a:avLst/>
          </a:prstGeom>
          <a:noFill/>
        </p:spPr>
        <p:txBody>
          <a:bodyPr wrap="square" rtlCol="0">
            <a:spAutoFit/>
          </a:bodyPr>
          <a:lstStyle/>
          <a:p>
            <a:pPr>
              <a:spcAft>
                <a:spcPts val="600"/>
              </a:spcAft>
            </a:pPr>
            <a:r>
              <a:rPr lang="de-DE" b="1" dirty="0">
                <a:solidFill>
                  <a:schemeClr val="bg2"/>
                </a:solidFill>
                <a:latin typeface="Arial" panose="020B0604020202020204" pitchFamily="34" charset="0"/>
                <a:cs typeface="Arial" panose="020B0604020202020204" pitchFamily="34" charset="0"/>
              </a:rPr>
              <a:t>Infrastructure</a:t>
            </a:r>
          </a:p>
          <a:p>
            <a:pPr marL="285750" indent="-285750">
              <a:buFontTx/>
              <a:buChar char="-"/>
            </a:pPr>
            <a:r>
              <a:rPr lang="fr-FR" sz="1600" dirty="0">
                <a:solidFill>
                  <a:schemeClr val="bg2"/>
                </a:solidFill>
                <a:latin typeface="Arial" panose="020B0604020202020204" pitchFamily="34" charset="0"/>
                <a:cs typeface="Arial" panose="020B0604020202020204" pitchFamily="34" charset="0"/>
              </a:rPr>
              <a:t>Soumis à la </a:t>
            </a:r>
            <a:r>
              <a:rPr lang="fr-FR" sz="1600" dirty="0" err="1">
                <a:solidFill>
                  <a:schemeClr val="bg2"/>
                </a:solidFill>
                <a:latin typeface="Arial" panose="020B0604020202020204" pitchFamily="34" charset="0"/>
                <a:cs typeface="Arial" panose="020B0604020202020204" pitchFamily="34" charset="0"/>
              </a:rPr>
              <a:t>LCdF</a:t>
            </a:r>
            <a:endParaRPr lang="fr-FR" sz="1600" dirty="0">
              <a:solidFill>
                <a:schemeClr val="bg2"/>
              </a:solidFill>
              <a:latin typeface="Arial" panose="020B0604020202020204" pitchFamily="34" charset="0"/>
              <a:cs typeface="Arial" panose="020B0604020202020204" pitchFamily="34" charset="0"/>
            </a:endParaRPr>
          </a:p>
          <a:p>
            <a:pPr marL="285750" indent="-285750">
              <a:buFontTx/>
              <a:buChar char="-"/>
            </a:pPr>
            <a:r>
              <a:rPr lang="fr-FR" sz="1600" dirty="0">
                <a:solidFill>
                  <a:schemeClr val="bg2"/>
                </a:solidFill>
                <a:latin typeface="Arial" panose="020B0604020202020204" pitchFamily="34" charset="0"/>
                <a:cs typeface="Arial" panose="020B0604020202020204" pitchFamily="34" charset="0"/>
              </a:rPr>
              <a:t>Installations souvent de petite taille, potentiel de standardisation : toits de plate-forme, supports à vélo, </a:t>
            </a:r>
            <a:r>
              <a:rPr lang="fr-FR" sz="1600" dirty="0" err="1">
                <a:solidFill>
                  <a:schemeClr val="bg2"/>
                </a:solidFill>
                <a:latin typeface="Arial" panose="020B0604020202020204" pitchFamily="34" charset="0"/>
                <a:cs typeface="Arial" panose="020B0604020202020204" pitchFamily="34" charset="0"/>
              </a:rPr>
              <a:t>etc</a:t>
            </a:r>
            <a:r>
              <a:rPr lang="de-DE" sz="1600" dirty="0">
                <a:solidFill>
                  <a:schemeClr val="bg2"/>
                </a:solidFill>
                <a:latin typeface="Arial" panose="020B0604020202020204" pitchFamily="34" charset="0"/>
                <a:cs typeface="Arial" panose="020B0604020202020204" pitchFamily="34" charset="0"/>
              </a:rPr>
              <a:t>.</a:t>
            </a:r>
          </a:p>
          <a:p>
            <a:pPr marL="285750" indent="-285750">
              <a:buFontTx/>
              <a:buChar char="-"/>
            </a:pPr>
            <a:endParaRPr lang="de-CH" sz="1600" b="1" dirty="0">
              <a:solidFill>
                <a:schemeClr val="bg2"/>
              </a:solidFill>
              <a:latin typeface="Arial" panose="020B0604020202020204" pitchFamily="34" charset="0"/>
              <a:cs typeface="Arial" panose="020B0604020202020204" pitchFamily="34" charset="0"/>
            </a:endParaRPr>
          </a:p>
        </p:txBody>
      </p:sp>
      <p:pic>
        <p:nvPicPr>
          <p:cNvPr id="5" name="Grafik 4">
            <a:extLst>
              <a:ext uri="{FF2B5EF4-FFF2-40B4-BE49-F238E27FC236}">
                <a16:creationId xmlns:a16="http://schemas.microsoft.com/office/drawing/2014/main" id="{26BFA744-FC1B-4CD7-B667-78023FFFB1E0}"/>
              </a:ext>
            </a:extLst>
          </p:cNvPr>
          <p:cNvPicPr>
            <a:picLocks noChangeAspect="1"/>
          </p:cNvPicPr>
          <p:nvPr/>
        </p:nvPicPr>
        <p:blipFill rotWithShape="1">
          <a:blip r:embed="rId2"/>
          <a:srcRect t="28165" b="16894"/>
          <a:stretch/>
        </p:blipFill>
        <p:spPr>
          <a:xfrm>
            <a:off x="799333" y="3045647"/>
            <a:ext cx="2196429" cy="1614336"/>
          </a:xfrm>
          <a:prstGeom prst="rect">
            <a:avLst/>
          </a:prstGeom>
        </p:spPr>
      </p:pic>
      <p:pic>
        <p:nvPicPr>
          <p:cNvPr id="13" name="Grafik 12">
            <a:extLst>
              <a:ext uri="{FF2B5EF4-FFF2-40B4-BE49-F238E27FC236}">
                <a16:creationId xmlns:a16="http://schemas.microsoft.com/office/drawing/2014/main" id="{82E3752C-9FAE-4846-8A23-8A1B230162AF}"/>
              </a:ext>
            </a:extLst>
          </p:cNvPr>
          <p:cNvPicPr>
            <a:picLocks noChangeAspect="1"/>
          </p:cNvPicPr>
          <p:nvPr/>
        </p:nvPicPr>
        <p:blipFill rotWithShape="1">
          <a:blip r:embed="rId3"/>
          <a:srcRect t="14413" b="28757"/>
          <a:stretch/>
        </p:blipFill>
        <p:spPr>
          <a:xfrm>
            <a:off x="3725813" y="3045646"/>
            <a:ext cx="2196429" cy="1614337"/>
          </a:xfrm>
          <a:prstGeom prst="rect">
            <a:avLst/>
          </a:prstGeom>
        </p:spPr>
      </p:pic>
      <p:pic>
        <p:nvPicPr>
          <p:cNvPr id="14" name="Grafik 13">
            <a:extLst>
              <a:ext uri="{FF2B5EF4-FFF2-40B4-BE49-F238E27FC236}">
                <a16:creationId xmlns:a16="http://schemas.microsoft.com/office/drawing/2014/main" id="{53890B19-5499-455A-9AAE-8B432AC460BD}"/>
              </a:ext>
            </a:extLst>
          </p:cNvPr>
          <p:cNvPicPr>
            <a:picLocks noChangeAspect="1"/>
          </p:cNvPicPr>
          <p:nvPr/>
        </p:nvPicPr>
        <p:blipFill rotWithShape="1">
          <a:blip r:embed="rId4"/>
          <a:srcRect t="18950" b="19833"/>
          <a:stretch/>
        </p:blipFill>
        <p:spPr>
          <a:xfrm>
            <a:off x="6647054" y="3045647"/>
            <a:ext cx="2196429" cy="1614336"/>
          </a:xfrm>
          <a:prstGeom prst="rect">
            <a:avLst/>
          </a:prstGeom>
        </p:spPr>
      </p:pic>
    </p:spTree>
    <p:extLst>
      <p:ext uri="{BB962C8B-B14F-4D97-AF65-F5344CB8AC3E}">
        <p14:creationId xmlns:p14="http://schemas.microsoft.com/office/powerpoint/2010/main" val="3200752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el 5">
            <a:extLst>
              <a:ext uri="{FF2B5EF4-FFF2-40B4-BE49-F238E27FC236}">
                <a16:creationId xmlns:a16="http://schemas.microsoft.com/office/drawing/2014/main" id="{38C1CB6D-91CC-4B6A-A3EE-132EC846BBCC}"/>
              </a:ext>
            </a:extLst>
          </p:cNvPr>
          <p:cNvSpPr>
            <a:spLocks noGrp="1"/>
          </p:cNvSpPr>
          <p:nvPr>
            <p:ph type="title"/>
          </p:nvPr>
        </p:nvSpPr>
        <p:spPr/>
        <p:txBody>
          <a:bodyPr/>
          <a:lstStyle/>
          <a:p>
            <a:r>
              <a:rPr lang="fr-FR" dirty="0"/>
              <a:t>Alimentation directe du courant de traction</a:t>
            </a:r>
            <a:endParaRPr lang="de-CH" dirty="0"/>
          </a:p>
        </p:txBody>
      </p:sp>
      <p:sp>
        <p:nvSpPr>
          <p:cNvPr id="2" name="Datumsplatzhalter 1">
            <a:extLst>
              <a:ext uri="{FF2B5EF4-FFF2-40B4-BE49-F238E27FC236}">
                <a16:creationId xmlns:a16="http://schemas.microsoft.com/office/drawing/2014/main" id="{EBC0C7BF-6F12-4617-BFE1-157B9BD5AC81}"/>
              </a:ext>
            </a:extLst>
          </p:cNvPr>
          <p:cNvSpPr>
            <a:spLocks noGrp="1"/>
          </p:cNvSpPr>
          <p:nvPr>
            <p:ph type="dt" sz="half" idx="15"/>
          </p:nvPr>
        </p:nvSpPr>
        <p:spPr/>
        <p:txBody>
          <a:bodyPr/>
          <a:lstStyle/>
          <a:p>
            <a:pPr algn="r"/>
            <a:r>
              <a:rPr lang="de-DE"/>
              <a:t>28.05.2021</a:t>
            </a:r>
            <a:endParaRPr lang="de-DE" dirty="0"/>
          </a:p>
        </p:txBody>
      </p:sp>
      <p:sp>
        <p:nvSpPr>
          <p:cNvPr id="3" name="Fußzeilenplatzhalter 2">
            <a:extLst>
              <a:ext uri="{FF2B5EF4-FFF2-40B4-BE49-F238E27FC236}">
                <a16:creationId xmlns:a16="http://schemas.microsoft.com/office/drawing/2014/main" id="{CEC13D68-562C-4662-A797-0B80FEBCCDF9}"/>
              </a:ext>
            </a:extLst>
          </p:cNvPr>
          <p:cNvSpPr>
            <a:spLocks noGrp="1"/>
          </p:cNvSpPr>
          <p:nvPr>
            <p:ph type="ftr" sz="quarter" idx="16"/>
          </p:nvPr>
        </p:nvSpPr>
        <p:spPr/>
        <p:txBody>
          <a:bodyPr/>
          <a:lstStyle/>
          <a:p>
            <a:r>
              <a:rPr lang="de-DE"/>
              <a:t>CDCTP</a:t>
            </a:r>
            <a:endParaRPr lang="de-DE" dirty="0"/>
          </a:p>
        </p:txBody>
      </p:sp>
      <p:sp>
        <p:nvSpPr>
          <p:cNvPr id="8" name="Inhaltsplatzhalter 7">
            <a:extLst>
              <a:ext uri="{FF2B5EF4-FFF2-40B4-BE49-F238E27FC236}">
                <a16:creationId xmlns:a16="http://schemas.microsoft.com/office/drawing/2014/main" id="{429835D5-5546-4774-B7EF-37D93BB869A5}"/>
              </a:ext>
            </a:extLst>
          </p:cNvPr>
          <p:cNvSpPr>
            <a:spLocks noGrp="1"/>
          </p:cNvSpPr>
          <p:nvPr>
            <p:ph sz="quarter" idx="18"/>
          </p:nvPr>
        </p:nvSpPr>
        <p:spPr>
          <a:xfrm>
            <a:off x="4067944" y="1006078"/>
            <a:ext cx="4607747" cy="3671888"/>
          </a:xfrm>
        </p:spPr>
        <p:txBody>
          <a:bodyPr/>
          <a:lstStyle/>
          <a:p>
            <a:pPr marL="0" indent="0">
              <a:buNone/>
            </a:pPr>
            <a:r>
              <a:rPr lang="de-DE" sz="1800" b="1" dirty="0"/>
              <a:t>16.7 Hz: </a:t>
            </a:r>
          </a:p>
          <a:p>
            <a:pPr lvl="1"/>
            <a:r>
              <a:rPr lang="fr-FR" sz="1600" dirty="0"/>
              <a:t>Pas d'onduleurs standard</a:t>
            </a:r>
          </a:p>
          <a:p>
            <a:pPr lvl="1"/>
            <a:r>
              <a:rPr lang="fr-FR" sz="1600" dirty="0"/>
              <a:t>Usine pilote Zurich-Seebach</a:t>
            </a:r>
          </a:p>
          <a:p>
            <a:pPr lvl="1"/>
            <a:r>
              <a:rPr lang="fr-FR" sz="1600" dirty="0"/>
              <a:t>Approbation par les CFF ; contrat d'achat avec CFF Energie</a:t>
            </a:r>
          </a:p>
          <a:p>
            <a:pPr lvl="1"/>
            <a:r>
              <a:rPr lang="fr-FR" sz="1600" dirty="0"/>
              <a:t>Toujours la procédure d'approbation des plans (PAP) OFT</a:t>
            </a:r>
            <a:endParaRPr lang="de-DE" sz="700" dirty="0"/>
          </a:p>
          <a:p>
            <a:pPr marL="0" indent="0">
              <a:buNone/>
            </a:pPr>
            <a:r>
              <a:rPr lang="de-DE" sz="1800" b="1" dirty="0"/>
              <a:t>Courant </a:t>
            </a:r>
            <a:r>
              <a:rPr lang="de-DE" sz="1800" b="1" dirty="0" err="1"/>
              <a:t>continu</a:t>
            </a:r>
            <a:r>
              <a:rPr lang="de-DE" sz="1800" b="1" dirty="0"/>
              <a:t>: </a:t>
            </a:r>
          </a:p>
          <a:p>
            <a:pPr lvl="1"/>
            <a:r>
              <a:rPr lang="fr-FR" sz="1600" dirty="0"/>
              <a:t>Pas encore réglementé de manière concluante</a:t>
            </a:r>
          </a:p>
          <a:p>
            <a:pPr lvl="1"/>
            <a:r>
              <a:rPr lang="fr-FR" sz="1600" dirty="0"/>
              <a:t>Pas de convertisseurs DC-DC standard</a:t>
            </a:r>
          </a:p>
          <a:p>
            <a:pPr lvl="1"/>
            <a:r>
              <a:rPr lang="fr-FR" sz="1600" dirty="0"/>
              <a:t>Premières expériences chez RBS, CJ, TPG</a:t>
            </a:r>
            <a:endParaRPr lang="de-CH" sz="1600" dirty="0"/>
          </a:p>
        </p:txBody>
      </p:sp>
      <p:pic>
        <p:nvPicPr>
          <p:cNvPr id="10" name="Grafik 9">
            <a:extLst>
              <a:ext uri="{FF2B5EF4-FFF2-40B4-BE49-F238E27FC236}">
                <a16:creationId xmlns:a16="http://schemas.microsoft.com/office/drawing/2014/main" id="{BF04771B-FC4B-4A87-ACC6-F6F6B555E47F}"/>
              </a:ext>
            </a:extLst>
          </p:cNvPr>
          <p:cNvPicPr>
            <a:picLocks noChangeAspect="1"/>
          </p:cNvPicPr>
          <p:nvPr/>
        </p:nvPicPr>
        <p:blipFill>
          <a:blip r:embed="rId2"/>
          <a:stretch>
            <a:fillRect/>
          </a:stretch>
        </p:blipFill>
        <p:spPr>
          <a:xfrm>
            <a:off x="395536" y="1347614"/>
            <a:ext cx="3430056" cy="2987324"/>
          </a:xfrm>
          <a:prstGeom prst="rect">
            <a:avLst/>
          </a:prstGeom>
        </p:spPr>
      </p:pic>
    </p:spTree>
    <p:extLst>
      <p:ext uri="{BB962C8B-B14F-4D97-AF65-F5344CB8AC3E}">
        <p14:creationId xmlns:p14="http://schemas.microsoft.com/office/powerpoint/2010/main" val="255535029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umsplatzhalter 1">
            <a:extLst>
              <a:ext uri="{FF2B5EF4-FFF2-40B4-BE49-F238E27FC236}">
                <a16:creationId xmlns:a16="http://schemas.microsoft.com/office/drawing/2014/main" id="{C294FE92-7E5C-489D-BD17-0AB8BD896B3E}"/>
              </a:ext>
            </a:extLst>
          </p:cNvPr>
          <p:cNvSpPr>
            <a:spLocks noGrp="1"/>
          </p:cNvSpPr>
          <p:nvPr>
            <p:ph type="dt" sz="half" idx="10"/>
          </p:nvPr>
        </p:nvSpPr>
        <p:spPr/>
        <p:txBody>
          <a:bodyPr/>
          <a:lstStyle/>
          <a:p>
            <a:pPr algn="r"/>
            <a:r>
              <a:rPr lang="de-DE"/>
              <a:t>28.05.2021</a:t>
            </a:r>
            <a:endParaRPr lang="de-DE" dirty="0"/>
          </a:p>
        </p:txBody>
      </p:sp>
      <p:sp>
        <p:nvSpPr>
          <p:cNvPr id="3" name="Fußzeilenplatzhalter 2">
            <a:extLst>
              <a:ext uri="{FF2B5EF4-FFF2-40B4-BE49-F238E27FC236}">
                <a16:creationId xmlns:a16="http://schemas.microsoft.com/office/drawing/2014/main" id="{46250537-71B0-4615-82BC-A44993F43955}"/>
              </a:ext>
            </a:extLst>
          </p:cNvPr>
          <p:cNvSpPr>
            <a:spLocks noGrp="1"/>
          </p:cNvSpPr>
          <p:nvPr>
            <p:ph type="ftr" sz="quarter" idx="11"/>
          </p:nvPr>
        </p:nvSpPr>
        <p:spPr/>
        <p:txBody>
          <a:bodyPr/>
          <a:lstStyle/>
          <a:p>
            <a:r>
              <a:rPr lang="de-DE"/>
              <a:t>CDCTP</a:t>
            </a:r>
            <a:endParaRPr lang="de-DE" dirty="0"/>
          </a:p>
        </p:txBody>
      </p:sp>
      <p:sp>
        <p:nvSpPr>
          <p:cNvPr id="4" name="Inhaltsplatzhalter 3">
            <a:extLst>
              <a:ext uri="{FF2B5EF4-FFF2-40B4-BE49-F238E27FC236}">
                <a16:creationId xmlns:a16="http://schemas.microsoft.com/office/drawing/2014/main" id="{CE37486B-4AF5-429D-AFA2-FD6FE91ED255}"/>
              </a:ext>
            </a:extLst>
          </p:cNvPr>
          <p:cNvSpPr>
            <a:spLocks noGrp="1"/>
          </p:cNvSpPr>
          <p:nvPr>
            <p:ph sz="quarter" idx="13"/>
          </p:nvPr>
        </p:nvSpPr>
        <p:spPr>
          <a:solidFill>
            <a:schemeClr val="tx2">
              <a:lumMod val="40000"/>
              <a:lumOff val="60000"/>
            </a:schemeClr>
          </a:solidFill>
        </p:spPr>
        <p:txBody>
          <a:bodyPr/>
          <a:lstStyle/>
          <a:p>
            <a:pPr marL="0" indent="0">
              <a:buNone/>
            </a:pPr>
            <a:r>
              <a:rPr lang="fr-FR" u="sng" dirty="0"/>
              <a:t>Selon les informations de l’OFT: </a:t>
            </a:r>
          </a:p>
          <a:p>
            <a:pPr marL="0" indent="0">
              <a:buNone/>
            </a:pPr>
            <a:r>
              <a:rPr lang="fr-FR" dirty="0"/>
              <a:t>Système PV sur la surface d'exploitation ferroviaire, </a:t>
            </a:r>
          </a:p>
          <a:p>
            <a:pPr marL="0" indent="0">
              <a:buNone/>
            </a:pPr>
            <a:r>
              <a:rPr lang="fr-FR" dirty="0"/>
              <a:t>répond aux exigences de l'art. 1a, al. 1 et 2 VPVE et est soumis à la NIV (annexe p).</a:t>
            </a:r>
          </a:p>
          <a:p>
            <a:pPr marL="0" indent="0">
              <a:buNone/>
            </a:pPr>
            <a:r>
              <a:rPr lang="fr-FR" dirty="0">
                <a:sym typeface="Wingdings" panose="05000000000000000000" pitchFamily="2" charset="2"/>
              </a:rPr>
              <a:t> </a:t>
            </a:r>
            <a:r>
              <a:rPr lang="fr-FR" dirty="0"/>
              <a:t>Sans permis</a:t>
            </a:r>
          </a:p>
          <a:p>
            <a:pPr marL="0" indent="0">
              <a:buNone/>
            </a:pPr>
            <a:r>
              <a:rPr lang="fr-FR" dirty="0"/>
              <a:t>Des conflits avec les procédures d'approbation municipales sont concevables</a:t>
            </a:r>
            <a:endParaRPr lang="de-DE" dirty="0">
              <a:sym typeface="Wingdings" panose="05000000000000000000" pitchFamily="2" charset="2"/>
            </a:endParaRPr>
          </a:p>
        </p:txBody>
      </p:sp>
      <p:sp>
        <p:nvSpPr>
          <p:cNvPr id="5" name="Titel 4">
            <a:extLst>
              <a:ext uri="{FF2B5EF4-FFF2-40B4-BE49-F238E27FC236}">
                <a16:creationId xmlns:a16="http://schemas.microsoft.com/office/drawing/2014/main" id="{8B4F6CF8-EF90-4385-96A0-15F0C05C43CC}"/>
              </a:ext>
            </a:extLst>
          </p:cNvPr>
          <p:cNvSpPr>
            <a:spLocks noGrp="1"/>
          </p:cNvSpPr>
          <p:nvPr>
            <p:ph type="title"/>
          </p:nvPr>
        </p:nvSpPr>
        <p:spPr/>
        <p:txBody>
          <a:bodyPr/>
          <a:lstStyle/>
          <a:p>
            <a:r>
              <a:rPr lang="de-DE" dirty="0"/>
              <a:t>Remarque </a:t>
            </a:r>
            <a:r>
              <a:rPr lang="de-DE" dirty="0" err="1"/>
              <a:t>sur</a:t>
            </a:r>
            <a:r>
              <a:rPr lang="de-DE" dirty="0"/>
              <a:t> la </a:t>
            </a:r>
            <a:r>
              <a:rPr lang="fr-FR" sz="2400" dirty="0"/>
              <a:t>procédure d'approbation des plans (PAP) OFT</a:t>
            </a:r>
            <a:endParaRPr lang="de-CH" dirty="0"/>
          </a:p>
        </p:txBody>
      </p:sp>
    </p:spTree>
    <p:extLst>
      <p:ext uri="{BB962C8B-B14F-4D97-AF65-F5344CB8AC3E}">
        <p14:creationId xmlns:p14="http://schemas.microsoft.com/office/powerpoint/2010/main" val="147395535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pPr algn="r"/>
            <a:r>
              <a:rPr lang="de-DE"/>
              <a:t>28.05.2021</a:t>
            </a:r>
            <a:endParaRPr lang="de-DE" dirty="0"/>
          </a:p>
        </p:txBody>
      </p:sp>
      <p:sp>
        <p:nvSpPr>
          <p:cNvPr id="3" name="Fußzeilenplatzhalter 2"/>
          <p:cNvSpPr>
            <a:spLocks noGrp="1"/>
          </p:cNvSpPr>
          <p:nvPr>
            <p:ph type="ftr" sz="quarter" idx="11"/>
          </p:nvPr>
        </p:nvSpPr>
        <p:spPr/>
        <p:txBody>
          <a:bodyPr/>
          <a:lstStyle/>
          <a:p>
            <a:r>
              <a:rPr lang="de-DE"/>
              <a:t>CDCTP</a:t>
            </a:r>
            <a:endParaRPr lang="de-DE" dirty="0"/>
          </a:p>
        </p:txBody>
      </p:sp>
      <p:sp>
        <p:nvSpPr>
          <p:cNvPr id="6" name="Titel 5"/>
          <p:cNvSpPr>
            <a:spLocks noGrp="1"/>
          </p:cNvSpPr>
          <p:nvPr>
            <p:ph type="title"/>
          </p:nvPr>
        </p:nvSpPr>
        <p:spPr/>
        <p:txBody>
          <a:bodyPr/>
          <a:lstStyle/>
          <a:p>
            <a:r>
              <a:rPr lang="de-CH" dirty="0" err="1"/>
              <a:t>Revenus</a:t>
            </a:r>
            <a:r>
              <a:rPr lang="de-CH" dirty="0"/>
              <a:t> du </a:t>
            </a:r>
            <a:r>
              <a:rPr lang="de-CH" dirty="0" err="1"/>
              <a:t>système</a:t>
            </a:r>
            <a:r>
              <a:rPr lang="de-CH" dirty="0"/>
              <a:t> PV</a:t>
            </a:r>
          </a:p>
        </p:txBody>
      </p:sp>
      <p:sp>
        <p:nvSpPr>
          <p:cNvPr id="7" name="Inhaltsplatzhalter 6">
            <a:extLst>
              <a:ext uri="{FF2B5EF4-FFF2-40B4-BE49-F238E27FC236}">
                <a16:creationId xmlns:a16="http://schemas.microsoft.com/office/drawing/2014/main" id="{D1A054EF-657E-4834-B25B-9DF6B317D746}"/>
              </a:ext>
            </a:extLst>
          </p:cNvPr>
          <p:cNvSpPr>
            <a:spLocks noGrp="1"/>
          </p:cNvSpPr>
          <p:nvPr>
            <p:ph sz="quarter" idx="13"/>
          </p:nvPr>
        </p:nvSpPr>
        <p:spPr/>
        <p:txBody>
          <a:bodyPr/>
          <a:lstStyle/>
          <a:p>
            <a:endParaRPr lang="de-CH"/>
          </a:p>
        </p:txBody>
      </p:sp>
      <p:pic>
        <p:nvPicPr>
          <p:cNvPr id="10" name="Grafik 9">
            <a:extLst>
              <a:ext uri="{FF2B5EF4-FFF2-40B4-BE49-F238E27FC236}">
                <a16:creationId xmlns:a16="http://schemas.microsoft.com/office/drawing/2014/main" id="{2A59EAB5-9114-4D9F-9DC6-75DE97ACEA0C}"/>
              </a:ext>
            </a:extLst>
          </p:cNvPr>
          <p:cNvPicPr>
            <a:picLocks noChangeAspect="1"/>
          </p:cNvPicPr>
          <p:nvPr/>
        </p:nvPicPr>
        <p:blipFill>
          <a:blip r:embed="rId2"/>
          <a:stretch>
            <a:fillRect/>
          </a:stretch>
        </p:blipFill>
        <p:spPr>
          <a:xfrm>
            <a:off x="611560" y="1006078"/>
            <a:ext cx="7829381" cy="3763219"/>
          </a:xfrm>
          <a:prstGeom prst="rect">
            <a:avLst/>
          </a:prstGeom>
        </p:spPr>
      </p:pic>
    </p:spTree>
    <p:extLst>
      <p:ext uri="{BB962C8B-B14F-4D97-AF65-F5344CB8AC3E}">
        <p14:creationId xmlns:p14="http://schemas.microsoft.com/office/powerpoint/2010/main" val="224511011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pPr algn="r"/>
            <a:r>
              <a:rPr lang="de-DE"/>
              <a:t>28.05.2021</a:t>
            </a:r>
            <a:endParaRPr lang="de-DE" dirty="0"/>
          </a:p>
        </p:txBody>
      </p:sp>
      <p:sp>
        <p:nvSpPr>
          <p:cNvPr id="3" name="Fußzeilenplatzhalter 2"/>
          <p:cNvSpPr>
            <a:spLocks noGrp="1"/>
          </p:cNvSpPr>
          <p:nvPr>
            <p:ph type="ftr" sz="quarter" idx="11"/>
          </p:nvPr>
        </p:nvSpPr>
        <p:spPr/>
        <p:txBody>
          <a:bodyPr/>
          <a:lstStyle/>
          <a:p>
            <a:r>
              <a:rPr lang="de-DE"/>
              <a:t>CDCTP</a:t>
            </a:r>
            <a:endParaRPr lang="de-DE" dirty="0"/>
          </a:p>
        </p:txBody>
      </p:sp>
      <p:sp>
        <p:nvSpPr>
          <p:cNvPr id="6" name="Titel 5"/>
          <p:cNvSpPr>
            <a:spLocks noGrp="1"/>
          </p:cNvSpPr>
          <p:nvPr>
            <p:ph type="title"/>
          </p:nvPr>
        </p:nvSpPr>
        <p:spPr/>
        <p:txBody>
          <a:bodyPr/>
          <a:lstStyle/>
          <a:p>
            <a:r>
              <a:rPr lang="de-CH" dirty="0" err="1"/>
              <a:t>Importance</a:t>
            </a:r>
            <a:r>
              <a:rPr lang="de-CH" dirty="0"/>
              <a:t> des </a:t>
            </a:r>
            <a:r>
              <a:rPr lang="de-CH" dirty="0" err="1"/>
              <a:t>mesures</a:t>
            </a:r>
            <a:r>
              <a:rPr lang="de-CH" dirty="0"/>
              <a:t> </a:t>
            </a:r>
            <a:r>
              <a:rPr lang="de-CH" dirty="0" err="1"/>
              <a:t>d’encouragement</a:t>
            </a:r>
            <a:endParaRPr lang="de-CH" dirty="0"/>
          </a:p>
        </p:txBody>
      </p:sp>
      <p:pic>
        <p:nvPicPr>
          <p:cNvPr id="10" name="Grafik 9">
            <a:extLst>
              <a:ext uri="{FF2B5EF4-FFF2-40B4-BE49-F238E27FC236}">
                <a16:creationId xmlns:a16="http://schemas.microsoft.com/office/drawing/2014/main" id="{E79742B2-E337-4787-9E71-ED498684177E}"/>
              </a:ext>
            </a:extLst>
          </p:cNvPr>
          <p:cNvPicPr>
            <a:picLocks noChangeAspect="1"/>
          </p:cNvPicPr>
          <p:nvPr/>
        </p:nvPicPr>
        <p:blipFill>
          <a:blip r:embed="rId2"/>
          <a:stretch>
            <a:fillRect/>
          </a:stretch>
        </p:blipFill>
        <p:spPr>
          <a:xfrm>
            <a:off x="179512" y="1275606"/>
            <a:ext cx="8737416" cy="2718804"/>
          </a:xfrm>
          <a:prstGeom prst="rect">
            <a:avLst/>
          </a:prstGeom>
        </p:spPr>
      </p:pic>
    </p:spTree>
    <p:extLst>
      <p:ext uri="{BB962C8B-B14F-4D97-AF65-F5344CB8AC3E}">
        <p14:creationId xmlns:p14="http://schemas.microsoft.com/office/powerpoint/2010/main" val="288761406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umsplatzhalter 1">
            <a:extLst>
              <a:ext uri="{FF2B5EF4-FFF2-40B4-BE49-F238E27FC236}">
                <a16:creationId xmlns:a16="http://schemas.microsoft.com/office/drawing/2014/main" id="{C294FE92-7E5C-489D-BD17-0AB8BD896B3E}"/>
              </a:ext>
            </a:extLst>
          </p:cNvPr>
          <p:cNvSpPr>
            <a:spLocks noGrp="1"/>
          </p:cNvSpPr>
          <p:nvPr>
            <p:ph type="dt" sz="half" idx="10"/>
          </p:nvPr>
        </p:nvSpPr>
        <p:spPr/>
        <p:txBody>
          <a:bodyPr/>
          <a:lstStyle/>
          <a:p>
            <a:pPr algn="r"/>
            <a:r>
              <a:rPr lang="de-DE"/>
              <a:t>28.05.2021</a:t>
            </a:r>
            <a:endParaRPr lang="de-DE" dirty="0"/>
          </a:p>
        </p:txBody>
      </p:sp>
      <p:sp>
        <p:nvSpPr>
          <p:cNvPr id="3" name="Fußzeilenplatzhalter 2">
            <a:extLst>
              <a:ext uri="{FF2B5EF4-FFF2-40B4-BE49-F238E27FC236}">
                <a16:creationId xmlns:a16="http://schemas.microsoft.com/office/drawing/2014/main" id="{46250537-71B0-4615-82BC-A44993F43955}"/>
              </a:ext>
            </a:extLst>
          </p:cNvPr>
          <p:cNvSpPr>
            <a:spLocks noGrp="1"/>
          </p:cNvSpPr>
          <p:nvPr>
            <p:ph type="ftr" sz="quarter" idx="11"/>
          </p:nvPr>
        </p:nvSpPr>
        <p:spPr/>
        <p:txBody>
          <a:bodyPr/>
          <a:lstStyle/>
          <a:p>
            <a:r>
              <a:rPr lang="de-DE"/>
              <a:t>CDCTP</a:t>
            </a:r>
            <a:endParaRPr lang="de-DE" dirty="0"/>
          </a:p>
        </p:txBody>
      </p:sp>
      <p:sp>
        <p:nvSpPr>
          <p:cNvPr id="4" name="Inhaltsplatzhalter 3">
            <a:extLst>
              <a:ext uri="{FF2B5EF4-FFF2-40B4-BE49-F238E27FC236}">
                <a16:creationId xmlns:a16="http://schemas.microsoft.com/office/drawing/2014/main" id="{CE37486B-4AF5-429D-AFA2-FD6FE91ED255}"/>
              </a:ext>
            </a:extLst>
          </p:cNvPr>
          <p:cNvSpPr>
            <a:spLocks noGrp="1"/>
          </p:cNvSpPr>
          <p:nvPr>
            <p:ph sz="quarter" idx="13"/>
          </p:nvPr>
        </p:nvSpPr>
        <p:spPr>
          <a:solidFill>
            <a:schemeClr val="tx2">
              <a:lumMod val="40000"/>
              <a:lumOff val="60000"/>
            </a:schemeClr>
          </a:solidFill>
        </p:spPr>
        <p:txBody>
          <a:bodyPr/>
          <a:lstStyle/>
          <a:p>
            <a:pPr marL="0" indent="0">
              <a:buNone/>
            </a:pPr>
            <a:r>
              <a:rPr lang="fr-FR" u="sng" dirty="0"/>
              <a:t>Déclaration OFT : </a:t>
            </a:r>
          </a:p>
          <a:p>
            <a:pPr marL="0" indent="0">
              <a:buNone/>
            </a:pPr>
            <a:r>
              <a:rPr lang="fr-FR" dirty="0"/>
              <a:t>Installation sur le domaine des transports publics (conformément à l'article 62, alinéa 1, de la loi sur les transports publics) et pour les besoins de la production propre. </a:t>
            </a:r>
          </a:p>
          <a:p>
            <a:pPr marL="0" indent="0">
              <a:buNone/>
            </a:pPr>
            <a:endParaRPr lang="fr-FR" dirty="0"/>
          </a:p>
          <a:p>
            <a:pPr marL="0" indent="0">
              <a:buNone/>
            </a:pPr>
            <a:r>
              <a:rPr lang="fr-FR" dirty="0">
                <a:sym typeface="Wingdings" panose="05000000000000000000" pitchFamily="2" charset="2"/>
              </a:rPr>
              <a:t> </a:t>
            </a:r>
            <a:r>
              <a:rPr lang="fr-FR" dirty="0"/>
              <a:t>Inclure dans les offres à l’OFT/cantons, même si l'électricité produite est plus chère que les achats d'électricité externes.</a:t>
            </a:r>
            <a:endParaRPr lang="de-DE" dirty="0">
              <a:sym typeface="Wingdings" panose="05000000000000000000" pitchFamily="2" charset="2"/>
            </a:endParaRPr>
          </a:p>
        </p:txBody>
      </p:sp>
      <p:sp>
        <p:nvSpPr>
          <p:cNvPr id="5" name="Titel 4">
            <a:extLst>
              <a:ext uri="{FF2B5EF4-FFF2-40B4-BE49-F238E27FC236}">
                <a16:creationId xmlns:a16="http://schemas.microsoft.com/office/drawing/2014/main" id="{8B4F6CF8-EF90-4385-96A0-15F0C05C43CC}"/>
              </a:ext>
            </a:extLst>
          </p:cNvPr>
          <p:cNvSpPr>
            <a:spLocks noGrp="1"/>
          </p:cNvSpPr>
          <p:nvPr>
            <p:ph type="title"/>
          </p:nvPr>
        </p:nvSpPr>
        <p:spPr/>
        <p:txBody>
          <a:bodyPr/>
          <a:lstStyle/>
          <a:p>
            <a:r>
              <a:rPr lang="de-DE" dirty="0"/>
              <a:t>Projektfinanzierung über Bahninfrastrukturfonds BIF</a:t>
            </a:r>
            <a:endParaRPr lang="de-CH" dirty="0"/>
          </a:p>
        </p:txBody>
      </p:sp>
    </p:spTree>
    <p:extLst>
      <p:ext uri="{BB962C8B-B14F-4D97-AF65-F5344CB8AC3E}">
        <p14:creationId xmlns:p14="http://schemas.microsoft.com/office/powerpoint/2010/main" val="65136996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pPr algn="r"/>
            <a:r>
              <a:rPr lang="de-DE"/>
              <a:t>28.05.2021</a:t>
            </a:r>
            <a:endParaRPr lang="de-DE" dirty="0"/>
          </a:p>
        </p:txBody>
      </p:sp>
      <p:sp>
        <p:nvSpPr>
          <p:cNvPr id="3" name="Fußzeilenplatzhalter 2"/>
          <p:cNvSpPr>
            <a:spLocks noGrp="1"/>
          </p:cNvSpPr>
          <p:nvPr>
            <p:ph type="ftr" sz="quarter" idx="11"/>
          </p:nvPr>
        </p:nvSpPr>
        <p:spPr/>
        <p:txBody>
          <a:bodyPr/>
          <a:lstStyle/>
          <a:p>
            <a:r>
              <a:rPr lang="de-DE"/>
              <a:t>CDCTP</a:t>
            </a:r>
            <a:endParaRPr lang="de-DE" dirty="0"/>
          </a:p>
        </p:txBody>
      </p:sp>
      <p:sp>
        <p:nvSpPr>
          <p:cNvPr id="5" name="Inhaltsplatzhalter 4"/>
          <p:cNvSpPr>
            <a:spLocks noGrp="1"/>
          </p:cNvSpPr>
          <p:nvPr>
            <p:ph sz="quarter" idx="13"/>
          </p:nvPr>
        </p:nvSpPr>
        <p:spPr>
          <a:xfrm>
            <a:off x="611188" y="1006078"/>
            <a:ext cx="7705228" cy="3671888"/>
          </a:xfrm>
        </p:spPr>
        <p:txBody>
          <a:bodyPr/>
          <a:lstStyle/>
          <a:p>
            <a:pPr>
              <a:spcBef>
                <a:spcPts val="1200"/>
              </a:spcBef>
            </a:pPr>
            <a:r>
              <a:rPr lang="fr-FR" dirty="0"/>
              <a:t>Obligation pour les nouveaux bâtiments de produire leur propre électricité, conformément aux lois cantonales sur l'énergie.</a:t>
            </a:r>
          </a:p>
          <a:p>
            <a:pPr>
              <a:spcBef>
                <a:spcPts val="1200"/>
              </a:spcBef>
            </a:pPr>
            <a:r>
              <a:rPr lang="fr-FR" dirty="0"/>
              <a:t>Les systèmes photovoltaïques sont des mesures éligibles pour atteindre les objectifs des grands consommateurs.</a:t>
            </a:r>
          </a:p>
          <a:p>
            <a:pPr>
              <a:spcBef>
                <a:spcPts val="1200"/>
              </a:spcBef>
            </a:pPr>
            <a:r>
              <a:rPr lang="fr-FR" dirty="0"/>
              <a:t>Moyens d'atteindre les objectifs environnementaux.</a:t>
            </a:r>
          </a:p>
          <a:p>
            <a:pPr>
              <a:spcBef>
                <a:spcPts val="1200"/>
              </a:spcBef>
            </a:pPr>
            <a:r>
              <a:rPr lang="fr-FR" dirty="0"/>
              <a:t>Moyens d'obtenir des labels de construction.</a:t>
            </a:r>
          </a:p>
          <a:p>
            <a:pPr>
              <a:spcBef>
                <a:spcPts val="1200"/>
              </a:spcBef>
            </a:pPr>
            <a:r>
              <a:rPr lang="fr-FR" dirty="0"/>
              <a:t>L'énergie solaire a un effet positif sur les clients.</a:t>
            </a:r>
            <a:endParaRPr lang="de-CH" dirty="0"/>
          </a:p>
        </p:txBody>
      </p:sp>
      <p:sp>
        <p:nvSpPr>
          <p:cNvPr id="6" name="Titel 5"/>
          <p:cNvSpPr>
            <a:spLocks noGrp="1"/>
          </p:cNvSpPr>
          <p:nvPr>
            <p:ph type="title"/>
          </p:nvPr>
        </p:nvSpPr>
        <p:spPr/>
        <p:txBody>
          <a:bodyPr/>
          <a:lstStyle/>
          <a:p>
            <a:r>
              <a:rPr lang="de-DE" dirty="0"/>
              <a:t>A</a:t>
            </a:r>
            <a:r>
              <a:rPr lang="de-CH" dirty="0" err="1"/>
              <a:t>utres</a:t>
            </a:r>
            <a:r>
              <a:rPr lang="de-CH" dirty="0"/>
              <a:t> </a:t>
            </a:r>
            <a:r>
              <a:rPr lang="de-CH" dirty="0" err="1"/>
              <a:t>bénéfices</a:t>
            </a:r>
            <a:endParaRPr lang="de-CH" dirty="0"/>
          </a:p>
        </p:txBody>
      </p:sp>
    </p:spTree>
    <p:extLst>
      <p:ext uri="{BB962C8B-B14F-4D97-AF65-F5344CB8AC3E}">
        <p14:creationId xmlns:p14="http://schemas.microsoft.com/office/powerpoint/2010/main" val="230664402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pPr algn="r"/>
            <a:r>
              <a:rPr lang="de-DE"/>
              <a:t>28.05.2021</a:t>
            </a:r>
            <a:endParaRPr lang="de-DE" dirty="0"/>
          </a:p>
        </p:txBody>
      </p:sp>
      <p:sp>
        <p:nvSpPr>
          <p:cNvPr id="3" name="Fußzeilenplatzhalter 2"/>
          <p:cNvSpPr>
            <a:spLocks noGrp="1"/>
          </p:cNvSpPr>
          <p:nvPr>
            <p:ph type="ftr" sz="quarter" idx="11"/>
          </p:nvPr>
        </p:nvSpPr>
        <p:spPr/>
        <p:txBody>
          <a:bodyPr/>
          <a:lstStyle/>
          <a:p>
            <a:r>
              <a:rPr lang="de-DE"/>
              <a:t>CDCTP</a:t>
            </a:r>
            <a:endParaRPr lang="de-DE" dirty="0"/>
          </a:p>
        </p:txBody>
      </p:sp>
      <p:sp>
        <p:nvSpPr>
          <p:cNvPr id="6" name="Titel 5"/>
          <p:cNvSpPr>
            <a:spLocks noGrp="1"/>
          </p:cNvSpPr>
          <p:nvPr>
            <p:ph type="title"/>
          </p:nvPr>
        </p:nvSpPr>
        <p:spPr/>
        <p:txBody>
          <a:bodyPr/>
          <a:lstStyle/>
          <a:p>
            <a:r>
              <a:rPr lang="fr-FR" dirty="0"/>
              <a:t>L'autoconsommation, clé de l'efficacité économique</a:t>
            </a:r>
            <a:endParaRPr lang="de-CH" dirty="0"/>
          </a:p>
        </p:txBody>
      </p:sp>
      <p:pic>
        <p:nvPicPr>
          <p:cNvPr id="9" name="Grafik 8">
            <a:extLst>
              <a:ext uri="{FF2B5EF4-FFF2-40B4-BE49-F238E27FC236}">
                <a16:creationId xmlns:a16="http://schemas.microsoft.com/office/drawing/2014/main" id="{1ECBC254-DCEA-476B-BC7A-6B8253D5173A}"/>
              </a:ext>
            </a:extLst>
          </p:cNvPr>
          <p:cNvPicPr>
            <a:picLocks noChangeAspect="1"/>
          </p:cNvPicPr>
          <p:nvPr/>
        </p:nvPicPr>
        <p:blipFill>
          <a:blip r:embed="rId2"/>
          <a:stretch>
            <a:fillRect/>
          </a:stretch>
        </p:blipFill>
        <p:spPr>
          <a:xfrm>
            <a:off x="533400" y="909637"/>
            <a:ext cx="8077200" cy="3324225"/>
          </a:xfrm>
          <a:prstGeom prst="rect">
            <a:avLst/>
          </a:prstGeom>
        </p:spPr>
      </p:pic>
    </p:spTree>
    <p:extLst>
      <p:ext uri="{BB962C8B-B14F-4D97-AF65-F5344CB8AC3E}">
        <p14:creationId xmlns:p14="http://schemas.microsoft.com/office/powerpoint/2010/main" val="305239158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pPr algn="r"/>
            <a:r>
              <a:rPr lang="de-DE"/>
              <a:t>28.05.2021</a:t>
            </a:r>
            <a:endParaRPr lang="de-DE" dirty="0"/>
          </a:p>
        </p:txBody>
      </p:sp>
      <p:sp>
        <p:nvSpPr>
          <p:cNvPr id="3" name="Fußzeilenplatzhalter 2"/>
          <p:cNvSpPr>
            <a:spLocks noGrp="1"/>
          </p:cNvSpPr>
          <p:nvPr>
            <p:ph type="ftr" sz="quarter" idx="11"/>
          </p:nvPr>
        </p:nvSpPr>
        <p:spPr/>
        <p:txBody>
          <a:bodyPr/>
          <a:lstStyle/>
          <a:p>
            <a:r>
              <a:rPr lang="de-DE"/>
              <a:t>CDCTP</a:t>
            </a:r>
            <a:endParaRPr lang="de-DE" dirty="0"/>
          </a:p>
        </p:txBody>
      </p:sp>
      <p:sp>
        <p:nvSpPr>
          <p:cNvPr id="6" name="Titel 5"/>
          <p:cNvSpPr>
            <a:spLocks noGrp="1"/>
          </p:cNvSpPr>
          <p:nvPr>
            <p:ph type="title"/>
          </p:nvPr>
        </p:nvSpPr>
        <p:spPr/>
        <p:txBody>
          <a:bodyPr/>
          <a:lstStyle/>
          <a:p>
            <a:r>
              <a:rPr lang="fr-FR" dirty="0"/>
              <a:t>L'autoconsommation, clé de l'efficacité économique</a:t>
            </a:r>
            <a:endParaRPr lang="de-CH" dirty="0"/>
          </a:p>
        </p:txBody>
      </p:sp>
      <p:sp>
        <p:nvSpPr>
          <p:cNvPr id="10" name="Inhaltsplatzhalter 7">
            <a:extLst>
              <a:ext uri="{FF2B5EF4-FFF2-40B4-BE49-F238E27FC236}">
                <a16:creationId xmlns:a16="http://schemas.microsoft.com/office/drawing/2014/main" id="{1DECA7F4-2A14-47EB-A418-F43667DC5FEF}"/>
              </a:ext>
            </a:extLst>
          </p:cNvPr>
          <p:cNvSpPr txBox="1">
            <a:spLocks/>
          </p:cNvSpPr>
          <p:nvPr/>
        </p:nvSpPr>
        <p:spPr>
          <a:xfrm>
            <a:off x="5580112" y="1006078"/>
            <a:ext cx="3240360" cy="3671888"/>
          </a:xfrm>
          <a:prstGeom prst="rect">
            <a:avLst/>
          </a:prstGeom>
        </p:spPr>
        <p:txBody>
          <a:bodyPr/>
          <a:lstStyle>
            <a:lvl1pPr marL="266700" indent="-266700" algn="l" defTabSz="342900" rtl="0" eaLnBrk="1" latinLnBrk="0" hangingPunct="1">
              <a:lnSpc>
                <a:spcPct val="100000"/>
              </a:lnSpc>
              <a:spcBef>
                <a:spcPts val="375"/>
              </a:spcBef>
              <a:buFont typeface="Lucida Grande"/>
              <a:buChar char="–"/>
              <a:defRPr sz="2000" b="0" i="0" kern="1200" spc="23" baseline="0">
                <a:solidFill>
                  <a:schemeClr val="bg2"/>
                </a:solidFill>
                <a:latin typeface="Arial" charset="0"/>
                <a:ea typeface="Arial" charset="0"/>
                <a:cs typeface="Arial" charset="0"/>
              </a:defRPr>
            </a:lvl1pPr>
            <a:lvl2pPr marL="539354" indent="-272654" algn="l" defTabSz="342900" rtl="0" eaLnBrk="1" latinLnBrk="0" hangingPunct="1">
              <a:lnSpc>
                <a:spcPct val="100000"/>
              </a:lnSpc>
              <a:spcBef>
                <a:spcPts val="375"/>
              </a:spcBef>
              <a:buFont typeface="Lucida Grande"/>
              <a:buChar char="–"/>
              <a:defRPr sz="2000" b="0" i="0" kern="1200" spc="23" baseline="0">
                <a:solidFill>
                  <a:schemeClr val="bg2"/>
                </a:solidFill>
                <a:latin typeface="Arial" charset="0"/>
                <a:ea typeface="Arial" charset="0"/>
                <a:cs typeface="Arial" charset="0"/>
              </a:defRPr>
            </a:lvl2pPr>
            <a:lvl3pPr marL="806054" indent="-266700" algn="l" defTabSz="342900" rtl="0" eaLnBrk="1" latinLnBrk="0" hangingPunct="1">
              <a:lnSpc>
                <a:spcPct val="100000"/>
              </a:lnSpc>
              <a:spcBef>
                <a:spcPts val="375"/>
              </a:spcBef>
              <a:buFont typeface="Lucida Grande"/>
              <a:buChar char="–"/>
              <a:defRPr sz="2000" b="0" i="0" kern="1200" spc="23" baseline="0">
                <a:solidFill>
                  <a:schemeClr val="bg2"/>
                </a:solidFill>
                <a:latin typeface="Arial" charset="0"/>
                <a:ea typeface="Arial" charset="0"/>
                <a:cs typeface="Arial" charset="0"/>
              </a:defRPr>
            </a:lvl3pPr>
            <a:lvl4pPr marL="1079897" indent="-273844" algn="l" defTabSz="342900" rtl="0" eaLnBrk="1" latinLnBrk="0" hangingPunct="1">
              <a:lnSpc>
                <a:spcPct val="100000"/>
              </a:lnSpc>
              <a:spcBef>
                <a:spcPts val="375"/>
              </a:spcBef>
              <a:buFont typeface="Lucida Grande"/>
              <a:buChar char="–"/>
              <a:defRPr sz="2000" b="0" i="0" kern="1200" spc="23" baseline="0">
                <a:solidFill>
                  <a:schemeClr val="bg2"/>
                </a:solidFill>
                <a:latin typeface="Arial" charset="0"/>
                <a:ea typeface="Arial" charset="0"/>
                <a:cs typeface="Arial" charset="0"/>
              </a:defRPr>
            </a:lvl4pPr>
            <a:lvl5pPr marL="1346597" indent="-266700" algn="l" defTabSz="342900" rtl="0" eaLnBrk="1" latinLnBrk="0" hangingPunct="1">
              <a:lnSpc>
                <a:spcPct val="100000"/>
              </a:lnSpc>
              <a:spcBef>
                <a:spcPts val="375"/>
              </a:spcBef>
              <a:buFont typeface="Lucida Grande"/>
              <a:buChar char="–"/>
              <a:tabLst/>
              <a:defRPr sz="2000" b="0" i="0" kern="1200" spc="23" baseline="0">
                <a:solidFill>
                  <a:schemeClr val="bg2"/>
                </a:solidFill>
                <a:latin typeface="Arial" charset="0"/>
                <a:ea typeface="Arial" charset="0"/>
                <a:cs typeface="Arial" charset="0"/>
              </a:defRPr>
            </a:lvl5pPr>
            <a:lvl6pPr marL="1885950" indent="-171450" algn="l" defTabSz="342900" rtl="0" eaLnBrk="1" latinLnBrk="0" hangingPunct="1">
              <a:spcBef>
                <a:spcPct val="20000"/>
              </a:spcBef>
              <a:buFont typeface="Arial"/>
              <a:buChar char="•"/>
              <a:defRPr sz="1500" kern="1200">
                <a:solidFill>
                  <a:schemeClr val="tx1"/>
                </a:solidFill>
                <a:latin typeface="+mn-lt"/>
                <a:ea typeface="+mn-ea"/>
                <a:cs typeface="+mn-cs"/>
              </a:defRPr>
            </a:lvl6pPr>
            <a:lvl7pPr marL="2228850" indent="-171450" algn="l" defTabSz="342900" rtl="0" eaLnBrk="1" latinLnBrk="0" hangingPunct="1">
              <a:spcBef>
                <a:spcPct val="20000"/>
              </a:spcBef>
              <a:buFont typeface="Arial"/>
              <a:buChar char="•"/>
              <a:defRPr sz="1500" kern="1200">
                <a:solidFill>
                  <a:schemeClr val="tx1"/>
                </a:solidFill>
                <a:latin typeface="+mn-lt"/>
                <a:ea typeface="+mn-ea"/>
                <a:cs typeface="+mn-cs"/>
              </a:defRPr>
            </a:lvl7pPr>
            <a:lvl8pPr marL="2571750" indent="-171450" algn="l" defTabSz="342900" rtl="0" eaLnBrk="1" latinLnBrk="0" hangingPunct="1">
              <a:spcBef>
                <a:spcPct val="20000"/>
              </a:spcBef>
              <a:buFont typeface="Arial"/>
              <a:buChar char="•"/>
              <a:defRPr sz="1500" kern="1200">
                <a:solidFill>
                  <a:schemeClr val="tx1"/>
                </a:solidFill>
                <a:latin typeface="+mn-lt"/>
                <a:ea typeface="+mn-ea"/>
                <a:cs typeface="+mn-cs"/>
              </a:defRPr>
            </a:lvl8pPr>
            <a:lvl9pPr marL="2914650" indent="-171450" algn="l" defTabSz="342900" rtl="0" eaLnBrk="1" latinLnBrk="0" hangingPunct="1">
              <a:spcBef>
                <a:spcPct val="20000"/>
              </a:spcBef>
              <a:buFont typeface="Arial"/>
              <a:buChar char="•"/>
              <a:defRPr sz="1500" kern="1200">
                <a:solidFill>
                  <a:schemeClr val="tx1"/>
                </a:solidFill>
                <a:latin typeface="+mn-lt"/>
                <a:ea typeface="+mn-ea"/>
                <a:cs typeface="+mn-cs"/>
              </a:defRPr>
            </a:lvl9pPr>
          </a:lstStyle>
          <a:p>
            <a:pPr marL="0" indent="0">
              <a:spcAft>
                <a:spcPts val="1200"/>
              </a:spcAft>
              <a:buFont typeface="Lucida Grande"/>
              <a:buNone/>
            </a:pPr>
            <a:r>
              <a:rPr lang="fr-FR" sz="1800" dirty="0"/>
              <a:t>Le graphique montre le degré d'autoconsommation en fonction de la demande d'électricité et de la taille de l'installation solaire. </a:t>
            </a:r>
          </a:p>
          <a:p>
            <a:pPr marL="0" indent="0">
              <a:spcAft>
                <a:spcPts val="1200"/>
              </a:spcAft>
              <a:buFont typeface="Lucida Grande"/>
              <a:buNone/>
            </a:pPr>
            <a:r>
              <a:rPr lang="fr-FR" sz="1800" dirty="0"/>
              <a:t>100 % signifie que la totalité de l'électricité solaire est consommée directement dans le bâtiment. </a:t>
            </a:r>
          </a:p>
          <a:p>
            <a:pPr marL="0" indent="0">
              <a:spcAft>
                <a:spcPts val="1200"/>
              </a:spcAft>
              <a:buFont typeface="Lucida Grande"/>
              <a:buNone/>
            </a:pPr>
            <a:r>
              <a:rPr lang="fr-FR" sz="1800" dirty="0"/>
              <a:t>À 0 %, toute l'électricité solaire est injectée dans le réseau.</a:t>
            </a:r>
            <a:endParaRPr lang="de-CH" sz="1800" dirty="0"/>
          </a:p>
        </p:txBody>
      </p:sp>
      <p:pic>
        <p:nvPicPr>
          <p:cNvPr id="7" name="Grafik 6">
            <a:extLst>
              <a:ext uri="{FF2B5EF4-FFF2-40B4-BE49-F238E27FC236}">
                <a16:creationId xmlns:a16="http://schemas.microsoft.com/office/drawing/2014/main" id="{364B7D75-6B37-4080-AFB3-3129172124F6}"/>
              </a:ext>
            </a:extLst>
          </p:cNvPr>
          <p:cNvPicPr>
            <a:picLocks noChangeAspect="1"/>
          </p:cNvPicPr>
          <p:nvPr/>
        </p:nvPicPr>
        <p:blipFill>
          <a:blip r:embed="rId2"/>
          <a:stretch>
            <a:fillRect/>
          </a:stretch>
        </p:blipFill>
        <p:spPr>
          <a:xfrm>
            <a:off x="501395" y="1006078"/>
            <a:ext cx="5078717" cy="3797920"/>
          </a:xfrm>
          <a:prstGeom prst="rect">
            <a:avLst/>
          </a:prstGeom>
        </p:spPr>
      </p:pic>
    </p:spTree>
    <p:extLst>
      <p:ext uri="{BB962C8B-B14F-4D97-AF65-F5344CB8AC3E}">
        <p14:creationId xmlns:p14="http://schemas.microsoft.com/office/powerpoint/2010/main" val="387142140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Inhaltsplatzhalter 4">
            <a:extLst>
              <a:ext uri="{FF2B5EF4-FFF2-40B4-BE49-F238E27FC236}">
                <a16:creationId xmlns:a16="http://schemas.microsoft.com/office/drawing/2014/main" id="{34A7C1BF-9785-43D0-87F9-7BD8E6CF8D65}"/>
              </a:ext>
            </a:extLst>
          </p:cNvPr>
          <p:cNvSpPr txBox="1">
            <a:spLocks/>
          </p:cNvSpPr>
          <p:nvPr/>
        </p:nvSpPr>
        <p:spPr>
          <a:xfrm>
            <a:off x="611188" y="1006078"/>
            <a:ext cx="8064500" cy="3671888"/>
          </a:xfrm>
          <a:prstGeom prst="rect">
            <a:avLst/>
          </a:prstGeom>
        </p:spPr>
        <p:txBody>
          <a:bodyPr/>
          <a:lstStyle>
            <a:lvl1pPr marL="266700" indent="-266700" algn="l" defTabSz="342900" rtl="0" eaLnBrk="1" latinLnBrk="0" hangingPunct="1">
              <a:lnSpc>
                <a:spcPct val="100000"/>
              </a:lnSpc>
              <a:spcBef>
                <a:spcPts val="375"/>
              </a:spcBef>
              <a:buFont typeface="Lucida Grande"/>
              <a:buChar char="–"/>
              <a:defRPr sz="2000" b="0" i="0" kern="1200" spc="23" baseline="0">
                <a:solidFill>
                  <a:schemeClr val="bg2"/>
                </a:solidFill>
                <a:latin typeface="Arial" charset="0"/>
                <a:ea typeface="Arial" charset="0"/>
                <a:cs typeface="Arial" charset="0"/>
              </a:defRPr>
            </a:lvl1pPr>
            <a:lvl2pPr marL="539354" indent="-272654" algn="l" defTabSz="342900" rtl="0" eaLnBrk="1" latinLnBrk="0" hangingPunct="1">
              <a:lnSpc>
                <a:spcPct val="100000"/>
              </a:lnSpc>
              <a:spcBef>
                <a:spcPts val="375"/>
              </a:spcBef>
              <a:buFont typeface="Lucida Grande"/>
              <a:buChar char="–"/>
              <a:defRPr sz="2000" b="0" i="0" kern="1200" spc="23" baseline="0">
                <a:solidFill>
                  <a:schemeClr val="bg2"/>
                </a:solidFill>
                <a:latin typeface="Arial" charset="0"/>
                <a:ea typeface="Arial" charset="0"/>
                <a:cs typeface="Arial" charset="0"/>
              </a:defRPr>
            </a:lvl2pPr>
            <a:lvl3pPr marL="806054" indent="-266700" algn="l" defTabSz="342900" rtl="0" eaLnBrk="1" latinLnBrk="0" hangingPunct="1">
              <a:lnSpc>
                <a:spcPct val="100000"/>
              </a:lnSpc>
              <a:spcBef>
                <a:spcPts val="375"/>
              </a:spcBef>
              <a:buFont typeface="Lucida Grande"/>
              <a:buChar char="–"/>
              <a:defRPr sz="2000" b="0" i="0" kern="1200" spc="23" baseline="0">
                <a:solidFill>
                  <a:schemeClr val="bg2"/>
                </a:solidFill>
                <a:latin typeface="Arial" charset="0"/>
                <a:ea typeface="Arial" charset="0"/>
                <a:cs typeface="Arial" charset="0"/>
              </a:defRPr>
            </a:lvl3pPr>
            <a:lvl4pPr marL="1079897" indent="-273844" algn="l" defTabSz="342900" rtl="0" eaLnBrk="1" latinLnBrk="0" hangingPunct="1">
              <a:lnSpc>
                <a:spcPct val="100000"/>
              </a:lnSpc>
              <a:spcBef>
                <a:spcPts val="375"/>
              </a:spcBef>
              <a:buFont typeface="Lucida Grande"/>
              <a:buChar char="–"/>
              <a:defRPr sz="2000" b="0" i="0" kern="1200" spc="23" baseline="0">
                <a:solidFill>
                  <a:schemeClr val="bg2"/>
                </a:solidFill>
                <a:latin typeface="Arial" charset="0"/>
                <a:ea typeface="Arial" charset="0"/>
                <a:cs typeface="Arial" charset="0"/>
              </a:defRPr>
            </a:lvl4pPr>
            <a:lvl5pPr marL="1346597" indent="-266700" algn="l" defTabSz="342900" rtl="0" eaLnBrk="1" latinLnBrk="0" hangingPunct="1">
              <a:lnSpc>
                <a:spcPct val="100000"/>
              </a:lnSpc>
              <a:spcBef>
                <a:spcPts val="375"/>
              </a:spcBef>
              <a:buFont typeface="Lucida Grande"/>
              <a:buChar char="–"/>
              <a:tabLst/>
              <a:defRPr sz="2000" b="0" i="0" kern="1200" spc="23" baseline="0">
                <a:solidFill>
                  <a:schemeClr val="bg2"/>
                </a:solidFill>
                <a:latin typeface="Arial" charset="0"/>
                <a:ea typeface="Arial" charset="0"/>
                <a:cs typeface="Arial" charset="0"/>
              </a:defRPr>
            </a:lvl5pPr>
            <a:lvl6pPr marL="1885950" indent="-171450" algn="l" defTabSz="342900" rtl="0" eaLnBrk="1" latinLnBrk="0" hangingPunct="1">
              <a:spcBef>
                <a:spcPct val="20000"/>
              </a:spcBef>
              <a:buFont typeface="Arial"/>
              <a:buChar char="•"/>
              <a:defRPr sz="1500" kern="1200">
                <a:solidFill>
                  <a:schemeClr val="tx1"/>
                </a:solidFill>
                <a:latin typeface="+mn-lt"/>
                <a:ea typeface="+mn-ea"/>
                <a:cs typeface="+mn-cs"/>
              </a:defRPr>
            </a:lvl6pPr>
            <a:lvl7pPr marL="2228850" indent="-171450" algn="l" defTabSz="342900" rtl="0" eaLnBrk="1" latinLnBrk="0" hangingPunct="1">
              <a:spcBef>
                <a:spcPct val="20000"/>
              </a:spcBef>
              <a:buFont typeface="Arial"/>
              <a:buChar char="•"/>
              <a:defRPr sz="1500" kern="1200">
                <a:solidFill>
                  <a:schemeClr val="tx1"/>
                </a:solidFill>
                <a:latin typeface="+mn-lt"/>
                <a:ea typeface="+mn-ea"/>
                <a:cs typeface="+mn-cs"/>
              </a:defRPr>
            </a:lvl7pPr>
            <a:lvl8pPr marL="2571750" indent="-171450" algn="l" defTabSz="342900" rtl="0" eaLnBrk="1" latinLnBrk="0" hangingPunct="1">
              <a:spcBef>
                <a:spcPct val="20000"/>
              </a:spcBef>
              <a:buFont typeface="Arial"/>
              <a:buChar char="•"/>
              <a:defRPr sz="1500" kern="1200">
                <a:solidFill>
                  <a:schemeClr val="tx1"/>
                </a:solidFill>
                <a:latin typeface="+mn-lt"/>
                <a:ea typeface="+mn-ea"/>
                <a:cs typeface="+mn-cs"/>
              </a:defRPr>
            </a:lvl8pPr>
            <a:lvl9pPr marL="2914650" indent="-171450" algn="l" defTabSz="342900" rtl="0" eaLnBrk="1" latinLnBrk="0" hangingPunct="1">
              <a:spcBef>
                <a:spcPct val="20000"/>
              </a:spcBef>
              <a:buFont typeface="Arial"/>
              <a:buChar char="•"/>
              <a:defRPr sz="1500" kern="1200">
                <a:solidFill>
                  <a:schemeClr val="tx1"/>
                </a:solidFill>
                <a:latin typeface="+mn-lt"/>
                <a:ea typeface="+mn-ea"/>
                <a:cs typeface="+mn-cs"/>
              </a:defRPr>
            </a:lvl9pPr>
          </a:lstStyle>
          <a:p>
            <a:pPr>
              <a:spcBef>
                <a:spcPts val="1200"/>
              </a:spcBef>
            </a:pPr>
            <a:r>
              <a:rPr lang="fr-FR" dirty="0"/>
              <a:t>Présentation de l'association Swissolar et du projet OFT</a:t>
            </a:r>
          </a:p>
          <a:p>
            <a:pPr>
              <a:spcBef>
                <a:spcPts val="1200"/>
              </a:spcBef>
            </a:pPr>
            <a:r>
              <a:rPr lang="fr-FR" dirty="0"/>
              <a:t>Potentiel du photovoltaïque (PV) en Suisse et dans les entreprises de transport public (TU)</a:t>
            </a:r>
          </a:p>
          <a:p>
            <a:pPr>
              <a:spcBef>
                <a:spcPts val="1200"/>
              </a:spcBef>
            </a:pPr>
            <a:r>
              <a:rPr lang="fr-FR" dirty="0"/>
              <a:t>Applications possibles du PV pour les TU</a:t>
            </a:r>
          </a:p>
          <a:p>
            <a:pPr>
              <a:spcBef>
                <a:spcPts val="1200"/>
              </a:spcBef>
            </a:pPr>
            <a:r>
              <a:rPr lang="fr-FR" dirty="0"/>
              <a:t>Financement, promotion et viabilité économique</a:t>
            </a:r>
          </a:p>
          <a:p>
            <a:pPr>
              <a:spcBef>
                <a:spcPts val="1200"/>
              </a:spcBef>
            </a:pPr>
            <a:r>
              <a:rPr lang="fr-FR" dirty="0"/>
              <a:t>Obstacles typiques et comment les surmonter</a:t>
            </a:r>
          </a:p>
          <a:p>
            <a:pPr>
              <a:spcBef>
                <a:spcPts val="1200"/>
              </a:spcBef>
            </a:pPr>
            <a:r>
              <a:rPr lang="fr-FR" dirty="0"/>
              <a:t>Durabilité</a:t>
            </a:r>
          </a:p>
          <a:p>
            <a:pPr>
              <a:spcBef>
                <a:spcPts val="1200"/>
              </a:spcBef>
            </a:pPr>
            <a:r>
              <a:rPr lang="fr-FR" dirty="0"/>
              <a:t>Exemples de projets</a:t>
            </a:r>
            <a:endParaRPr lang="de-CH" dirty="0"/>
          </a:p>
        </p:txBody>
      </p:sp>
      <p:sp>
        <p:nvSpPr>
          <p:cNvPr id="23" name="Titel 1">
            <a:extLst>
              <a:ext uri="{FF2B5EF4-FFF2-40B4-BE49-F238E27FC236}">
                <a16:creationId xmlns:a16="http://schemas.microsoft.com/office/drawing/2014/main" id="{2175110B-5651-44A8-AF42-4ECD59B1DCC8}"/>
              </a:ext>
            </a:extLst>
          </p:cNvPr>
          <p:cNvSpPr>
            <a:spLocks noGrp="1"/>
          </p:cNvSpPr>
          <p:nvPr>
            <p:ph type="title"/>
          </p:nvPr>
        </p:nvSpPr>
        <p:spPr>
          <a:xfrm>
            <a:off x="611189" y="250032"/>
            <a:ext cx="8064500" cy="647700"/>
          </a:xfrm>
        </p:spPr>
        <p:txBody>
          <a:bodyPr/>
          <a:lstStyle/>
          <a:p>
            <a:r>
              <a:rPr lang="de-DE" dirty="0" err="1"/>
              <a:t>Contenu</a:t>
            </a:r>
            <a:r>
              <a:rPr lang="de-DE" dirty="0"/>
              <a:t> de la </a:t>
            </a:r>
            <a:r>
              <a:rPr lang="de-DE" dirty="0" err="1"/>
              <a:t>présentation</a:t>
            </a:r>
            <a:endParaRPr lang="de-DE" dirty="0"/>
          </a:p>
        </p:txBody>
      </p:sp>
      <p:sp>
        <p:nvSpPr>
          <p:cNvPr id="2" name="Fußzeilenplatzhalter 1">
            <a:extLst>
              <a:ext uri="{FF2B5EF4-FFF2-40B4-BE49-F238E27FC236}">
                <a16:creationId xmlns:a16="http://schemas.microsoft.com/office/drawing/2014/main" id="{892D10E4-877A-401A-8213-F466E7AA6A5E}"/>
              </a:ext>
            </a:extLst>
          </p:cNvPr>
          <p:cNvSpPr>
            <a:spLocks noGrp="1"/>
          </p:cNvSpPr>
          <p:nvPr>
            <p:ph type="ftr" sz="quarter" idx="18"/>
          </p:nvPr>
        </p:nvSpPr>
        <p:spPr/>
        <p:txBody>
          <a:bodyPr/>
          <a:lstStyle/>
          <a:p>
            <a:r>
              <a:rPr lang="de-DE"/>
              <a:t>CDCTP</a:t>
            </a:r>
            <a:endParaRPr lang="de-DE" dirty="0"/>
          </a:p>
        </p:txBody>
      </p:sp>
    </p:spTree>
    <p:extLst>
      <p:ext uri="{BB962C8B-B14F-4D97-AF65-F5344CB8AC3E}">
        <p14:creationId xmlns:p14="http://schemas.microsoft.com/office/powerpoint/2010/main" val="2317435600"/>
      </p:ext>
    </p:extLst>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fik 4">
            <a:extLst>
              <a:ext uri="{FF2B5EF4-FFF2-40B4-BE49-F238E27FC236}">
                <a16:creationId xmlns:a16="http://schemas.microsoft.com/office/drawing/2014/main" id="{C2B507CE-2552-4328-8A0C-FDC6D49DB1D8}"/>
              </a:ext>
            </a:extLst>
          </p:cNvPr>
          <p:cNvPicPr>
            <a:picLocks noChangeAspect="1"/>
          </p:cNvPicPr>
          <p:nvPr/>
        </p:nvPicPr>
        <p:blipFill>
          <a:blip r:embed="rId2"/>
          <a:stretch>
            <a:fillRect/>
          </a:stretch>
        </p:blipFill>
        <p:spPr>
          <a:xfrm>
            <a:off x="616151" y="1177846"/>
            <a:ext cx="6599739" cy="2528530"/>
          </a:xfrm>
          <a:prstGeom prst="rect">
            <a:avLst/>
          </a:prstGeom>
        </p:spPr>
      </p:pic>
      <p:sp>
        <p:nvSpPr>
          <p:cNvPr id="6" name="Titel 5">
            <a:extLst>
              <a:ext uri="{FF2B5EF4-FFF2-40B4-BE49-F238E27FC236}">
                <a16:creationId xmlns:a16="http://schemas.microsoft.com/office/drawing/2014/main" id="{0590BD62-A589-453D-A88E-676C529D5948}"/>
              </a:ext>
            </a:extLst>
          </p:cNvPr>
          <p:cNvSpPr>
            <a:spLocks noGrp="1"/>
          </p:cNvSpPr>
          <p:nvPr>
            <p:ph type="title"/>
          </p:nvPr>
        </p:nvSpPr>
        <p:spPr>
          <a:xfrm>
            <a:off x="616150" y="250033"/>
            <a:ext cx="8276330" cy="593527"/>
          </a:xfrm>
        </p:spPr>
        <p:txBody>
          <a:bodyPr anchor="t">
            <a:normAutofit fontScale="90000"/>
          </a:bodyPr>
          <a:lstStyle/>
          <a:p>
            <a:r>
              <a:rPr lang="fr-FR" dirty="0">
                <a:effectLst/>
                <a:latin typeface="Arial" panose="020B0604020202020204" pitchFamily="34" charset="0"/>
              </a:rPr>
              <a:t>Regroupement dans le cadre de la consommation propre (RCP)</a:t>
            </a:r>
            <a:endParaRPr lang="de-CH" dirty="0"/>
          </a:p>
        </p:txBody>
      </p:sp>
      <p:sp>
        <p:nvSpPr>
          <p:cNvPr id="2" name="Datumsplatzhalter 1">
            <a:extLst>
              <a:ext uri="{FF2B5EF4-FFF2-40B4-BE49-F238E27FC236}">
                <a16:creationId xmlns:a16="http://schemas.microsoft.com/office/drawing/2014/main" id="{10D28442-487E-40C6-91F1-9212CC92AC3F}"/>
              </a:ext>
            </a:extLst>
          </p:cNvPr>
          <p:cNvSpPr>
            <a:spLocks noGrp="1"/>
          </p:cNvSpPr>
          <p:nvPr>
            <p:ph type="dt" sz="half" idx="15"/>
          </p:nvPr>
        </p:nvSpPr>
        <p:spPr>
          <a:xfrm>
            <a:off x="7759196" y="4920435"/>
            <a:ext cx="675836" cy="91685"/>
          </a:xfrm>
        </p:spPr>
        <p:txBody>
          <a:bodyPr anchor="t">
            <a:normAutofit/>
          </a:bodyPr>
          <a:lstStyle/>
          <a:p>
            <a:pPr algn="r">
              <a:spcAft>
                <a:spcPts val="600"/>
              </a:spcAft>
            </a:pPr>
            <a:r>
              <a:rPr lang="de-DE"/>
              <a:t>28.05.2021</a:t>
            </a:r>
          </a:p>
        </p:txBody>
      </p:sp>
      <p:sp>
        <p:nvSpPr>
          <p:cNvPr id="3" name="Fußzeilenplatzhalter 2">
            <a:extLst>
              <a:ext uri="{FF2B5EF4-FFF2-40B4-BE49-F238E27FC236}">
                <a16:creationId xmlns:a16="http://schemas.microsoft.com/office/drawing/2014/main" id="{0DC2A4EA-E74C-4A00-A30C-B7C2466A35CC}"/>
              </a:ext>
            </a:extLst>
          </p:cNvPr>
          <p:cNvSpPr>
            <a:spLocks noGrp="1"/>
          </p:cNvSpPr>
          <p:nvPr>
            <p:ph type="ftr" sz="quarter" idx="16"/>
          </p:nvPr>
        </p:nvSpPr>
        <p:spPr>
          <a:xfrm>
            <a:off x="1217787" y="4920435"/>
            <a:ext cx="6450557" cy="94208"/>
          </a:xfrm>
        </p:spPr>
        <p:txBody>
          <a:bodyPr anchor="t">
            <a:normAutofit/>
          </a:bodyPr>
          <a:lstStyle/>
          <a:p>
            <a:pPr>
              <a:spcAft>
                <a:spcPts val="600"/>
              </a:spcAft>
            </a:pPr>
            <a:r>
              <a:rPr lang="de-DE"/>
              <a:t>CDCTP</a:t>
            </a:r>
          </a:p>
        </p:txBody>
      </p:sp>
      <p:sp>
        <p:nvSpPr>
          <p:cNvPr id="18" name="Content Placeholder 8">
            <a:extLst>
              <a:ext uri="{FF2B5EF4-FFF2-40B4-BE49-F238E27FC236}">
                <a16:creationId xmlns:a16="http://schemas.microsoft.com/office/drawing/2014/main" id="{A5C831E4-5716-48DE-A02A-36B5B750F10B}"/>
              </a:ext>
            </a:extLst>
          </p:cNvPr>
          <p:cNvSpPr>
            <a:spLocks noGrp="1"/>
          </p:cNvSpPr>
          <p:nvPr>
            <p:ph sz="quarter" idx="21"/>
          </p:nvPr>
        </p:nvSpPr>
        <p:spPr>
          <a:xfrm>
            <a:off x="611189" y="3706376"/>
            <a:ext cx="8059538" cy="971591"/>
          </a:xfrm>
        </p:spPr>
        <p:txBody>
          <a:bodyPr/>
          <a:lstStyle/>
          <a:p>
            <a:r>
              <a:rPr lang="fr-FR" sz="1600" dirty="0"/>
              <a:t>Possibilité d'augmenter la consommation propre</a:t>
            </a:r>
          </a:p>
          <a:p>
            <a:r>
              <a:rPr lang="fr-FR" sz="1600" dirty="0"/>
              <a:t>Droit de bail et exigences métrologiques</a:t>
            </a:r>
          </a:p>
          <a:p>
            <a:r>
              <a:rPr lang="fr-FR" sz="1600" dirty="0"/>
              <a:t>Uniquement pour les parcelles contiguës ayant le même raccordement au réseau</a:t>
            </a:r>
            <a:r>
              <a:rPr lang="fr-FR" sz="1800" dirty="0"/>
              <a:t>.</a:t>
            </a:r>
            <a:endParaRPr lang="de-CH" sz="1800" dirty="0"/>
          </a:p>
        </p:txBody>
      </p:sp>
      <p:pic>
        <p:nvPicPr>
          <p:cNvPr id="8" name="Grafik 7">
            <a:extLst>
              <a:ext uri="{FF2B5EF4-FFF2-40B4-BE49-F238E27FC236}">
                <a16:creationId xmlns:a16="http://schemas.microsoft.com/office/drawing/2014/main" id="{CA536B13-AB1C-49A6-ABE6-C60183957902}"/>
              </a:ext>
            </a:extLst>
          </p:cNvPr>
          <p:cNvPicPr>
            <a:picLocks noChangeAspect="1"/>
          </p:cNvPicPr>
          <p:nvPr/>
        </p:nvPicPr>
        <p:blipFill>
          <a:blip r:embed="rId3"/>
          <a:stretch>
            <a:fillRect/>
          </a:stretch>
        </p:blipFill>
        <p:spPr>
          <a:xfrm>
            <a:off x="7192838" y="1000125"/>
            <a:ext cx="1771650" cy="3143250"/>
          </a:xfrm>
          <a:prstGeom prst="rect">
            <a:avLst/>
          </a:prstGeom>
        </p:spPr>
      </p:pic>
    </p:spTree>
    <p:extLst>
      <p:ext uri="{BB962C8B-B14F-4D97-AF65-F5344CB8AC3E}">
        <p14:creationId xmlns:p14="http://schemas.microsoft.com/office/powerpoint/2010/main" val="420288569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fr-FR" dirty="0"/>
              <a:t>Intérêts sur le capital et les coûts de production d'électricité</a:t>
            </a:r>
            <a:endParaRPr lang="de-CH" dirty="0"/>
          </a:p>
        </p:txBody>
      </p:sp>
      <p:sp>
        <p:nvSpPr>
          <p:cNvPr id="4" name="Inhaltsplatzhalter 3"/>
          <p:cNvSpPr>
            <a:spLocks noGrp="1"/>
          </p:cNvSpPr>
          <p:nvPr>
            <p:ph sz="quarter" idx="18"/>
          </p:nvPr>
        </p:nvSpPr>
        <p:spPr>
          <a:xfrm>
            <a:off x="660774" y="3219822"/>
            <a:ext cx="7745144" cy="1340573"/>
          </a:xfrm>
        </p:spPr>
        <p:txBody>
          <a:bodyPr/>
          <a:lstStyle/>
          <a:p>
            <a:pPr marL="0" indent="0">
              <a:buNone/>
            </a:pPr>
            <a:r>
              <a:rPr lang="fr-FR" sz="1800" dirty="0"/>
              <a:t>Influence du rendement du capital à l'aide de l'exemple d'un système photovoltaïque avec </a:t>
            </a:r>
          </a:p>
          <a:p>
            <a:r>
              <a:rPr lang="fr-FR" sz="1800" dirty="0"/>
              <a:t>Coût de 1 100 CHF/kW (grand système)</a:t>
            </a:r>
          </a:p>
          <a:p>
            <a:r>
              <a:rPr lang="fr-FR" sz="1800" dirty="0"/>
              <a:t>950 kWh rendement annuel/kW</a:t>
            </a:r>
          </a:p>
          <a:p>
            <a:r>
              <a:rPr lang="fr-FR" sz="1800" dirty="0"/>
              <a:t>2,5 cts./kWh coûts d'exploitation.</a:t>
            </a:r>
            <a:endParaRPr lang="de-CH" sz="1800" dirty="0"/>
          </a:p>
        </p:txBody>
      </p:sp>
      <p:sp>
        <p:nvSpPr>
          <p:cNvPr id="7" name="Datumsplatzhalter 6"/>
          <p:cNvSpPr>
            <a:spLocks noGrp="1"/>
          </p:cNvSpPr>
          <p:nvPr>
            <p:ph type="dt" sz="half" idx="21"/>
          </p:nvPr>
        </p:nvSpPr>
        <p:spPr/>
        <p:txBody>
          <a:bodyPr/>
          <a:lstStyle/>
          <a:p>
            <a:pPr algn="r"/>
            <a:r>
              <a:rPr lang="de-DE"/>
              <a:t>28.05.2021</a:t>
            </a:r>
            <a:endParaRPr lang="de-DE" dirty="0"/>
          </a:p>
        </p:txBody>
      </p:sp>
      <p:sp>
        <p:nvSpPr>
          <p:cNvPr id="8" name="Fußzeilenplatzhalter 7"/>
          <p:cNvSpPr>
            <a:spLocks noGrp="1"/>
          </p:cNvSpPr>
          <p:nvPr>
            <p:ph type="ftr" sz="quarter" idx="22"/>
          </p:nvPr>
        </p:nvSpPr>
        <p:spPr/>
        <p:txBody>
          <a:bodyPr/>
          <a:lstStyle/>
          <a:p>
            <a:r>
              <a:rPr lang="de-DE"/>
              <a:t>CDCTP</a:t>
            </a:r>
            <a:endParaRPr lang="de-DE" dirty="0"/>
          </a:p>
        </p:txBody>
      </p:sp>
      <p:pic>
        <p:nvPicPr>
          <p:cNvPr id="11" name="Bildplatzhalter 10">
            <a:extLst>
              <a:ext uri="{FF2B5EF4-FFF2-40B4-BE49-F238E27FC236}">
                <a16:creationId xmlns:a16="http://schemas.microsoft.com/office/drawing/2014/main" id="{F2D27E92-EE67-46D9-BB10-7808877190E1}"/>
              </a:ext>
            </a:extLst>
          </p:cNvPr>
          <p:cNvPicPr>
            <a:picLocks noGrp="1" noChangeAspect="1"/>
          </p:cNvPicPr>
          <p:nvPr>
            <p:ph type="pic" sz="quarter" idx="13"/>
          </p:nvPr>
        </p:nvPicPr>
        <p:blipFill rotWithShape="1">
          <a:blip r:embed="rId2"/>
          <a:srcRect t="-6309" b="-6309"/>
          <a:stretch/>
        </p:blipFill>
        <p:spPr>
          <a:xfrm>
            <a:off x="611188" y="970074"/>
            <a:ext cx="5040932" cy="2321756"/>
          </a:xfrm>
        </p:spPr>
      </p:pic>
    </p:spTree>
    <p:extLst>
      <p:ext uri="{BB962C8B-B14F-4D97-AF65-F5344CB8AC3E}">
        <p14:creationId xmlns:p14="http://schemas.microsoft.com/office/powerpoint/2010/main" val="259693000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CH" dirty="0" err="1"/>
              <a:t>Durée</a:t>
            </a:r>
            <a:r>
              <a:rPr lang="de-CH" dirty="0"/>
              <a:t> </a:t>
            </a:r>
            <a:r>
              <a:rPr lang="de-CH" dirty="0" err="1"/>
              <a:t>d’amortisation</a:t>
            </a:r>
            <a:endParaRPr lang="de-CH" dirty="0"/>
          </a:p>
        </p:txBody>
      </p:sp>
      <p:sp>
        <p:nvSpPr>
          <p:cNvPr id="4" name="Inhaltsplatzhalter 3"/>
          <p:cNvSpPr>
            <a:spLocks noGrp="1"/>
          </p:cNvSpPr>
          <p:nvPr>
            <p:ph sz="quarter" idx="18"/>
          </p:nvPr>
        </p:nvSpPr>
        <p:spPr>
          <a:xfrm>
            <a:off x="683568" y="3787629"/>
            <a:ext cx="7196209" cy="949949"/>
          </a:xfrm>
        </p:spPr>
        <p:txBody>
          <a:bodyPr/>
          <a:lstStyle/>
          <a:p>
            <a:pPr marL="0" indent="0">
              <a:buNone/>
            </a:pPr>
            <a:r>
              <a:rPr lang="fr-FR" sz="1800" dirty="0"/>
              <a:t>Flux de trésorerie d'un système PV de 180 kW (correspond à une surface d'environ 1 000 m²).</a:t>
            </a:r>
            <a:endParaRPr lang="de-CH" sz="1800" dirty="0"/>
          </a:p>
        </p:txBody>
      </p:sp>
      <p:sp>
        <p:nvSpPr>
          <p:cNvPr id="7" name="Datumsplatzhalter 6"/>
          <p:cNvSpPr>
            <a:spLocks noGrp="1"/>
          </p:cNvSpPr>
          <p:nvPr>
            <p:ph type="dt" sz="half" idx="21"/>
          </p:nvPr>
        </p:nvSpPr>
        <p:spPr/>
        <p:txBody>
          <a:bodyPr/>
          <a:lstStyle/>
          <a:p>
            <a:pPr algn="r"/>
            <a:r>
              <a:rPr lang="de-DE"/>
              <a:t>28.05.2021</a:t>
            </a:r>
            <a:endParaRPr lang="de-DE" dirty="0"/>
          </a:p>
        </p:txBody>
      </p:sp>
      <p:sp>
        <p:nvSpPr>
          <p:cNvPr id="8" name="Fußzeilenplatzhalter 7"/>
          <p:cNvSpPr>
            <a:spLocks noGrp="1"/>
          </p:cNvSpPr>
          <p:nvPr>
            <p:ph type="ftr" sz="quarter" idx="22"/>
          </p:nvPr>
        </p:nvSpPr>
        <p:spPr/>
        <p:txBody>
          <a:bodyPr/>
          <a:lstStyle/>
          <a:p>
            <a:r>
              <a:rPr lang="de-DE"/>
              <a:t>CDCTP</a:t>
            </a:r>
            <a:endParaRPr lang="de-DE" dirty="0"/>
          </a:p>
        </p:txBody>
      </p:sp>
      <p:pic>
        <p:nvPicPr>
          <p:cNvPr id="13" name="Bildplatzhalter 12">
            <a:extLst>
              <a:ext uri="{FF2B5EF4-FFF2-40B4-BE49-F238E27FC236}">
                <a16:creationId xmlns:a16="http://schemas.microsoft.com/office/drawing/2014/main" id="{740FF8DB-7FD8-4E39-87C8-85FD78C282DC}"/>
              </a:ext>
            </a:extLst>
          </p:cNvPr>
          <p:cNvPicPr>
            <a:picLocks noGrp="1" noChangeAspect="1"/>
          </p:cNvPicPr>
          <p:nvPr>
            <p:ph type="pic" sz="quarter" idx="13"/>
          </p:nvPr>
        </p:nvPicPr>
        <p:blipFill>
          <a:blip r:embed="rId2"/>
          <a:srcRect t="4617" b="4617"/>
          <a:stretch>
            <a:fillRect/>
          </a:stretch>
        </p:blipFill>
        <p:spPr>
          <a:xfrm>
            <a:off x="611188" y="1006475"/>
            <a:ext cx="5040312" cy="2320925"/>
          </a:xfrm>
          <a:prstGeom prst="rect">
            <a:avLst/>
          </a:prstGeom>
        </p:spPr>
      </p:pic>
      <p:pic>
        <p:nvPicPr>
          <p:cNvPr id="15" name="Grafik 14">
            <a:extLst>
              <a:ext uri="{FF2B5EF4-FFF2-40B4-BE49-F238E27FC236}">
                <a16:creationId xmlns:a16="http://schemas.microsoft.com/office/drawing/2014/main" id="{B5C49F42-6303-4653-AA53-0DC1348E23B3}"/>
              </a:ext>
            </a:extLst>
          </p:cNvPr>
          <p:cNvPicPr>
            <a:picLocks noChangeAspect="1"/>
          </p:cNvPicPr>
          <p:nvPr/>
        </p:nvPicPr>
        <p:blipFill>
          <a:blip r:embed="rId3"/>
          <a:stretch>
            <a:fillRect/>
          </a:stretch>
        </p:blipFill>
        <p:spPr>
          <a:xfrm>
            <a:off x="5796136" y="2341882"/>
            <a:ext cx="2146179" cy="949948"/>
          </a:xfrm>
          <a:prstGeom prst="rect">
            <a:avLst/>
          </a:prstGeom>
        </p:spPr>
      </p:pic>
    </p:spTree>
    <p:extLst>
      <p:ext uri="{BB962C8B-B14F-4D97-AF65-F5344CB8AC3E}">
        <p14:creationId xmlns:p14="http://schemas.microsoft.com/office/powerpoint/2010/main" val="11679850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umsplatzhalter 1">
            <a:extLst>
              <a:ext uri="{FF2B5EF4-FFF2-40B4-BE49-F238E27FC236}">
                <a16:creationId xmlns:a16="http://schemas.microsoft.com/office/drawing/2014/main" id="{692B817A-A9A2-42F6-BABC-1CCDA8AB2D77}"/>
              </a:ext>
            </a:extLst>
          </p:cNvPr>
          <p:cNvSpPr>
            <a:spLocks noGrp="1"/>
          </p:cNvSpPr>
          <p:nvPr>
            <p:ph type="dt" sz="half" idx="10"/>
          </p:nvPr>
        </p:nvSpPr>
        <p:spPr/>
        <p:txBody>
          <a:bodyPr/>
          <a:lstStyle/>
          <a:p>
            <a:pPr algn="r"/>
            <a:r>
              <a:rPr lang="de-DE"/>
              <a:t>28.05.2021</a:t>
            </a:r>
            <a:endParaRPr lang="de-DE" dirty="0"/>
          </a:p>
        </p:txBody>
      </p:sp>
      <p:sp>
        <p:nvSpPr>
          <p:cNvPr id="3" name="Fußzeilenplatzhalter 2">
            <a:extLst>
              <a:ext uri="{FF2B5EF4-FFF2-40B4-BE49-F238E27FC236}">
                <a16:creationId xmlns:a16="http://schemas.microsoft.com/office/drawing/2014/main" id="{24ACEA5F-C2E8-4AD3-BAB1-3D9C07A83F17}"/>
              </a:ext>
            </a:extLst>
          </p:cNvPr>
          <p:cNvSpPr>
            <a:spLocks noGrp="1"/>
          </p:cNvSpPr>
          <p:nvPr>
            <p:ph type="ftr" sz="quarter" idx="11"/>
          </p:nvPr>
        </p:nvSpPr>
        <p:spPr/>
        <p:txBody>
          <a:bodyPr/>
          <a:lstStyle/>
          <a:p>
            <a:r>
              <a:rPr lang="de-DE"/>
              <a:t>CDCTP</a:t>
            </a:r>
            <a:endParaRPr lang="de-DE" dirty="0"/>
          </a:p>
        </p:txBody>
      </p:sp>
      <p:sp>
        <p:nvSpPr>
          <p:cNvPr id="5" name="Inhaltsplatzhalter 4">
            <a:extLst>
              <a:ext uri="{FF2B5EF4-FFF2-40B4-BE49-F238E27FC236}">
                <a16:creationId xmlns:a16="http://schemas.microsoft.com/office/drawing/2014/main" id="{87041F96-C90F-4E89-8967-8A3378752657}"/>
              </a:ext>
            </a:extLst>
          </p:cNvPr>
          <p:cNvSpPr>
            <a:spLocks noGrp="1"/>
          </p:cNvSpPr>
          <p:nvPr>
            <p:ph sz="quarter" idx="13"/>
          </p:nvPr>
        </p:nvSpPr>
        <p:spPr>
          <a:xfrm>
            <a:off x="611188" y="1006078"/>
            <a:ext cx="8209284" cy="3671888"/>
          </a:xfrm>
        </p:spPr>
        <p:txBody>
          <a:bodyPr/>
          <a:lstStyle/>
          <a:p>
            <a:pPr>
              <a:spcBef>
                <a:spcPts val="900"/>
              </a:spcBef>
            </a:pPr>
            <a:r>
              <a:rPr lang="fr-FR" b="1" dirty="0"/>
              <a:t>Préservation historique : </a:t>
            </a:r>
            <a:r>
              <a:rPr lang="fr-FR" dirty="0"/>
              <a:t>nouveaux types de modules ; combinaison avec la rénovation du toit</a:t>
            </a:r>
          </a:p>
          <a:p>
            <a:pPr>
              <a:spcBef>
                <a:spcPts val="900"/>
              </a:spcBef>
            </a:pPr>
            <a:r>
              <a:rPr lang="fr-FR" b="1" dirty="0"/>
              <a:t>Horizon d'utilisation des bâtiments : </a:t>
            </a:r>
            <a:r>
              <a:rPr lang="fr-FR" dirty="0"/>
              <a:t>coordination avec le cycle de rénovation, si nécessaire démontage et reconstruction du système.</a:t>
            </a:r>
          </a:p>
          <a:p>
            <a:pPr>
              <a:spcBef>
                <a:spcPts val="900"/>
              </a:spcBef>
            </a:pPr>
            <a:r>
              <a:rPr lang="fr-FR" b="1" dirty="0"/>
              <a:t>Autoconsommation : </a:t>
            </a:r>
            <a:r>
              <a:rPr lang="fr-FR" dirty="0"/>
              <a:t>RCP ; courant de traction ; prix &lt;10 </a:t>
            </a:r>
            <a:r>
              <a:rPr lang="fr-FR" dirty="0" err="1"/>
              <a:t>Rp</a:t>
            </a:r>
            <a:r>
              <a:rPr lang="fr-FR" dirty="0"/>
              <a:t>./kWh pour les grands systèmes.</a:t>
            </a:r>
          </a:p>
          <a:p>
            <a:pPr>
              <a:spcBef>
                <a:spcPts val="900"/>
              </a:spcBef>
            </a:pPr>
            <a:r>
              <a:rPr lang="fr-FR" b="1" dirty="0"/>
              <a:t>Absence de surfaces ou surfaces inadaptées sur les toits : </a:t>
            </a:r>
            <a:r>
              <a:rPr lang="fr-FR" dirty="0"/>
              <a:t>Systèmes de façade ; infrastructures</a:t>
            </a:r>
            <a:endParaRPr lang="de-DE" dirty="0"/>
          </a:p>
        </p:txBody>
      </p:sp>
      <p:sp>
        <p:nvSpPr>
          <p:cNvPr id="6" name="Titel 5">
            <a:extLst>
              <a:ext uri="{FF2B5EF4-FFF2-40B4-BE49-F238E27FC236}">
                <a16:creationId xmlns:a16="http://schemas.microsoft.com/office/drawing/2014/main" id="{44B573FC-433B-45CE-81FB-7C410FFD6D29}"/>
              </a:ext>
            </a:extLst>
          </p:cNvPr>
          <p:cNvSpPr>
            <a:spLocks noGrp="1"/>
          </p:cNvSpPr>
          <p:nvPr>
            <p:ph type="title"/>
          </p:nvPr>
        </p:nvSpPr>
        <p:spPr/>
        <p:txBody>
          <a:bodyPr/>
          <a:lstStyle/>
          <a:p>
            <a:r>
              <a:rPr lang="de-DE" dirty="0" err="1"/>
              <a:t>Obstacles</a:t>
            </a:r>
            <a:r>
              <a:rPr lang="de-DE" dirty="0"/>
              <a:t> et </a:t>
            </a:r>
            <a:r>
              <a:rPr lang="de-DE" dirty="0" err="1"/>
              <a:t>solutions</a:t>
            </a:r>
            <a:r>
              <a:rPr lang="de-DE" dirty="0"/>
              <a:t> possibles</a:t>
            </a:r>
            <a:endParaRPr lang="de-CH" dirty="0"/>
          </a:p>
        </p:txBody>
      </p:sp>
    </p:spTree>
    <p:extLst>
      <p:ext uri="{BB962C8B-B14F-4D97-AF65-F5344CB8AC3E}">
        <p14:creationId xmlns:p14="http://schemas.microsoft.com/office/powerpoint/2010/main" val="405141019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pPr algn="r"/>
            <a:r>
              <a:rPr lang="de-DE"/>
              <a:t>28.05.2021</a:t>
            </a:r>
            <a:endParaRPr lang="de-DE" dirty="0"/>
          </a:p>
        </p:txBody>
      </p:sp>
      <p:sp>
        <p:nvSpPr>
          <p:cNvPr id="3" name="Fußzeilenplatzhalter 2"/>
          <p:cNvSpPr>
            <a:spLocks noGrp="1"/>
          </p:cNvSpPr>
          <p:nvPr>
            <p:ph type="ftr" sz="quarter" idx="11"/>
          </p:nvPr>
        </p:nvSpPr>
        <p:spPr/>
        <p:txBody>
          <a:bodyPr/>
          <a:lstStyle/>
          <a:p>
            <a:r>
              <a:rPr lang="de-DE"/>
              <a:t>CDCTP</a:t>
            </a:r>
            <a:endParaRPr lang="de-DE" dirty="0"/>
          </a:p>
        </p:txBody>
      </p:sp>
      <p:sp>
        <p:nvSpPr>
          <p:cNvPr id="5" name="Inhaltsplatzhalter 4"/>
          <p:cNvSpPr>
            <a:spLocks noGrp="1"/>
          </p:cNvSpPr>
          <p:nvPr>
            <p:ph sz="quarter" idx="13"/>
          </p:nvPr>
        </p:nvSpPr>
        <p:spPr>
          <a:xfrm>
            <a:off x="611188" y="915566"/>
            <a:ext cx="8064500" cy="3671888"/>
          </a:xfrm>
        </p:spPr>
        <p:txBody>
          <a:bodyPr/>
          <a:lstStyle/>
          <a:p>
            <a:pPr>
              <a:spcBef>
                <a:spcPts val="1200"/>
              </a:spcBef>
            </a:pPr>
            <a:r>
              <a:rPr lang="fr-FR" dirty="0"/>
              <a:t>Taxe anticipée de recyclage pour les modules PV</a:t>
            </a:r>
          </a:p>
          <a:p>
            <a:pPr>
              <a:spcBef>
                <a:spcPts val="1200"/>
              </a:spcBef>
            </a:pPr>
            <a:r>
              <a:rPr lang="fr-FR"/>
              <a:t>Environ 1-2 </a:t>
            </a:r>
            <a:r>
              <a:rPr lang="fr-FR" dirty="0"/>
              <a:t>ans pour la compensation de l'énergie dans la production, le transport, l'installation et le démantèlement.</a:t>
            </a:r>
          </a:p>
          <a:p>
            <a:pPr>
              <a:spcBef>
                <a:spcPts val="1200"/>
              </a:spcBef>
            </a:pPr>
            <a:r>
              <a:rPr lang="fr-FR" dirty="0"/>
              <a:t>Un bilan CO2 plusieurs fois inférieur au mix électrique européen actuel</a:t>
            </a:r>
          </a:p>
          <a:p>
            <a:pPr>
              <a:spcBef>
                <a:spcPts val="1200"/>
              </a:spcBef>
            </a:pPr>
            <a:r>
              <a:rPr lang="fr-FR" dirty="0"/>
              <a:t>Production de modules photovoltaïques en grande partie en Asie. Production en Suisse généralement pour des solutions intégrées au bâtiment (solutions spéciales)</a:t>
            </a:r>
          </a:p>
          <a:p>
            <a:pPr>
              <a:spcBef>
                <a:spcPts val="1200"/>
              </a:spcBef>
            </a:pPr>
            <a:r>
              <a:rPr lang="fr-FR" dirty="0"/>
              <a:t>Durée de vie des modules PV &gt;25 ans</a:t>
            </a:r>
          </a:p>
          <a:p>
            <a:pPr>
              <a:spcBef>
                <a:spcPts val="1200"/>
              </a:spcBef>
            </a:pPr>
            <a:r>
              <a:rPr lang="fr-FR" dirty="0"/>
              <a:t>Onduleurs : remplacement unique pendant 25 ans</a:t>
            </a:r>
            <a:endParaRPr lang="de-CH" dirty="0"/>
          </a:p>
        </p:txBody>
      </p:sp>
      <p:sp>
        <p:nvSpPr>
          <p:cNvPr id="6" name="Titel 5"/>
          <p:cNvSpPr>
            <a:spLocks noGrp="1"/>
          </p:cNvSpPr>
          <p:nvPr>
            <p:ph type="title"/>
          </p:nvPr>
        </p:nvSpPr>
        <p:spPr/>
        <p:txBody>
          <a:bodyPr/>
          <a:lstStyle/>
          <a:p>
            <a:r>
              <a:rPr lang="de-CH" dirty="0" err="1"/>
              <a:t>Durabilité</a:t>
            </a:r>
            <a:endParaRPr lang="de-CH" dirty="0"/>
          </a:p>
        </p:txBody>
      </p:sp>
    </p:spTree>
    <p:extLst>
      <p:ext uri="{BB962C8B-B14F-4D97-AF65-F5344CB8AC3E}">
        <p14:creationId xmlns:p14="http://schemas.microsoft.com/office/powerpoint/2010/main" val="274810940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umsplatzhalter 1">
            <a:extLst>
              <a:ext uri="{FF2B5EF4-FFF2-40B4-BE49-F238E27FC236}">
                <a16:creationId xmlns:a16="http://schemas.microsoft.com/office/drawing/2014/main" id="{BD26F00A-DEFF-4F93-BF70-BB23AB0691A9}"/>
              </a:ext>
            </a:extLst>
          </p:cNvPr>
          <p:cNvSpPr>
            <a:spLocks noGrp="1"/>
          </p:cNvSpPr>
          <p:nvPr>
            <p:ph type="dt" sz="half" idx="10"/>
          </p:nvPr>
        </p:nvSpPr>
        <p:spPr/>
        <p:txBody>
          <a:bodyPr/>
          <a:lstStyle/>
          <a:p>
            <a:pPr algn="r"/>
            <a:r>
              <a:rPr lang="de-DE"/>
              <a:t>28.05.2021</a:t>
            </a:r>
            <a:endParaRPr lang="de-DE" dirty="0"/>
          </a:p>
        </p:txBody>
      </p:sp>
      <p:sp>
        <p:nvSpPr>
          <p:cNvPr id="3" name="Fußzeilenplatzhalter 2">
            <a:extLst>
              <a:ext uri="{FF2B5EF4-FFF2-40B4-BE49-F238E27FC236}">
                <a16:creationId xmlns:a16="http://schemas.microsoft.com/office/drawing/2014/main" id="{AB846542-F333-4019-AAA1-B935AC49962A}"/>
              </a:ext>
            </a:extLst>
          </p:cNvPr>
          <p:cNvSpPr>
            <a:spLocks noGrp="1"/>
          </p:cNvSpPr>
          <p:nvPr>
            <p:ph type="ftr" sz="quarter" idx="11"/>
          </p:nvPr>
        </p:nvSpPr>
        <p:spPr/>
        <p:txBody>
          <a:bodyPr/>
          <a:lstStyle/>
          <a:p>
            <a:r>
              <a:rPr lang="de-DE"/>
              <a:t>CDCTP</a:t>
            </a:r>
            <a:endParaRPr lang="de-DE" dirty="0"/>
          </a:p>
        </p:txBody>
      </p:sp>
      <p:sp>
        <p:nvSpPr>
          <p:cNvPr id="5" name="Inhaltsplatzhalter 4">
            <a:extLst>
              <a:ext uri="{FF2B5EF4-FFF2-40B4-BE49-F238E27FC236}">
                <a16:creationId xmlns:a16="http://schemas.microsoft.com/office/drawing/2014/main" id="{4A9356E6-98C4-432C-BF18-74DD573600AB}"/>
              </a:ext>
            </a:extLst>
          </p:cNvPr>
          <p:cNvSpPr>
            <a:spLocks noGrp="1"/>
          </p:cNvSpPr>
          <p:nvPr>
            <p:ph sz="quarter" idx="13"/>
          </p:nvPr>
        </p:nvSpPr>
        <p:spPr>
          <a:xfrm>
            <a:off x="611188" y="1060102"/>
            <a:ext cx="8209284" cy="3671888"/>
          </a:xfrm>
        </p:spPr>
        <p:txBody>
          <a:bodyPr/>
          <a:lstStyle/>
          <a:p>
            <a:pPr>
              <a:buFont typeface="Arial" panose="020B0604020202020204" pitchFamily="34" charset="0"/>
              <a:buChar char="•"/>
            </a:pPr>
            <a:r>
              <a:rPr lang="fr-FR" sz="1800" dirty="0"/>
              <a:t>Les </a:t>
            </a:r>
            <a:r>
              <a:rPr lang="fr-FR" sz="1800" b="1" dirty="0"/>
              <a:t>distributeurs locaux d'énergie </a:t>
            </a:r>
            <a:r>
              <a:rPr lang="fr-FR" sz="1800" dirty="0"/>
              <a:t>paient un tarif équitable et à long terme à rendement garanti pour l'électricité solaire.</a:t>
            </a:r>
          </a:p>
          <a:p>
            <a:pPr>
              <a:buFont typeface="Arial" panose="020B0604020202020204" pitchFamily="34" charset="0"/>
              <a:buChar char="•"/>
            </a:pPr>
            <a:r>
              <a:rPr lang="fr-FR" sz="1800" dirty="0"/>
              <a:t>Les </a:t>
            </a:r>
            <a:r>
              <a:rPr lang="fr-FR" sz="1800" b="1" dirty="0"/>
              <a:t>autorités locales chargées de la construction </a:t>
            </a:r>
            <a:r>
              <a:rPr lang="fr-FR" sz="1800" dirty="0"/>
              <a:t>soutiennent les projets d'utilisation de l'énergie solaire sur les bâtiments des ET par leur pratique d'approbation. Cela s'applique en particulier aux bâtiments historiques.</a:t>
            </a:r>
          </a:p>
          <a:p>
            <a:pPr>
              <a:buFont typeface="Arial" panose="020B0604020202020204" pitchFamily="34" charset="0"/>
              <a:buChar char="•"/>
            </a:pPr>
            <a:r>
              <a:rPr lang="fr-FR" sz="1800" dirty="0"/>
              <a:t>Les </a:t>
            </a:r>
            <a:r>
              <a:rPr lang="fr-FR" sz="1800" b="1" dirty="0"/>
              <a:t>sponsors des ET </a:t>
            </a:r>
            <a:r>
              <a:rPr lang="fr-FR" sz="1800" dirty="0"/>
              <a:t>(par exemple, les associations de transport, les cantons) les soutiennent dans le financement des systèmes photovoltaïques, bien que le retour sur investissement n'intervienne souvent qu'après 15 ans ou plus.</a:t>
            </a:r>
          </a:p>
          <a:p>
            <a:pPr>
              <a:buFont typeface="Arial" panose="020B0604020202020204" pitchFamily="34" charset="0"/>
              <a:buChar char="•"/>
            </a:pPr>
            <a:r>
              <a:rPr lang="fr-FR" sz="1800" dirty="0"/>
              <a:t>Les </a:t>
            </a:r>
            <a:r>
              <a:rPr lang="fr-FR" sz="1800" b="1" dirty="0"/>
              <a:t>administrations</a:t>
            </a:r>
            <a:r>
              <a:rPr lang="fr-FR" sz="1800" dirty="0"/>
              <a:t> fédérales, cantonales et municipales donnent un coup de main aux regroupements dans le cadre de la consommation propre (RCP): les bâtiments publics utilisent le photovoltaïque conjointement avec les bâtiments voisins et les infrastructures de transport public</a:t>
            </a:r>
            <a:r>
              <a:rPr lang="fr-FR" sz="1800" b="1" dirty="0"/>
              <a:t>.</a:t>
            </a:r>
            <a:endParaRPr lang="de-CH" dirty="0"/>
          </a:p>
        </p:txBody>
      </p:sp>
      <p:sp>
        <p:nvSpPr>
          <p:cNvPr id="6" name="Titel 5">
            <a:extLst>
              <a:ext uri="{FF2B5EF4-FFF2-40B4-BE49-F238E27FC236}">
                <a16:creationId xmlns:a16="http://schemas.microsoft.com/office/drawing/2014/main" id="{A0C662C0-883A-48C2-8D3D-B811BBA28951}"/>
              </a:ext>
            </a:extLst>
          </p:cNvPr>
          <p:cNvSpPr>
            <a:spLocks noGrp="1"/>
          </p:cNvSpPr>
          <p:nvPr>
            <p:ph type="title"/>
          </p:nvPr>
        </p:nvSpPr>
        <p:spPr>
          <a:xfrm>
            <a:off x="610417" y="267494"/>
            <a:ext cx="8064500" cy="647700"/>
          </a:xfrm>
        </p:spPr>
        <p:txBody>
          <a:bodyPr/>
          <a:lstStyle/>
          <a:p>
            <a:r>
              <a:rPr lang="fr-FR" dirty="0"/>
              <a:t>Comment pouvons-nous aider les transports publics à devenir neutres sur le plan climatique ?</a:t>
            </a:r>
            <a:br>
              <a:rPr lang="de-DE" dirty="0"/>
            </a:br>
            <a:endParaRPr lang="de-CH" dirty="0"/>
          </a:p>
        </p:txBody>
      </p:sp>
    </p:spTree>
    <p:extLst>
      <p:ext uri="{BB962C8B-B14F-4D97-AF65-F5344CB8AC3E}">
        <p14:creationId xmlns:p14="http://schemas.microsoft.com/office/powerpoint/2010/main" val="232467681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el 5">
            <a:extLst>
              <a:ext uri="{FF2B5EF4-FFF2-40B4-BE49-F238E27FC236}">
                <a16:creationId xmlns:a16="http://schemas.microsoft.com/office/drawing/2014/main" id="{898C1E10-8260-4B24-9CE1-769C3AAAE35B}"/>
              </a:ext>
            </a:extLst>
          </p:cNvPr>
          <p:cNvSpPr>
            <a:spLocks noGrp="1"/>
          </p:cNvSpPr>
          <p:nvPr>
            <p:ph type="title"/>
          </p:nvPr>
        </p:nvSpPr>
        <p:spPr/>
        <p:txBody>
          <a:bodyPr/>
          <a:lstStyle/>
          <a:p>
            <a:r>
              <a:rPr lang="de-DE" dirty="0" err="1"/>
              <a:t>Dépot</a:t>
            </a:r>
            <a:r>
              <a:rPr lang="de-DE" dirty="0"/>
              <a:t> de </a:t>
            </a:r>
            <a:r>
              <a:rPr lang="de-DE" dirty="0" err="1"/>
              <a:t>trams</a:t>
            </a:r>
            <a:r>
              <a:rPr lang="de-DE" dirty="0"/>
              <a:t> de Kalkbreite (VBZ), </a:t>
            </a:r>
            <a:r>
              <a:rPr lang="de-DE" dirty="0" err="1"/>
              <a:t>ville</a:t>
            </a:r>
            <a:r>
              <a:rPr lang="de-DE" dirty="0"/>
              <a:t> de </a:t>
            </a:r>
            <a:r>
              <a:rPr lang="de-DE" dirty="0" err="1"/>
              <a:t>Zurich</a:t>
            </a:r>
            <a:endParaRPr lang="de-CH" dirty="0"/>
          </a:p>
        </p:txBody>
      </p:sp>
      <p:sp>
        <p:nvSpPr>
          <p:cNvPr id="2" name="Datumsplatzhalter 1">
            <a:extLst>
              <a:ext uri="{FF2B5EF4-FFF2-40B4-BE49-F238E27FC236}">
                <a16:creationId xmlns:a16="http://schemas.microsoft.com/office/drawing/2014/main" id="{CDB51C30-AEF5-484F-85D6-8873E8CBC2EA}"/>
              </a:ext>
            </a:extLst>
          </p:cNvPr>
          <p:cNvSpPr>
            <a:spLocks noGrp="1"/>
          </p:cNvSpPr>
          <p:nvPr>
            <p:ph type="dt" sz="half" idx="15"/>
          </p:nvPr>
        </p:nvSpPr>
        <p:spPr/>
        <p:txBody>
          <a:bodyPr/>
          <a:lstStyle/>
          <a:p>
            <a:pPr algn="r"/>
            <a:r>
              <a:rPr lang="de-DE"/>
              <a:t>28.05.2021</a:t>
            </a:r>
            <a:endParaRPr lang="de-DE" dirty="0"/>
          </a:p>
        </p:txBody>
      </p:sp>
      <p:sp>
        <p:nvSpPr>
          <p:cNvPr id="3" name="Fußzeilenplatzhalter 2">
            <a:extLst>
              <a:ext uri="{FF2B5EF4-FFF2-40B4-BE49-F238E27FC236}">
                <a16:creationId xmlns:a16="http://schemas.microsoft.com/office/drawing/2014/main" id="{F0508E3B-B6EE-489C-B20D-89CDD42AA837}"/>
              </a:ext>
            </a:extLst>
          </p:cNvPr>
          <p:cNvSpPr>
            <a:spLocks noGrp="1"/>
          </p:cNvSpPr>
          <p:nvPr>
            <p:ph type="ftr" sz="quarter" idx="16"/>
          </p:nvPr>
        </p:nvSpPr>
        <p:spPr/>
        <p:txBody>
          <a:bodyPr/>
          <a:lstStyle/>
          <a:p>
            <a:r>
              <a:rPr lang="de-DE"/>
              <a:t>CDCTP</a:t>
            </a:r>
            <a:endParaRPr lang="de-DE" dirty="0"/>
          </a:p>
        </p:txBody>
      </p:sp>
      <p:sp>
        <p:nvSpPr>
          <p:cNvPr id="8" name="Inhaltsplatzhalter 4">
            <a:extLst>
              <a:ext uri="{FF2B5EF4-FFF2-40B4-BE49-F238E27FC236}">
                <a16:creationId xmlns:a16="http://schemas.microsoft.com/office/drawing/2014/main" id="{A890CC7E-146E-4A87-8BBD-92873FCB910D}"/>
              </a:ext>
            </a:extLst>
          </p:cNvPr>
          <p:cNvSpPr txBox="1">
            <a:spLocks/>
          </p:cNvSpPr>
          <p:nvPr/>
        </p:nvSpPr>
        <p:spPr>
          <a:xfrm>
            <a:off x="4283968" y="1006078"/>
            <a:ext cx="4464496" cy="3671888"/>
          </a:xfrm>
          <a:prstGeom prst="rect">
            <a:avLst/>
          </a:prstGeom>
        </p:spPr>
        <p:txBody>
          <a:bodyPr vert="horz" lIns="0" tIns="0" rIns="0" bIns="0" rtlCol="0">
            <a:noAutofit/>
          </a:bodyPr>
          <a:lstStyle>
            <a:lvl1pPr marL="266700" indent="-266700" algn="l" defTabSz="342900" rtl="0" eaLnBrk="1" latinLnBrk="0" hangingPunct="1">
              <a:lnSpc>
                <a:spcPct val="100000"/>
              </a:lnSpc>
              <a:spcBef>
                <a:spcPts val="375"/>
              </a:spcBef>
              <a:buFont typeface="Lucida Grande"/>
              <a:buChar char="–"/>
              <a:defRPr sz="2000" b="0" i="0" kern="1200" spc="23" baseline="0">
                <a:solidFill>
                  <a:schemeClr val="bg2"/>
                </a:solidFill>
                <a:latin typeface="Arial" charset="0"/>
                <a:ea typeface="Arial" charset="0"/>
                <a:cs typeface="Arial" charset="0"/>
              </a:defRPr>
            </a:lvl1pPr>
            <a:lvl2pPr marL="539354" indent="-272654" algn="l" defTabSz="342900" rtl="0" eaLnBrk="1" latinLnBrk="0" hangingPunct="1">
              <a:lnSpc>
                <a:spcPct val="100000"/>
              </a:lnSpc>
              <a:spcBef>
                <a:spcPts val="375"/>
              </a:spcBef>
              <a:buFont typeface="Lucida Grande"/>
              <a:buChar char="–"/>
              <a:defRPr sz="2000" b="0" i="0" kern="1200" spc="23" baseline="0">
                <a:solidFill>
                  <a:schemeClr val="bg2"/>
                </a:solidFill>
                <a:latin typeface="Arial" charset="0"/>
                <a:ea typeface="Arial" charset="0"/>
                <a:cs typeface="Arial" charset="0"/>
              </a:defRPr>
            </a:lvl2pPr>
            <a:lvl3pPr marL="806054" indent="-266700" algn="l" defTabSz="342900" rtl="0" eaLnBrk="1" latinLnBrk="0" hangingPunct="1">
              <a:lnSpc>
                <a:spcPct val="100000"/>
              </a:lnSpc>
              <a:spcBef>
                <a:spcPts val="375"/>
              </a:spcBef>
              <a:buFont typeface="Lucida Grande"/>
              <a:buChar char="–"/>
              <a:defRPr sz="2000" b="0" i="0" kern="1200" spc="23" baseline="0">
                <a:solidFill>
                  <a:schemeClr val="bg2"/>
                </a:solidFill>
                <a:latin typeface="Arial" charset="0"/>
                <a:ea typeface="Arial" charset="0"/>
                <a:cs typeface="Arial" charset="0"/>
              </a:defRPr>
            </a:lvl3pPr>
            <a:lvl4pPr marL="1079897" indent="-273844" algn="l" defTabSz="342900" rtl="0" eaLnBrk="1" latinLnBrk="0" hangingPunct="1">
              <a:lnSpc>
                <a:spcPct val="100000"/>
              </a:lnSpc>
              <a:spcBef>
                <a:spcPts val="375"/>
              </a:spcBef>
              <a:buFont typeface="Lucida Grande"/>
              <a:buChar char="–"/>
              <a:defRPr sz="2000" b="0" i="0" kern="1200" spc="23" baseline="0">
                <a:solidFill>
                  <a:schemeClr val="bg2"/>
                </a:solidFill>
                <a:latin typeface="Arial" charset="0"/>
                <a:ea typeface="Arial" charset="0"/>
                <a:cs typeface="Arial" charset="0"/>
              </a:defRPr>
            </a:lvl4pPr>
            <a:lvl5pPr marL="1346597" indent="-266700" algn="l" defTabSz="342900" rtl="0" eaLnBrk="1" latinLnBrk="0" hangingPunct="1">
              <a:lnSpc>
                <a:spcPct val="100000"/>
              </a:lnSpc>
              <a:spcBef>
                <a:spcPts val="375"/>
              </a:spcBef>
              <a:buFont typeface="Lucida Grande"/>
              <a:buChar char="–"/>
              <a:tabLst/>
              <a:defRPr sz="2000" b="0" i="0" kern="1200" spc="23" baseline="0">
                <a:solidFill>
                  <a:schemeClr val="bg2"/>
                </a:solidFill>
                <a:latin typeface="Arial" charset="0"/>
                <a:ea typeface="Arial" charset="0"/>
                <a:cs typeface="Arial" charset="0"/>
              </a:defRPr>
            </a:lvl5pPr>
            <a:lvl6pPr marL="1885950" indent="-171450" algn="l" defTabSz="342900" rtl="0" eaLnBrk="1" latinLnBrk="0" hangingPunct="1">
              <a:spcBef>
                <a:spcPct val="20000"/>
              </a:spcBef>
              <a:buFont typeface="Arial"/>
              <a:buChar char="•"/>
              <a:defRPr sz="1500" kern="1200">
                <a:solidFill>
                  <a:schemeClr val="tx1"/>
                </a:solidFill>
                <a:latin typeface="+mn-lt"/>
                <a:ea typeface="+mn-ea"/>
                <a:cs typeface="+mn-cs"/>
              </a:defRPr>
            </a:lvl6pPr>
            <a:lvl7pPr marL="2228850" indent="-171450" algn="l" defTabSz="342900" rtl="0" eaLnBrk="1" latinLnBrk="0" hangingPunct="1">
              <a:spcBef>
                <a:spcPct val="20000"/>
              </a:spcBef>
              <a:buFont typeface="Arial"/>
              <a:buChar char="•"/>
              <a:defRPr sz="1500" kern="1200">
                <a:solidFill>
                  <a:schemeClr val="tx1"/>
                </a:solidFill>
                <a:latin typeface="+mn-lt"/>
                <a:ea typeface="+mn-ea"/>
                <a:cs typeface="+mn-cs"/>
              </a:defRPr>
            </a:lvl7pPr>
            <a:lvl8pPr marL="2571750" indent="-171450" algn="l" defTabSz="342900" rtl="0" eaLnBrk="1" latinLnBrk="0" hangingPunct="1">
              <a:spcBef>
                <a:spcPct val="20000"/>
              </a:spcBef>
              <a:buFont typeface="Arial"/>
              <a:buChar char="•"/>
              <a:defRPr sz="1500" kern="1200">
                <a:solidFill>
                  <a:schemeClr val="tx1"/>
                </a:solidFill>
                <a:latin typeface="+mn-lt"/>
                <a:ea typeface="+mn-ea"/>
                <a:cs typeface="+mn-cs"/>
              </a:defRPr>
            </a:lvl8pPr>
            <a:lvl9pPr marL="2914650" indent="-171450" algn="l" defTabSz="342900" rtl="0" eaLnBrk="1" latinLnBrk="0" hangingPunct="1">
              <a:spcBef>
                <a:spcPct val="20000"/>
              </a:spcBef>
              <a:buFont typeface="Arial"/>
              <a:buChar char="•"/>
              <a:defRPr sz="1500" kern="1200">
                <a:solidFill>
                  <a:schemeClr val="tx1"/>
                </a:solidFill>
                <a:latin typeface="+mn-lt"/>
                <a:ea typeface="+mn-ea"/>
                <a:cs typeface="+mn-cs"/>
              </a:defRPr>
            </a:lvl9pPr>
          </a:lstStyle>
          <a:p>
            <a:pPr marL="0" indent="0">
              <a:buNone/>
            </a:pPr>
            <a:r>
              <a:rPr lang="fr-FR" sz="1600" b="1" dirty="0">
                <a:effectLst/>
                <a:latin typeface="Arial" panose="020B0604020202020204" pitchFamily="34" charset="0"/>
              </a:rPr>
              <a:t>Descriptif du projet</a:t>
            </a:r>
          </a:p>
          <a:p>
            <a:r>
              <a:rPr lang="fr-FR" sz="1600" dirty="0">
                <a:effectLst/>
                <a:latin typeface="Arial" panose="020B0604020202020204" pitchFamily="34" charset="0"/>
              </a:rPr>
              <a:t>Puissance de l’IPV : 470 k</a:t>
            </a:r>
          </a:p>
          <a:p>
            <a:r>
              <a:rPr lang="fr-FR" sz="1600" dirty="0">
                <a:effectLst/>
                <a:latin typeface="Arial" panose="020B0604020202020204" pitchFamily="34" charset="0"/>
              </a:rPr>
              <a:t>Type d’IPV : installation sur toit végétalisé, relevée</a:t>
            </a:r>
            <a:endParaRPr lang="fr-FR" sz="1600" dirty="0">
              <a:latin typeface="Times New Roman" panose="02020603050405020304" pitchFamily="18" charset="0"/>
            </a:endParaRPr>
          </a:p>
          <a:p>
            <a:r>
              <a:rPr lang="fr-FR" sz="1600" dirty="0">
                <a:effectLst/>
                <a:latin typeface="Arial" panose="020B0604020202020204" pitchFamily="34" charset="0"/>
              </a:rPr>
              <a:t>Coût : env. 2 % du budget global de la rénovation du bâtiment</a:t>
            </a:r>
            <a:endParaRPr lang="fr-FR" sz="1600" dirty="0">
              <a:latin typeface="Times New Roman" panose="02020603050405020304" pitchFamily="18" charset="0"/>
            </a:endParaRPr>
          </a:p>
          <a:p>
            <a:r>
              <a:rPr lang="fr-FR" sz="1600" dirty="0">
                <a:effectLst/>
                <a:latin typeface="Arial" panose="020B0604020202020204" pitchFamily="34" charset="0"/>
              </a:rPr>
              <a:t>Financement : budget de rénovation</a:t>
            </a:r>
            <a:endParaRPr lang="fr-FR" sz="1600" dirty="0">
              <a:latin typeface="Times New Roman" panose="02020603050405020304" pitchFamily="18" charset="0"/>
            </a:endParaRPr>
          </a:p>
          <a:p>
            <a:r>
              <a:rPr lang="fr-FR" sz="1600" dirty="0">
                <a:effectLst/>
                <a:latin typeface="Arial" panose="020B0604020202020204" pitchFamily="34" charset="0"/>
              </a:rPr>
              <a:t>Destination du courant produit : consommation propre, traction des trams</a:t>
            </a:r>
            <a:endParaRPr lang="fr-FR" sz="1600" dirty="0">
              <a:latin typeface="Times New Roman" panose="02020603050405020304" pitchFamily="18" charset="0"/>
            </a:endParaRPr>
          </a:p>
          <a:p>
            <a:r>
              <a:rPr lang="fr-FR" sz="1600" dirty="0">
                <a:effectLst/>
                <a:latin typeface="Arial" panose="020B0604020202020204" pitchFamily="34" charset="0"/>
              </a:rPr>
              <a:t>Réalisation : 2018/2019</a:t>
            </a:r>
            <a:endParaRPr lang="fr-FR" sz="1600" dirty="0">
              <a:latin typeface="Times New Roman" panose="02020603050405020304" pitchFamily="18" charset="0"/>
            </a:endParaRPr>
          </a:p>
          <a:p>
            <a:r>
              <a:rPr lang="fr-FR" sz="1600" dirty="0">
                <a:effectLst/>
                <a:latin typeface="Arial" panose="020B0604020202020204" pitchFamily="34" charset="0"/>
              </a:rPr>
              <a:t>Spécificités : rénovation du dépôt de trams ; construction de l’installation PV dans le cadre du projet de rénovation ; prise en compte de la protection des monuments</a:t>
            </a:r>
            <a:endParaRPr lang="de-CH" sz="1600" dirty="0"/>
          </a:p>
        </p:txBody>
      </p:sp>
      <p:pic>
        <p:nvPicPr>
          <p:cNvPr id="13" name="Grafik 12">
            <a:extLst>
              <a:ext uri="{FF2B5EF4-FFF2-40B4-BE49-F238E27FC236}">
                <a16:creationId xmlns:a16="http://schemas.microsoft.com/office/drawing/2014/main" id="{77024888-EA1D-40AE-A575-CA0E03435448}"/>
              </a:ext>
            </a:extLst>
          </p:cNvPr>
          <p:cNvPicPr>
            <a:picLocks noChangeAspect="1"/>
          </p:cNvPicPr>
          <p:nvPr/>
        </p:nvPicPr>
        <p:blipFill>
          <a:blip r:embed="rId2"/>
          <a:stretch>
            <a:fillRect/>
          </a:stretch>
        </p:blipFill>
        <p:spPr>
          <a:xfrm>
            <a:off x="374224" y="1077655"/>
            <a:ext cx="3600400" cy="3085382"/>
          </a:xfrm>
          <a:prstGeom prst="rect">
            <a:avLst/>
          </a:prstGeom>
        </p:spPr>
      </p:pic>
    </p:spTree>
    <p:extLst>
      <p:ext uri="{BB962C8B-B14F-4D97-AF65-F5344CB8AC3E}">
        <p14:creationId xmlns:p14="http://schemas.microsoft.com/office/powerpoint/2010/main" val="397891743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6EFBDD5-C5BD-4CF0-A43F-7F4D3699DC5E}"/>
              </a:ext>
            </a:extLst>
          </p:cNvPr>
          <p:cNvSpPr>
            <a:spLocks noGrp="1"/>
          </p:cNvSpPr>
          <p:nvPr>
            <p:ph type="title"/>
          </p:nvPr>
        </p:nvSpPr>
        <p:spPr/>
        <p:txBody>
          <a:bodyPr/>
          <a:lstStyle/>
          <a:p>
            <a:r>
              <a:rPr lang="fr-FR" dirty="0">
                <a:effectLst/>
                <a:latin typeface="Arial" panose="020B0604020202020204" pitchFamily="34" charset="0"/>
              </a:rPr>
              <a:t>Station supérieure du téléphérique du Petit Cervin, Zermatt VS (Zermatt </a:t>
            </a:r>
            <a:r>
              <a:rPr lang="fr-FR" dirty="0" err="1">
                <a:effectLst/>
                <a:latin typeface="Arial" panose="020B0604020202020204" pitchFamily="34" charset="0"/>
              </a:rPr>
              <a:t>Bergbahnen</a:t>
            </a:r>
            <a:r>
              <a:rPr lang="fr-FR" dirty="0">
                <a:effectLst/>
                <a:latin typeface="Arial" panose="020B0604020202020204" pitchFamily="34" charset="0"/>
              </a:rPr>
              <a:t>)</a:t>
            </a:r>
            <a:endParaRPr lang="de-CH" dirty="0"/>
          </a:p>
        </p:txBody>
      </p:sp>
      <p:sp>
        <p:nvSpPr>
          <p:cNvPr id="4" name="Datumsplatzhalter 3">
            <a:extLst>
              <a:ext uri="{FF2B5EF4-FFF2-40B4-BE49-F238E27FC236}">
                <a16:creationId xmlns:a16="http://schemas.microsoft.com/office/drawing/2014/main" id="{2F4E11E7-B22E-432A-B82F-5977BBE7068D}"/>
              </a:ext>
            </a:extLst>
          </p:cNvPr>
          <p:cNvSpPr>
            <a:spLocks noGrp="1"/>
          </p:cNvSpPr>
          <p:nvPr>
            <p:ph type="dt" sz="half" idx="15"/>
          </p:nvPr>
        </p:nvSpPr>
        <p:spPr/>
        <p:txBody>
          <a:bodyPr/>
          <a:lstStyle/>
          <a:p>
            <a:pPr algn="r"/>
            <a:r>
              <a:rPr lang="de-DE"/>
              <a:t>28.05.2021</a:t>
            </a:r>
            <a:endParaRPr lang="de-DE" dirty="0"/>
          </a:p>
        </p:txBody>
      </p:sp>
      <p:sp>
        <p:nvSpPr>
          <p:cNvPr id="5" name="Fußzeilenplatzhalter 4">
            <a:extLst>
              <a:ext uri="{FF2B5EF4-FFF2-40B4-BE49-F238E27FC236}">
                <a16:creationId xmlns:a16="http://schemas.microsoft.com/office/drawing/2014/main" id="{481EA0E4-C6B6-4E39-80B8-EE3719C777E1}"/>
              </a:ext>
            </a:extLst>
          </p:cNvPr>
          <p:cNvSpPr>
            <a:spLocks noGrp="1"/>
          </p:cNvSpPr>
          <p:nvPr>
            <p:ph type="ftr" sz="quarter" idx="16"/>
          </p:nvPr>
        </p:nvSpPr>
        <p:spPr/>
        <p:txBody>
          <a:bodyPr/>
          <a:lstStyle/>
          <a:p>
            <a:r>
              <a:rPr lang="de-DE"/>
              <a:t>CDCTP</a:t>
            </a:r>
            <a:endParaRPr lang="de-DE" dirty="0"/>
          </a:p>
        </p:txBody>
      </p:sp>
      <p:pic>
        <p:nvPicPr>
          <p:cNvPr id="10" name="Grafik 9">
            <a:extLst>
              <a:ext uri="{FF2B5EF4-FFF2-40B4-BE49-F238E27FC236}">
                <a16:creationId xmlns:a16="http://schemas.microsoft.com/office/drawing/2014/main" id="{56CEC430-9B1A-459A-8445-2E6205774EC6}"/>
              </a:ext>
            </a:extLst>
          </p:cNvPr>
          <p:cNvPicPr>
            <a:picLocks noChangeAspect="1"/>
          </p:cNvPicPr>
          <p:nvPr/>
        </p:nvPicPr>
        <p:blipFill>
          <a:blip r:embed="rId2"/>
          <a:stretch>
            <a:fillRect/>
          </a:stretch>
        </p:blipFill>
        <p:spPr>
          <a:xfrm>
            <a:off x="395536" y="1084068"/>
            <a:ext cx="3599022" cy="2975364"/>
          </a:xfrm>
          <a:prstGeom prst="rect">
            <a:avLst/>
          </a:prstGeom>
        </p:spPr>
      </p:pic>
      <p:sp>
        <p:nvSpPr>
          <p:cNvPr id="13" name="Inhaltsplatzhalter 4">
            <a:extLst>
              <a:ext uri="{FF2B5EF4-FFF2-40B4-BE49-F238E27FC236}">
                <a16:creationId xmlns:a16="http://schemas.microsoft.com/office/drawing/2014/main" id="{3F0F3166-9D3F-4BDA-9531-FCB85E79EAC7}"/>
              </a:ext>
            </a:extLst>
          </p:cNvPr>
          <p:cNvSpPr txBox="1">
            <a:spLocks/>
          </p:cNvSpPr>
          <p:nvPr/>
        </p:nvSpPr>
        <p:spPr>
          <a:xfrm>
            <a:off x="4283968" y="1006078"/>
            <a:ext cx="4464496" cy="1133624"/>
          </a:xfrm>
          <a:prstGeom prst="rect">
            <a:avLst/>
          </a:prstGeom>
        </p:spPr>
        <p:txBody>
          <a:bodyPr vert="horz" lIns="0" tIns="0" rIns="0" bIns="0" rtlCol="0">
            <a:noAutofit/>
          </a:bodyPr>
          <a:lstStyle>
            <a:lvl1pPr marL="266700" indent="-266700" algn="l" defTabSz="342900" rtl="0" eaLnBrk="1" latinLnBrk="0" hangingPunct="1">
              <a:lnSpc>
                <a:spcPct val="100000"/>
              </a:lnSpc>
              <a:spcBef>
                <a:spcPts val="375"/>
              </a:spcBef>
              <a:buFont typeface="Lucida Grande"/>
              <a:buChar char="–"/>
              <a:defRPr sz="2000" b="0" i="0" kern="1200" spc="23" baseline="0">
                <a:solidFill>
                  <a:schemeClr val="bg2"/>
                </a:solidFill>
                <a:latin typeface="Arial" charset="0"/>
                <a:ea typeface="Arial" charset="0"/>
                <a:cs typeface="Arial" charset="0"/>
              </a:defRPr>
            </a:lvl1pPr>
            <a:lvl2pPr marL="539354" indent="-272654" algn="l" defTabSz="342900" rtl="0" eaLnBrk="1" latinLnBrk="0" hangingPunct="1">
              <a:lnSpc>
                <a:spcPct val="100000"/>
              </a:lnSpc>
              <a:spcBef>
                <a:spcPts val="375"/>
              </a:spcBef>
              <a:buFont typeface="Lucida Grande"/>
              <a:buChar char="–"/>
              <a:defRPr sz="2000" b="0" i="0" kern="1200" spc="23" baseline="0">
                <a:solidFill>
                  <a:schemeClr val="bg2"/>
                </a:solidFill>
                <a:latin typeface="Arial" charset="0"/>
                <a:ea typeface="Arial" charset="0"/>
                <a:cs typeface="Arial" charset="0"/>
              </a:defRPr>
            </a:lvl2pPr>
            <a:lvl3pPr marL="806054" indent="-266700" algn="l" defTabSz="342900" rtl="0" eaLnBrk="1" latinLnBrk="0" hangingPunct="1">
              <a:lnSpc>
                <a:spcPct val="100000"/>
              </a:lnSpc>
              <a:spcBef>
                <a:spcPts val="375"/>
              </a:spcBef>
              <a:buFont typeface="Lucida Grande"/>
              <a:buChar char="–"/>
              <a:defRPr sz="2000" b="0" i="0" kern="1200" spc="23" baseline="0">
                <a:solidFill>
                  <a:schemeClr val="bg2"/>
                </a:solidFill>
                <a:latin typeface="Arial" charset="0"/>
                <a:ea typeface="Arial" charset="0"/>
                <a:cs typeface="Arial" charset="0"/>
              </a:defRPr>
            </a:lvl3pPr>
            <a:lvl4pPr marL="1079897" indent="-273844" algn="l" defTabSz="342900" rtl="0" eaLnBrk="1" latinLnBrk="0" hangingPunct="1">
              <a:lnSpc>
                <a:spcPct val="100000"/>
              </a:lnSpc>
              <a:spcBef>
                <a:spcPts val="375"/>
              </a:spcBef>
              <a:buFont typeface="Lucida Grande"/>
              <a:buChar char="–"/>
              <a:defRPr sz="2000" b="0" i="0" kern="1200" spc="23" baseline="0">
                <a:solidFill>
                  <a:schemeClr val="bg2"/>
                </a:solidFill>
                <a:latin typeface="Arial" charset="0"/>
                <a:ea typeface="Arial" charset="0"/>
                <a:cs typeface="Arial" charset="0"/>
              </a:defRPr>
            </a:lvl4pPr>
            <a:lvl5pPr marL="1346597" indent="-266700" algn="l" defTabSz="342900" rtl="0" eaLnBrk="1" latinLnBrk="0" hangingPunct="1">
              <a:lnSpc>
                <a:spcPct val="100000"/>
              </a:lnSpc>
              <a:spcBef>
                <a:spcPts val="375"/>
              </a:spcBef>
              <a:buFont typeface="Lucida Grande"/>
              <a:buChar char="–"/>
              <a:tabLst/>
              <a:defRPr sz="2000" b="0" i="0" kern="1200" spc="23" baseline="0">
                <a:solidFill>
                  <a:schemeClr val="bg2"/>
                </a:solidFill>
                <a:latin typeface="Arial" charset="0"/>
                <a:ea typeface="Arial" charset="0"/>
                <a:cs typeface="Arial" charset="0"/>
              </a:defRPr>
            </a:lvl5pPr>
            <a:lvl6pPr marL="1885950" indent="-171450" algn="l" defTabSz="342900" rtl="0" eaLnBrk="1" latinLnBrk="0" hangingPunct="1">
              <a:spcBef>
                <a:spcPct val="20000"/>
              </a:spcBef>
              <a:buFont typeface="Arial"/>
              <a:buChar char="•"/>
              <a:defRPr sz="1500" kern="1200">
                <a:solidFill>
                  <a:schemeClr val="tx1"/>
                </a:solidFill>
                <a:latin typeface="+mn-lt"/>
                <a:ea typeface="+mn-ea"/>
                <a:cs typeface="+mn-cs"/>
              </a:defRPr>
            </a:lvl6pPr>
            <a:lvl7pPr marL="2228850" indent="-171450" algn="l" defTabSz="342900" rtl="0" eaLnBrk="1" latinLnBrk="0" hangingPunct="1">
              <a:spcBef>
                <a:spcPct val="20000"/>
              </a:spcBef>
              <a:buFont typeface="Arial"/>
              <a:buChar char="•"/>
              <a:defRPr sz="1500" kern="1200">
                <a:solidFill>
                  <a:schemeClr val="tx1"/>
                </a:solidFill>
                <a:latin typeface="+mn-lt"/>
                <a:ea typeface="+mn-ea"/>
                <a:cs typeface="+mn-cs"/>
              </a:defRPr>
            </a:lvl7pPr>
            <a:lvl8pPr marL="2571750" indent="-171450" algn="l" defTabSz="342900" rtl="0" eaLnBrk="1" latinLnBrk="0" hangingPunct="1">
              <a:spcBef>
                <a:spcPct val="20000"/>
              </a:spcBef>
              <a:buFont typeface="Arial"/>
              <a:buChar char="•"/>
              <a:defRPr sz="1500" kern="1200">
                <a:solidFill>
                  <a:schemeClr val="tx1"/>
                </a:solidFill>
                <a:latin typeface="+mn-lt"/>
                <a:ea typeface="+mn-ea"/>
                <a:cs typeface="+mn-cs"/>
              </a:defRPr>
            </a:lvl8pPr>
            <a:lvl9pPr marL="2914650" indent="-171450" algn="l" defTabSz="342900" rtl="0" eaLnBrk="1" latinLnBrk="0" hangingPunct="1">
              <a:spcBef>
                <a:spcPct val="20000"/>
              </a:spcBef>
              <a:buFont typeface="Arial"/>
              <a:buChar char="•"/>
              <a:defRPr sz="1500" kern="1200">
                <a:solidFill>
                  <a:schemeClr val="tx1"/>
                </a:solidFill>
                <a:latin typeface="+mn-lt"/>
                <a:ea typeface="+mn-ea"/>
                <a:cs typeface="+mn-cs"/>
              </a:defRPr>
            </a:lvl9pPr>
          </a:lstStyle>
          <a:p>
            <a:pPr marL="0" indent="0">
              <a:buNone/>
            </a:pPr>
            <a:r>
              <a:rPr lang="fr-FR" sz="1600" b="1" dirty="0">
                <a:effectLst/>
                <a:latin typeface="Arial" panose="020B0604020202020204" pitchFamily="34" charset="0"/>
              </a:rPr>
              <a:t>Descriptif du projet</a:t>
            </a:r>
          </a:p>
          <a:p>
            <a:r>
              <a:rPr lang="fr-FR" sz="1600" dirty="0">
                <a:effectLst/>
                <a:latin typeface="Arial" panose="020B0604020202020204" pitchFamily="34" charset="0"/>
              </a:rPr>
              <a:t>Puissance de l’IPV : 77 kW</a:t>
            </a:r>
          </a:p>
          <a:p>
            <a:r>
              <a:rPr lang="fr-FR" sz="1600" dirty="0">
                <a:effectLst/>
                <a:latin typeface="Arial" panose="020B0604020202020204" pitchFamily="34" charset="0"/>
              </a:rPr>
              <a:t>Rendement énergétique : 120 000 kWh/an</a:t>
            </a:r>
          </a:p>
          <a:p>
            <a:r>
              <a:rPr lang="fr-FR" sz="1600" dirty="0">
                <a:effectLst/>
                <a:latin typeface="Arial" panose="020B0604020202020204" pitchFamily="34" charset="0"/>
              </a:rPr>
              <a:t>Destination du courant produit : couverture de près de 17 % des besoins en courant de traction</a:t>
            </a:r>
          </a:p>
          <a:p>
            <a:r>
              <a:rPr lang="fr-FR" sz="1600" dirty="0">
                <a:effectLst/>
                <a:latin typeface="Arial" panose="020B0604020202020204" pitchFamily="34" charset="0"/>
              </a:rPr>
              <a:t>Coût : env. CHF 350 000.–</a:t>
            </a:r>
          </a:p>
          <a:p>
            <a:r>
              <a:rPr lang="fr-FR" sz="1600" dirty="0">
                <a:effectLst/>
                <a:latin typeface="Arial" panose="020B0604020202020204" pitchFamily="34" charset="0"/>
              </a:rPr>
              <a:t>Propriétaire, financement et exploitation : </a:t>
            </a:r>
            <a:r>
              <a:rPr lang="fr-FR" sz="1600" dirty="0" err="1">
                <a:effectLst/>
                <a:latin typeface="Arial" panose="020B0604020202020204" pitchFamily="34" charset="0"/>
              </a:rPr>
              <a:t>Elektrizitätswerk</a:t>
            </a:r>
            <a:r>
              <a:rPr lang="fr-FR" sz="1600" dirty="0">
                <a:effectLst/>
                <a:latin typeface="Arial" panose="020B0604020202020204" pitchFamily="34" charset="0"/>
              </a:rPr>
              <a:t> Zermatt AG</a:t>
            </a:r>
          </a:p>
          <a:p>
            <a:r>
              <a:rPr lang="fr-FR" sz="1600" dirty="0">
                <a:effectLst/>
                <a:latin typeface="Arial" panose="020B0604020202020204" pitchFamily="34" charset="0"/>
              </a:rPr>
              <a:t>Réalisation : 2018</a:t>
            </a:r>
          </a:p>
          <a:p>
            <a:r>
              <a:rPr lang="fr-FR" sz="1600" dirty="0">
                <a:effectLst/>
                <a:latin typeface="Arial" panose="020B0604020202020204" pitchFamily="34" charset="0"/>
              </a:rPr>
              <a:t>Spécificités : modules semi-transparents ultra-robustes (épaisseur du verre : 3,2 mm + 6 mm</a:t>
            </a:r>
            <a:endParaRPr lang="de-CH" sz="1600" dirty="0"/>
          </a:p>
        </p:txBody>
      </p:sp>
    </p:spTree>
    <p:extLst>
      <p:ext uri="{BB962C8B-B14F-4D97-AF65-F5344CB8AC3E}">
        <p14:creationId xmlns:p14="http://schemas.microsoft.com/office/powerpoint/2010/main" val="53190520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1DBBADD-199B-485C-95DA-C798B72CD851}"/>
              </a:ext>
            </a:extLst>
          </p:cNvPr>
          <p:cNvSpPr>
            <a:spLocks noGrp="1"/>
          </p:cNvSpPr>
          <p:nvPr>
            <p:ph type="title"/>
          </p:nvPr>
        </p:nvSpPr>
        <p:spPr/>
        <p:txBody>
          <a:bodyPr/>
          <a:lstStyle/>
          <a:p>
            <a:r>
              <a:rPr lang="fr-FR" dirty="0"/>
              <a:t>Dépôt de la Jonction (TPG), Genève</a:t>
            </a:r>
            <a:endParaRPr lang="de-CH" dirty="0"/>
          </a:p>
        </p:txBody>
      </p:sp>
      <p:pic>
        <p:nvPicPr>
          <p:cNvPr id="8" name="Bildplatzhalter 7">
            <a:extLst>
              <a:ext uri="{FF2B5EF4-FFF2-40B4-BE49-F238E27FC236}">
                <a16:creationId xmlns:a16="http://schemas.microsoft.com/office/drawing/2014/main" id="{F45F6BE7-A85C-4122-AA43-0A1B7A07468D}"/>
              </a:ext>
            </a:extLst>
          </p:cNvPr>
          <p:cNvPicPr>
            <a:picLocks noGrp="1" noChangeAspect="1"/>
          </p:cNvPicPr>
          <p:nvPr>
            <p:ph type="pic" sz="quarter" idx="13"/>
          </p:nvPr>
        </p:nvPicPr>
        <p:blipFill>
          <a:blip r:embed="rId2"/>
          <a:srcRect l="7359" r="7359"/>
          <a:stretch>
            <a:fillRect/>
          </a:stretch>
        </p:blipFill>
        <p:spPr>
          <a:xfrm>
            <a:off x="611188" y="1006078"/>
            <a:ext cx="3240732" cy="3004335"/>
          </a:xfrm>
          <a:prstGeom prst="rect">
            <a:avLst/>
          </a:prstGeom>
        </p:spPr>
      </p:pic>
      <p:sp>
        <p:nvSpPr>
          <p:cNvPr id="4" name="Datumsplatzhalter 3">
            <a:extLst>
              <a:ext uri="{FF2B5EF4-FFF2-40B4-BE49-F238E27FC236}">
                <a16:creationId xmlns:a16="http://schemas.microsoft.com/office/drawing/2014/main" id="{EEBCA2A1-9829-475F-A3F6-EDEB737D286B}"/>
              </a:ext>
            </a:extLst>
          </p:cNvPr>
          <p:cNvSpPr>
            <a:spLocks noGrp="1"/>
          </p:cNvSpPr>
          <p:nvPr>
            <p:ph type="dt" sz="half" idx="15"/>
          </p:nvPr>
        </p:nvSpPr>
        <p:spPr/>
        <p:txBody>
          <a:bodyPr/>
          <a:lstStyle/>
          <a:p>
            <a:pPr algn="r"/>
            <a:r>
              <a:rPr lang="de-DE"/>
              <a:t>28.05.2021</a:t>
            </a:r>
            <a:endParaRPr lang="de-DE" dirty="0"/>
          </a:p>
        </p:txBody>
      </p:sp>
      <p:sp>
        <p:nvSpPr>
          <p:cNvPr id="5" name="Fußzeilenplatzhalter 4">
            <a:extLst>
              <a:ext uri="{FF2B5EF4-FFF2-40B4-BE49-F238E27FC236}">
                <a16:creationId xmlns:a16="http://schemas.microsoft.com/office/drawing/2014/main" id="{73933479-2DE4-48C0-BD72-38F2C10985C2}"/>
              </a:ext>
            </a:extLst>
          </p:cNvPr>
          <p:cNvSpPr>
            <a:spLocks noGrp="1"/>
          </p:cNvSpPr>
          <p:nvPr>
            <p:ph type="ftr" sz="quarter" idx="16"/>
          </p:nvPr>
        </p:nvSpPr>
        <p:spPr/>
        <p:txBody>
          <a:bodyPr/>
          <a:lstStyle/>
          <a:p>
            <a:r>
              <a:rPr lang="de-DE"/>
              <a:t>CDCTP</a:t>
            </a:r>
            <a:endParaRPr lang="de-DE" dirty="0"/>
          </a:p>
        </p:txBody>
      </p:sp>
      <p:sp>
        <p:nvSpPr>
          <p:cNvPr id="10" name="Inhaltsplatzhalter 4">
            <a:extLst>
              <a:ext uri="{FF2B5EF4-FFF2-40B4-BE49-F238E27FC236}">
                <a16:creationId xmlns:a16="http://schemas.microsoft.com/office/drawing/2014/main" id="{0D4B750B-27CB-4138-81AD-6067B07B05CA}"/>
              </a:ext>
            </a:extLst>
          </p:cNvPr>
          <p:cNvSpPr txBox="1">
            <a:spLocks/>
          </p:cNvSpPr>
          <p:nvPr/>
        </p:nvSpPr>
        <p:spPr>
          <a:xfrm>
            <a:off x="4283968" y="1006078"/>
            <a:ext cx="4536504" cy="3653904"/>
          </a:xfrm>
          <a:prstGeom prst="rect">
            <a:avLst/>
          </a:prstGeom>
        </p:spPr>
        <p:txBody>
          <a:bodyPr vert="horz" lIns="0" tIns="0" rIns="0" bIns="0" rtlCol="0">
            <a:noAutofit/>
          </a:bodyPr>
          <a:lstStyle>
            <a:lvl1pPr marL="266700" indent="-266700" algn="l" defTabSz="342900" rtl="0" eaLnBrk="1" latinLnBrk="0" hangingPunct="1">
              <a:lnSpc>
                <a:spcPct val="100000"/>
              </a:lnSpc>
              <a:spcBef>
                <a:spcPts val="375"/>
              </a:spcBef>
              <a:buFont typeface="Lucida Grande"/>
              <a:buChar char="–"/>
              <a:defRPr sz="2000" b="0" i="0" kern="1200" spc="23" baseline="0">
                <a:solidFill>
                  <a:schemeClr val="bg2"/>
                </a:solidFill>
                <a:latin typeface="Arial" charset="0"/>
                <a:ea typeface="Arial" charset="0"/>
                <a:cs typeface="Arial" charset="0"/>
              </a:defRPr>
            </a:lvl1pPr>
            <a:lvl2pPr marL="539354" indent="-272654" algn="l" defTabSz="342900" rtl="0" eaLnBrk="1" latinLnBrk="0" hangingPunct="1">
              <a:lnSpc>
                <a:spcPct val="100000"/>
              </a:lnSpc>
              <a:spcBef>
                <a:spcPts val="375"/>
              </a:spcBef>
              <a:buFont typeface="Lucida Grande"/>
              <a:buChar char="–"/>
              <a:defRPr sz="2000" b="0" i="0" kern="1200" spc="23" baseline="0">
                <a:solidFill>
                  <a:schemeClr val="bg2"/>
                </a:solidFill>
                <a:latin typeface="Arial" charset="0"/>
                <a:ea typeface="Arial" charset="0"/>
                <a:cs typeface="Arial" charset="0"/>
              </a:defRPr>
            </a:lvl2pPr>
            <a:lvl3pPr marL="806054" indent="-266700" algn="l" defTabSz="342900" rtl="0" eaLnBrk="1" latinLnBrk="0" hangingPunct="1">
              <a:lnSpc>
                <a:spcPct val="100000"/>
              </a:lnSpc>
              <a:spcBef>
                <a:spcPts val="375"/>
              </a:spcBef>
              <a:buFont typeface="Lucida Grande"/>
              <a:buChar char="–"/>
              <a:defRPr sz="2000" b="0" i="0" kern="1200" spc="23" baseline="0">
                <a:solidFill>
                  <a:schemeClr val="bg2"/>
                </a:solidFill>
                <a:latin typeface="Arial" charset="0"/>
                <a:ea typeface="Arial" charset="0"/>
                <a:cs typeface="Arial" charset="0"/>
              </a:defRPr>
            </a:lvl3pPr>
            <a:lvl4pPr marL="1079897" indent="-273844" algn="l" defTabSz="342900" rtl="0" eaLnBrk="1" latinLnBrk="0" hangingPunct="1">
              <a:lnSpc>
                <a:spcPct val="100000"/>
              </a:lnSpc>
              <a:spcBef>
                <a:spcPts val="375"/>
              </a:spcBef>
              <a:buFont typeface="Lucida Grande"/>
              <a:buChar char="–"/>
              <a:defRPr sz="2000" b="0" i="0" kern="1200" spc="23" baseline="0">
                <a:solidFill>
                  <a:schemeClr val="bg2"/>
                </a:solidFill>
                <a:latin typeface="Arial" charset="0"/>
                <a:ea typeface="Arial" charset="0"/>
                <a:cs typeface="Arial" charset="0"/>
              </a:defRPr>
            </a:lvl4pPr>
            <a:lvl5pPr marL="1346597" indent="-266700" algn="l" defTabSz="342900" rtl="0" eaLnBrk="1" latinLnBrk="0" hangingPunct="1">
              <a:lnSpc>
                <a:spcPct val="100000"/>
              </a:lnSpc>
              <a:spcBef>
                <a:spcPts val="375"/>
              </a:spcBef>
              <a:buFont typeface="Lucida Grande"/>
              <a:buChar char="–"/>
              <a:tabLst/>
              <a:defRPr sz="2000" b="0" i="0" kern="1200" spc="23" baseline="0">
                <a:solidFill>
                  <a:schemeClr val="bg2"/>
                </a:solidFill>
                <a:latin typeface="Arial" charset="0"/>
                <a:ea typeface="Arial" charset="0"/>
                <a:cs typeface="Arial" charset="0"/>
              </a:defRPr>
            </a:lvl5pPr>
            <a:lvl6pPr marL="1885950" indent="-171450" algn="l" defTabSz="342900" rtl="0" eaLnBrk="1" latinLnBrk="0" hangingPunct="1">
              <a:spcBef>
                <a:spcPct val="20000"/>
              </a:spcBef>
              <a:buFont typeface="Arial"/>
              <a:buChar char="•"/>
              <a:defRPr sz="1500" kern="1200">
                <a:solidFill>
                  <a:schemeClr val="tx1"/>
                </a:solidFill>
                <a:latin typeface="+mn-lt"/>
                <a:ea typeface="+mn-ea"/>
                <a:cs typeface="+mn-cs"/>
              </a:defRPr>
            </a:lvl6pPr>
            <a:lvl7pPr marL="2228850" indent="-171450" algn="l" defTabSz="342900" rtl="0" eaLnBrk="1" latinLnBrk="0" hangingPunct="1">
              <a:spcBef>
                <a:spcPct val="20000"/>
              </a:spcBef>
              <a:buFont typeface="Arial"/>
              <a:buChar char="•"/>
              <a:defRPr sz="1500" kern="1200">
                <a:solidFill>
                  <a:schemeClr val="tx1"/>
                </a:solidFill>
                <a:latin typeface="+mn-lt"/>
                <a:ea typeface="+mn-ea"/>
                <a:cs typeface="+mn-cs"/>
              </a:defRPr>
            </a:lvl7pPr>
            <a:lvl8pPr marL="2571750" indent="-171450" algn="l" defTabSz="342900" rtl="0" eaLnBrk="1" latinLnBrk="0" hangingPunct="1">
              <a:spcBef>
                <a:spcPct val="20000"/>
              </a:spcBef>
              <a:buFont typeface="Arial"/>
              <a:buChar char="•"/>
              <a:defRPr sz="1500" kern="1200">
                <a:solidFill>
                  <a:schemeClr val="tx1"/>
                </a:solidFill>
                <a:latin typeface="+mn-lt"/>
                <a:ea typeface="+mn-ea"/>
                <a:cs typeface="+mn-cs"/>
              </a:defRPr>
            </a:lvl8pPr>
            <a:lvl9pPr marL="2914650" indent="-171450" algn="l" defTabSz="342900" rtl="0" eaLnBrk="1" latinLnBrk="0" hangingPunct="1">
              <a:spcBef>
                <a:spcPct val="20000"/>
              </a:spcBef>
              <a:buFont typeface="Arial"/>
              <a:buChar char="•"/>
              <a:defRPr sz="1500" kern="1200">
                <a:solidFill>
                  <a:schemeClr val="tx1"/>
                </a:solidFill>
                <a:latin typeface="+mn-lt"/>
                <a:ea typeface="+mn-ea"/>
                <a:cs typeface="+mn-cs"/>
              </a:defRPr>
            </a:lvl9pPr>
          </a:lstStyle>
          <a:p>
            <a:pPr marL="0" indent="0">
              <a:buNone/>
            </a:pPr>
            <a:r>
              <a:rPr lang="fr-FR" sz="1600" b="1" dirty="0">
                <a:effectLst/>
                <a:latin typeface="Arial" panose="020B0604020202020204" pitchFamily="34" charset="0"/>
              </a:rPr>
              <a:t>Descriptif du projet</a:t>
            </a:r>
            <a:r>
              <a:rPr lang="fr-FR" sz="1600" dirty="0">
                <a:effectLst/>
                <a:latin typeface="Arial" panose="020B0604020202020204" pitchFamily="34" charset="0"/>
              </a:rPr>
              <a:t> </a:t>
            </a:r>
          </a:p>
          <a:p>
            <a:r>
              <a:rPr lang="fr-FR" sz="1600" dirty="0">
                <a:effectLst/>
                <a:latin typeface="Arial" panose="020B0604020202020204" pitchFamily="34" charset="0"/>
              </a:rPr>
              <a:t>Puissance de l’IPV : 335 kW</a:t>
            </a:r>
            <a:endParaRPr lang="fr-FR" sz="1600" dirty="0">
              <a:latin typeface="Times New Roman" panose="02020603050405020304" pitchFamily="18" charset="0"/>
            </a:endParaRPr>
          </a:p>
          <a:p>
            <a:r>
              <a:rPr lang="fr-FR" sz="1600" dirty="0">
                <a:effectLst/>
                <a:latin typeface="Arial" panose="020B0604020202020204" pitchFamily="34" charset="0"/>
              </a:rPr>
              <a:t>Rendement énergétique : 220 000 kWh/an</a:t>
            </a:r>
            <a:endParaRPr lang="fr-FR" sz="1600" dirty="0">
              <a:latin typeface="Times New Roman" panose="02020603050405020304" pitchFamily="18" charset="0"/>
            </a:endParaRPr>
          </a:p>
          <a:p>
            <a:r>
              <a:rPr lang="fr-FR" sz="1600" dirty="0">
                <a:effectLst/>
                <a:latin typeface="Arial" panose="020B0604020202020204" pitchFamily="34" charset="0"/>
              </a:rPr>
              <a:t>Type d’IPV : toit avec membrane en plastique</a:t>
            </a:r>
            <a:endParaRPr lang="fr-FR" sz="1600" dirty="0">
              <a:latin typeface="Times New Roman" panose="02020603050405020304" pitchFamily="18" charset="0"/>
            </a:endParaRPr>
          </a:p>
          <a:p>
            <a:r>
              <a:rPr lang="fr-FR" sz="1600" dirty="0">
                <a:effectLst/>
                <a:latin typeface="Arial" panose="020B0604020202020204" pitchFamily="34" charset="0"/>
              </a:rPr>
              <a:t>Financement : </a:t>
            </a:r>
            <a:r>
              <a:rPr lang="fr-FR" sz="1600" dirty="0" err="1">
                <a:effectLst/>
                <a:latin typeface="Arial" panose="020B0604020202020204" pitchFamily="34" charset="0"/>
              </a:rPr>
              <a:t>contracting</a:t>
            </a:r>
            <a:r>
              <a:rPr lang="fr-FR" sz="1600" dirty="0">
                <a:effectLst/>
                <a:latin typeface="Arial" panose="020B0604020202020204" pitchFamily="34" charset="0"/>
              </a:rPr>
              <a:t> avec </a:t>
            </a:r>
            <a:br>
              <a:rPr lang="fr-FR" sz="1600" dirty="0">
                <a:effectLst/>
                <a:latin typeface="Arial" panose="020B0604020202020204" pitchFamily="34" charset="0"/>
              </a:rPr>
            </a:br>
            <a:r>
              <a:rPr lang="fr-FR" sz="1600" dirty="0" err="1">
                <a:effectLst/>
                <a:latin typeface="Arial" panose="020B0604020202020204" pitchFamily="34" charset="0"/>
              </a:rPr>
              <a:t>Windwatt</a:t>
            </a:r>
            <a:r>
              <a:rPr lang="fr-FR" sz="1600" dirty="0">
                <a:effectLst/>
                <a:latin typeface="Arial" panose="020B0604020202020204" pitchFamily="34" charset="0"/>
              </a:rPr>
              <a:t> SA ; l’électricité solaire est légèrement plus chère que l’électricité du réseau</a:t>
            </a:r>
            <a:endParaRPr lang="fr-FR" sz="1600" dirty="0">
              <a:latin typeface="Times New Roman" panose="02020603050405020304" pitchFamily="18" charset="0"/>
            </a:endParaRPr>
          </a:p>
          <a:p>
            <a:r>
              <a:rPr lang="fr-FR" sz="1600" dirty="0">
                <a:effectLst/>
                <a:latin typeface="Arial" panose="020B0604020202020204" pitchFamily="34" charset="0"/>
              </a:rPr>
              <a:t>Destination du courant produit : réseau du courant de traction des TGP (injection directe dans la sous-station de Plainpalais)</a:t>
            </a:r>
            <a:endParaRPr lang="fr-FR" sz="1600" dirty="0">
              <a:latin typeface="Times New Roman" panose="02020603050405020304" pitchFamily="18" charset="0"/>
            </a:endParaRPr>
          </a:p>
          <a:p>
            <a:r>
              <a:rPr lang="fr-FR" sz="1600" dirty="0">
                <a:effectLst/>
                <a:latin typeface="Arial" panose="020B0604020202020204" pitchFamily="34" charset="0"/>
              </a:rPr>
              <a:t>Réalisation : 1998/2019</a:t>
            </a:r>
            <a:endParaRPr lang="fr-FR" sz="1600" dirty="0">
              <a:latin typeface="Times New Roman" panose="02020603050405020304" pitchFamily="18" charset="0"/>
            </a:endParaRPr>
          </a:p>
          <a:p>
            <a:r>
              <a:rPr lang="fr-FR" sz="1600" dirty="0">
                <a:effectLst/>
                <a:latin typeface="Arial" panose="020B0604020202020204" pitchFamily="34" charset="0"/>
              </a:rPr>
              <a:t>Spécificité : injection DC pour les trams et les trolleybus</a:t>
            </a:r>
            <a:endParaRPr lang="de-CH" sz="1600" dirty="0"/>
          </a:p>
        </p:txBody>
      </p:sp>
    </p:spTree>
    <p:extLst>
      <p:ext uri="{BB962C8B-B14F-4D97-AF65-F5344CB8AC3E}">
        <p14:creationId xmlns:p14="http://schemas.microsoft.com/office/powerpoint/2010/main" val="421496845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F0D5133-2B55-4E3B-88DD-10D3B1E728A9}"/>
              </a:ext>
            </a:extLst>
          </p:cNvPr>
          <p:cNvSpPr>
            <a:spLocks noGrp="1"/>
          </p:cNvSpPr>
          <p:nvPr>
            <p:ph type="title"/>
          </p:nvPr>
        </p:nvSpPr>
        <p:spPr/>
        <p:txBody>
          <a:bodyPr/>
          <a:lstStyle/>
          <a:p>
            <a:r>
              <a:rPr lang="fr-FR" dirty="0">
                <a:effectLst/>
                <a:latin typeface="Arial" panose="020B0604020202020204" pitchFamily="34" charset="0"/>
              </a:rPr>
              <a:t>Toitures de quai, divers sites dans le canton de Fribourg (Transports Publics Fribourgeois TPF</a:t>
            </a:r>
            <a:endParaRPr lang="de-CH" dirty="0"/>
          </a:p>
        </p:txBody>
      </p:sp>
      <p:pic>
        <p:nvPicPr>
          <p:cNvPr id="8" name="Bildplatzhalter 7">
            <a:extLst>
              <a:ext uri="{FF2B5EF4-FFF2-40B4-BE49-F238E27FC236}">
                <a16:creationId xmlns:a16="http://schemas.microsoft.com/office/drawing/2014/main" id="{61ED765E-206B-4226-A3F9-1EC06210ADCF}"/>
              </a:ext>
            </a:extLst>
          </p:cNvPr>
          <p:cNvPicPr>
            <a:picLocks noGrp="1" noChangeAspect="1"/>
          </p:cNvPicPr>
          <p:nvPr>
            <p:ph type="pic" sz="quarter" idx="13"/>
          </p:nvPr>
        </p:nvPicPr>
        <p:blipFill>
          <a:blip r:embed="rId2"/>
          <a:srcRect l="3700" r="3700"/>
          <a:stretch>
            <a:fillRect/>
          </a:stretch>
        </p:blipFill>
        <p:spPr>
          <a:xfrm>
            <a:off x="597536" y="1176846"/>
            <a:ext cx="3320021" cy="3077840"/>
          </a:xfrm>
          <a:prstGeom prst="rect">
            <a:avLst/>
          </a:prstGeom>
        </p:spPr>
      </p:pic>
      <p:sp>
        <p:nvSpPr>
          <p:cNvPr id="4" name="Datumsplatzhalter 3">
            <a:extLst>
              <a:ext uri="{FF2B5EF4-FFF2-40B4-BE49-F238E27FC236}">
                <a16:creationId xmlns:a16="http://schemas.microsoft.com/office/drawing/2014/main" id="{5840DC90-D7A6-4C2C-88B5-A7F61838E1FE}"/>
              </a:ext>
            </a:extLst>
          </p:cNvPr>
          <p:cNvSpPr>
            <a:spLocks noGrp="1"/>
          </p:cNvSpPr>
          <p:nvPr>
            <p:ph type="dt" sz="half" idx="15"/>
          </p:nvPr>
        </p:nvSpPr>
        <p:spPr/>
        <p:txBody>
          <a:bodyPr/>
          <a:lstStyle/>
          <a:p>
            <a:pPr algn="r"/>
            <a:r>
              <a:rPr lang="de-DE"/>
              <a:t>28.05.2021</a:t>
            </a:r>
            <a:endParaRPr lang="de-DE" dirty="0"/>
          </a:p>
        </p:txBody>
      </p:sp>
      <p:sp>
        <p:nvSpPr>
          <p:cNvPr id="5" name="Fußzeilenplatzhalter 4">
            <a:extLst>
              <a:ext uri="{FF2B5EF4-FFF2-40B4-BE49-F238E27FC236}">
                <a16:creationId xmlns:a16="http://schemas.microsoft.com/office/drawing/2014/main" id="{0BCD30FD-DFA4-4E72-B7C5-49245256FF89}"/>
              </a:ext>
            </a:extLst>
          </p:cNvPr>
          <p:cNvSpPr>
            <a:spLocks noGrp="1"/>
          </p:cNvSpPr>
          <p:nvPr>
            <p:ph type="ftr" sz="quarter" idx="16"/>
          </p:nvPr>
        </p:nvSpPr>
        <p:spPr/>
        <p:txBody>
          <a:bodyPr/>
          <a:lstStyle/>
          <a:p>
            <a:r>
              <a:rPr lang="de-DE"/>
              <a:t>CDCTP</a:t>
            </a:r>
            <a:endParaRPr lang="de-DE" dirty="0"/>
          </a:p>
        </p:txBody>
      </p:sp>
      <p:sp>
        <p:nvSpPr>
          <p:cNvPr id="10" name="Inhaltsplatzhalter 4">
            <a:extLst>
              <a:ext uri="{FF2B5EF4-FFF2-40B4-BE49-F238E27FC236}">
                <a16:creationId xmlns:a16="http://schemas.microsoft.com/office/drawing/2014/main" id="{4B0DFA2E-D317-4AE9-9360-D037D8DB122F}"/>
              </a:ext>
            </a:extLst>
          </p:cNvPr>
          <p:cNvSpPr txBox="1">
            <a:spLocks/>
          </p:cNvSpPr>
          <p:nvPr/>
        </p:nvSpPr>
        <p:spPr>
          <a:xfrm>
            <a:off x="4283968" y="1150094"/>
            <a:ext cx="4464496" cy="3653904"/>
          </a:xfrm>
          <a:prstGeom prst="rect">
            <a:avLst/>
          </a:prstGeom>
        </p:spPr>
        <p:txBody>
          <a:bodyPr vert="horz" lIns="0" tIns="0" rIns="0" bIns="0" rtlCol="0">
            <a:noAutofit/>
          </a:bodyPr>
          <a:lstStyle>
            <a:lvl1pPr marL="266700" indent="-266700" algn="l" defTabSz="342900" rtl="0" eaLnBrk="1" latinLnBrk="0" hangingPunct="1">
              <a:lnSpc>
                <a:spcPct val="100000"/>
              </a:lnSpc>
              <a:spcBef>
                <a:spcPts val="375"/>
              </a:spcBef>
              <a:buFont typeface="Lucida Grande"/>
              <a:buChar char="–"/>
              <a:defRPr sz="2000" b="0" i="0" kern="1200" spc="23" baseline="0">
                <a:solidFill>
                  <a:schemeClr val="bg2"/>
                </a:solidFill>
                <a:latin typeface="Arial" charset="0"/>
                <a:ea typeface="Arial" charset="0"/>
                <a:cs typeface="Arial" charset="0"/>
              </a:defRPr>
            </a:lvl1pPr>
            <a:lvl2pPr marL="539354" indent="-272654" algn="l" defTabSz="342900" rtl="0" eaLnBrk="1" latinLnBrk="0" hangingPunct="1">
              <a:lnSpc>
                <a:spcPct val="100000"/>
              </a:lnSpc>
              <a:spcBef>
                <a:spcPts val="375"/>
              </a:spcBef>
              <a:buFont typeface="Lucida Grande"/>
              <a:buChar char="–"/>
              <a:defRPr sz="2000" b="0" i="0" kern="1200" spc="23" baseline="0">
                <a:solidFill>
                  <a:schemeClr val="bg2"/>
                </a:solidFill>
                <a:latin typeface="Arial" charset="0"/>
                <a:ea typeface="Arial" charset="0"/>
                <a:cs typeface="Arial" charset="0"/>
              </a:defRPr>
            </a:lvl2pPr>
            <a:lvl3pPr marL="806054" indent="-266700" algn="l" defTabSz="342900" rtl="0" eaLnBrk="1" latinLnBrk="0" hangingPunct="1">
              <a:lnSpc>
                <a:spcPct val="100000"/>
              </a:lnSpc>
              <a:spcBef>
                <a:spcPts val="375"/>
              </a:spcBef>
              <a:buFont typeface="Lucida Grande"/>
              <a:buChar char="–"/>
              <a:defRPr sz="2000" b="0" i="0" kern="1200" spc="23" baseline="0">
                <a:solidFill>
                  <a:schemeClr val="bg2"/>
                </a:solidFill>
                <a:latin typeface="Arial" charset="0"/>
                <a:ea typeface="Arial" charset="0"/>
                <a:cs typeface="Arial" charset="0"/>
              </a:defRPr>
            </a:lvl3pPr>
            <a:lvl4pPr marL="1079897" indent="-273844" algn="l" defTabSz="342900" rtl="0" eaLnBrk="1" latinLnBrk="0" hangingPunct="1">
              <a:lnSpc>
                <a:spcPct val="100000"/>
              </a:lnSpc>
              <a:spcBef>
                <a:spcPts val="375"/>
              </a:spcBef>
              <a:buFont typeface="Lucida Grande"/>
              <a:buChar char="–"/>
              <a:defRPr sz="2000" b="0" i="0" kern="1200" spc="23" baseline="0">
                <a:solidFill>
                  <a:schemeClr val="bg2"/>
                </a:solidFill>
                <a:latin typeface="Arial" charset="0"/>
                <a:ea typeface="Arial" charset="0"/>
                <a:cs typeface="Arial" charset="0"/>
              </a:defRPr>
            </a:lvl4pPr>
            <a:lvl5pPr marL="1346597" indent="-266700" algn="l" defTabSz="342900" rtl="0" eaLnBrk="1" latinLnBrk="0" hangingPunct="1">
              <a:lnSpc>
                <a:spcPct val="100000"/>
              </a:lnSpc>
              <a:spcBef>
                <a:spcPts val="375"/>
              </a:spcBef>
              <a:buFont typeface="Lucida Grande"/>
              <a:buChar char="–"/>
              <a:tabLst/>
              <a:defRPr sz="2000" b="0" i="0" kern="1200" spc="23" baseline="0">
                <a:solidFill>
                  <a:schemeClr val="bg2"/>
                </a:solidFill>
                <a:latin typeface="Arial" charset="0"/>
                <a:ea typeface="Arial" charset="0"/>
                <a:cs typeface="Arial" charset="0"/>
              </a:defRPr>
            </a:lvl5pPr>
            <a:lvl6pPr marL="1885950" indent="-171450" algn="l" defTabSz="342900" rtl="0" eaLnBrk="1" latinLnBrk="0" hangingPunct="1">
              <a:spcBef>
                <a:spcPct val="20000"/>
              </a:spcBef>
              <a:buFont typeface="Arial"/>
              <a:buChar char="•"/>
              <a:defRPr sz="1500" kern="1200">
                <a:solidFill>
                  <a:schemeClr val="tx1"/>
                </a:solidFill>
                <a:latin typeface="+mn-lt"/>
                <a:ea typeface="+mn-ea"/>
                <a:cs typeface="+mn-cs"/>
              </a:defRPr>
            </a:lvl6pPr>
            <a:lvl7pPr marL="2228850" indent="-171450" algn="l" defTabSz="342900" rtl="0" eaLnBrk="1" latinLnBrk="0" hangingPunct="1">
              <a:spcBef>
                <a:spcPct val="20000"/>
              </a:spcBef>
              <a:buFont typeface="Arial"/>
              <a:buChar char="•"/>
              <a:defRPr sz="1500" kern="1200">
                <a:solidFill>
                  <a:schemeClr val="tx1"/>
                </a:solidFill>
                <a:latin typeface="+mn-lt"/>
                <a:ea typeface="+mn-ea"/>
                <a:cs typeface="+mn-cs"/>
              </a:defRPr>
            </a:lvl7pPr>
            <a:lvl8pPr marL="2571750" indent="-171450" algn="l" defTabSz="342900" rtl="0" eaLnBrk="1" latinLnBrk="0" hangingPunct="1">
              <a:spcBef>
                <a:spcPct val="20000"/>
              </a:spcBef>
              <a:buFont typeface="Arial"/>
              <a:buChar char="•"/>
              <a:defRPr sz="1500" kern="1200">
                <a:solidFill>
                  <a:schemeClr val="tx1"/>
                </a:solidFill>
                <a:latin typeface="+mn-lt"/>
                <a:ea typeface="+mn-ea"/>
                <a:cs typeface="+mn-cs"/>
              </a:defRPr>
            </a:lvl8pPr>
            <a:lvl9pPr marL="2914650" indent="-171450" algn="l" defTabSz="342900" rtl="0" eaLnBrk="1" latinLnBrk="0" hangingPunct="1">
              <a:spcBef>
                <a:spcPct val="20000"/>
              </a:spcBef>
              <a:buFont typeface="Arial"/>
              <a:buChar char="•"/>
              <a:defRPr sz="1500" kern="1200">
                <a:solidFill>
                  <a:schemeClr val="tx1"/>
                </a:solidFill>
                <a:latin typeface="+mn-lt"/>
                <a:ea typeface="+mn-ea"/>
                <a:cs typeface="+mn-cs"/>
              </a:defRPr>
            </a:lvl9pPr>
          </a:lstStyle>
          <a:p>
            <a:pPr marL="0" indent="0">
              <a:buNone/>
            </a:pPr>
            <a:r>
              <a:rPr lang="fr-FR" sz="1600" b="1" dirty="0">
                <a:effectLst/>
                <a:latin typeface="Arial" panose="020B0604020202020204" pitchFamily="34" charset="0"/>
              </a:rPr>
              <a:t>Profil du projet </a:t>
            </a:r>
            <a:r>
              <a:rPr lang="fr-FR" sz="1600" dirty="0">
                <a:effectLst/>
                <a:latin typeface="Arial" panose="020B0604020202020204" pitchFamily="34" charset="0"/>
              </a:rPr>
              <a:t>(exemple de la gare de </a:t>
            </a:r>
            <a:r>
              <a:rPr lang="fr-FR" sz="1600" dirty="0" err="1">
                <a:effectLst/>
                <a:latin typeface="Arial" panose="020B0604020202020204" pitchFamily="34" charset="0"/>
              </a:rPr>
              <a:t>Belfaux</a:t>
            </a:r>
            <a:r>
              <a:rPr lang="fr-FR" sz="1600" dirty="0">
                <a:effectLst/>
                <a:latin typeface="Arial" panose="020B0604020202020204" pitchFamily="34" charset="0"/>
              </a:rPr>
              <a:t>)</a:t>
            </a:r>
            <a:endParaRPr lang="fr-FR" sz="1600" dirty="0">
              <a:latin typeface="Times New Roman" panose="02020603050405020304" pitchFamily="18" charset="0"/>
            </a:endParaRPr>
          </a:p>
          <a:p>
            <a:r>
              <a:rPr lang="fr-FR" sz="1600" dirty="0">
                <a:effectLst/>
                <a:latin typeface="Arial" panose="020B0604020202020204" pitchFamily="34" charset="0"/>
              </a:rPr>
              <a:t>Puissance de l’IPV : 35 kW</a:t>
            </a:r>
            <a:endParaRPr lang="fr-FR" sz="1600" dirty="0">
              <a:latin typeface="Times New Roman" panose="02020603050405020304" pitchFamily="18" charset="0"/>
            </a:endParaRPr>
          </a:p>
          <a:p>
            <a:r>
              <a:rPr lang="fr-FR" sz="1600" dirty="0">
                <a:effectLst/>
                <a:latin typeface="Arial" panose="020B0604020202020204" pitchFamily="34" charset="0"/>
              </a:rPr>
              <a:t>Rendement énergétique : env. 35 000 kWh/an</a:t>
            </a:r>
            <a:endParaRPr lang="fr-FR" sz="1600" dirty="0">
              <a:latin typeface="Times New Roman" panose="02020603050405020304" pitchFamily="18" charset="0"/>
            </a:endParaRPr>
          </a:p>
          <a:p>
            <a:r>
              <a:rPr lang="fr-FR" sz="1600" dirty="0">
                <a:effectLst/>
                <a:latin typeface="Arial" panose="020B0604020202020204" pitchFamily="34" charset="0"/>
              </a:rPr>
              <a:t>Type d’IPV : toiture plate, structure légèrement relevée</a:t>
            </a:r>
            <a:endParaRPr lang="fr-FR" sz="1600" dirty="0">
              <a:latin typeface="Times New Roman" panose="02020603050405020304" pitchFamily="18" charset="0"/>
            </a:endParaRPr>
          </a:p>
          <a:p>
            <a:r>
              <a:rPr lang="fr-FR" sz="1600" dirty="0">
                <a:effectLst/>
                <a:latin typeface="Arial" panose="020B0604020202020204" pitchFamily="34" charset="0"/>
              </a:rPr>
              <a:t>Financement : investisseurs externes dans le cadre du </a:t>
            </a:r>
            <a:r>
              <a:rPr lang="fr-FR" sz="1600" dirty="0" err="1">
                <a:effectLst/>
                <a:latin typeface="Arial" panose="020B0604020202020204" pitchFamily="34" charset="0"/>
              </a:rPr>
              <a:t>contracting</a:t>
            </a:r>
            <a:endParaRPr lang="fr-FR" sz="1600" dirty="0">
              <a:latin typeface="Times New Roman" panose="02020603050405020304" pitchFamily="18" charset="0"/>
            </a:endParaRPr>
          </a:p>
          <a:p>
            <a:r>
              <a:rPr lang="fr-FR" sz="1600" dirty="0">
                <a:effectLst/>
                <a:latin typeface="Arial" panose="020B0604020202020204" pitchFamily="34" charset="0"/>
              </a:rPr>
              <a:t>Destination du courant produit : consommation propre des TPF ; injection du courant excédentaire dans le réseau électrique local</a:t>
            </a:r>
            <a:endParaRPr lang="fr-FR" sz="1600" dirty="0">
              <a:latin typeface="Times New Roman" panose="02020603050405020304" pitchFamily="18" charset="0"/>
            </a:endParaRPr>
          </a:p>
          <a:p>
            <a:r>
              <a:rPr lang="fr-FR" sz="1600" dirty="0">
                <a:effectLst/>
                <a:latin typeface="Arial" panose="020B0604020202020204" pitchFamily="34" charset="0"/>
              </a:rPr>
              <a:t>Réalisation : 2018</a:t>
            </a:r>
            <a:endParaRPr lang="de-CH" sz="1600" dirty="0"/>
          </a:p>
        </p:txBody>
      </p:sp>
    </p:spTree>
    <p:extLst>
      <p:ext uri="{BB962C8B-B14F-4D97-AF65-F5344CB8AC3E}">
        <p14:creationId xmlns:p14="http://schemas.microsoft.com/office/powerpoint/2010/main" val="312923061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Grafik 19">
            <a:extLst>
              <a:ext uri="{FF2B5EF4-FFF2-40B4-BE49-F238E27FC236}">
                <a16:creationId xmlns:a16="http://schemas.microsoft.com/office/drawing/2014/main" id="{A6D1FFED-2D3F-4355-979B-9AEEA68E6552}"/>
              </a:ext>
            </a:extLst>
          </p:cNvPr>
          <p:cNvPicPr>
            <a:picLocks noChangeAspect="1"/>
          </p:cNvPicPr>
          <p:nvPr/>
        </p:nvPicPr>
        <p:blipFill>
          <a:blip r:embed="rId3"/>
          <a:stretch>
            <a:fillRect/>
          </a:stretch>
        </p:blipFill>
        <p:spPr>
          <a:xfrm>
            <a:off x="5076056" y="531323"/>
            <a:ext cx="3528392" cy="4265667"/>
          </a:xfrm>
          <a:prstGeom prst="rect">
            <a:avLst/>
          </a:prstGeom>
        </p:spPr>
      </p:pic>
      <p:sp>
        <p:nvSpPr>
          <p:cNvPr id="8" name="Rectangle 7">
            <a:extLst>
              <a:ext uri="{FF2B5EF4-FFF2-40B4-BE49-F238E27FC236}">
                <a16:creationId xmlns:a16="http://schemas.microsoft.com/office/drawing/2014/main" id="{4479156F-01B1-4243-B2DD-079ACBA3FA85}"/>
              </a:ext>
            </a:extLst>
          </p:cNvPr>
          <p:cNvSpPr/>
          <p:nvPr/>
        </p:nvSpPr>
        <p:spPr>
          <a:xfrm>
            <a:off x="539552" y="987574"/>
            <a:ext cx="4104456" cy="3600986"/>
          </a:xfrm>
          <a:prstGeom prst="rect">
            <a:avLst/>
          </a:prstGeom>
          <a:ln>
            <a:noFill/>
          </a:ln>
        </p:spPr>
        <p:txBody>
          <a:bodyPr wrap="square">
            <a:spAutoFit/>
          </a:bodyPr>
          <a:lstStyle/>
          <a:p>
            <a:pPr>
              <a:spcBef>
                <a:spcPts val="1200"/>
              </a:spcBef>
            </a:pPr>
            <a:r>
              <a:rPr lang="fr-FR" b="1" dirty="0">
                <a:solidFill>
                  <a:schemeClr val="bg2"/>
                </a:solidFill>
                <a:latin typeface="Arial" panose="020B0604020202020204" pitchFamily="34" charset="0"/>
                <a:cs typeface="Arial" panose="020B0604020202020204" pitchFamily="34" charset="0"/>
              </a:rPr>
              <a:t>Expérience : </a:t>
            </a:r>
            <a:r>
              <a:rPr lang="fr-FR" dirty="0">
                <a:solidFill>
                  <a:schemeClr val="bg2"/>
                </a:solidFill>
                <a:latin typeface="Arial" panose="020B0604020202020204" pitchFamily="34" charset="0"/>
                <a:cs typeface="Arial" panose="020B0604020202020204" pitchFamily="34" charset="0"/>
              </a:rPr>
              <a:t>actif depuis 1978</a:t>
            </a:r>
          </a:p>
          <a:p>
            <a:pPr>
              <a:spcBef>
                <a:spcPts val="1200"/>
              </a:spcBef>
            </a:pPr>
            <a:r>
              <a:rPr lang="fr-FR" b="1" dirty="0">
                <a:solidFill>
                  <a:schemeClr val="bg2"/>
                </a:solidFill>
                <a:latin typeface="Arial" panose="020B0604020202020204" pitchFamily="34" charset="0"/>
                <a:cs typeface="Arial" panose="020B0604020202020204" pitchFamily="34" charset="0"/>
              </a:rPr>
              <a:t>Membres : environ 800 entreprises </a:t>
            </a:r>
          </a:p>
          <a:p>
            <a:pPr marL="285750" indent="-285750">
              <a:buFont typeface="Arial" panose="020B0604020202020204" pitchFamily="34" charset="0"/>
              <a:buChar char="•"/>
            </a:pPr>
            <a:r>
              <a:rPr lang="fr-FR" dirty="0">
                <a:solidFill>
                  <a:schemeClr val="bg2"/>
                </a:solidFill>
                <a:latin typeface="Arial" panose="020B0604020202020204" pitchFamily="34" charset="0"/>
                <a:cs typeface="Arial" panose="020B0604020202020204" pitchFamily="34" charset="0"/>
              </a:rPr>
              <a:t>Fabricants</a:t>
            </a:r>
          </a:p>
          <a:p>
            <a:pPr marL="285750" indent="-285750">
              <a:buFont typeface="Arial" panose="020B0604020202020204" pitchFamily="34" charset="0"/>
              <a:buChar char="•"/>
            </a:pPr>
            <a:r>
              <a:rPr lang="fr-FR" dirty="0">
                <a:solidFill>
                  <a:schemeClr val="bg2"/>
                </a:solidFill>
                <a:latin typeface="Arial" panose="020B0604020202020204" pitchFamily="34" charset="0"/>
                <a:cs typeface="Arial" panose="020B0604020202020204" pitchFamily="34" charset="0"/>
              </a:rPr>
              <a:t>Revendeurs</a:t>
            </a:r>
          </a:p>
          <a:p>
            <a:pPr marL="285750" indent="-285750">
              <a:buFont typeface="Arial" panose="020B0604020202020204" pitchFamily="34" charset="0"/>
              <a:buChar char="•"/>
            </a:pPr>
            <a:r>
              <a:rPr lang="fr-FR" dirty="0">
                <a:solidFill>
                  <a:schemeClr val="bg2"/>
                </a:solidFill>
                <a:latin typeface="Arial" panose="020B0604020202020204" pitchFamily="34" charset="0"/>
                <a:cs typeface="Arial" panose="020B0604020202020204" pitchFamily="34" charset="0"/>
              </a:rPr>
              <a:t>Installateurs</a:t>
            </a:r>
          </a:p>
          <a:p>
            <a:pPr marL="285750" indent="-285750">
              <a:buFont typeface="Arial" panose="020B0604020202020204" pitchFamily="34" charset="0"/>
              <a:buChar char="•"/>
            </a:pPr>
            <a:r>
              <a:rPr lang="fr-FR" dirty="0">
                <a:solidFill>
                  <a:schemeClr val="bg2"/>
                </a:solidFill>
                <a:latin typeface="Arial" panose="020B0604020202020204" pitchFamily="34" charset="0"/>
                <a:cs typeface="Arial" panose="020B0604020202020204" pitchFamily="34" charset="0"/>
              </a:rPr>
              <a:t>Planificateurs</a:t>
            </a:r>
          </a:p>
          <a:p>
            <a:pPr marL="285750" indent="-285750">
              <a:buFont typeface="Arial" panose="020B0604020202020204" pitchFamily="34" charset="0"/>
              <a:buChar char="•"/>
            </a:pPr>
            <a:r>
              <a:rPr lang="fr-FR" dirty="0">
                <a:solidFill>
                  <a:schemeClr val="bg2"/>
                </a:solidFill>
                <a:latin typeface="Arial" panose="020B0604020202020204" pitchFamily="34" charset="0"/>
                <a:cs typeface="Arial" panose="020B0604020202020204" pitchFamily="34" charset="0"/>
              </a:rPr>
              <a:t>Fournisseurs d'énergie</a:t>
            </a:r>
          </a:p>
          <a:p>
            <a:pPr>
              <a:spcBef>
                <a:spcPts val="1200"/>
              </a:spcBef>
            </a:pPr>
            <a:r>
              <a:rPr lang="fr-FR" b="1" dirty="0">
                <a:solidFill>
                  <a:schemeClr val="bg2"/>
                </a:solidFill>
                <a:latin typeface="Arial" panose="020B0604020202020204" pitchFamily="34" charset="0"/>
                <a:cs typeface="Arial" panose="020B0604020202020204" pitchFamily="34" charset="0"/>
              </a:rPr>
              <a:t>Siège : </a:t>
            </a:r>
            <a:r>
              <a:rPr lang="fr-FR" dirty="0">
                <a:solidFill>
                  <a:schemeClr val="bg2"/>
                </a:solidFill>
                <a:latin typeface="Arial" panose="020B0604020202020204" pitchFamily="34" charset="0"/>
                <a:cs typeface="Arial" panose="020B0604020202020204" pitchFamily="34" charset="0"/>
              </a:rPr>
              <a:t>Zurich, succursales à Yverdon-les-Bains et </a:t>
            </a:r>
            <a:r>
              <a:rPr lang="fr-FR" dirty="0" err="1">
                <a:solidFill>
                  <a:schemeClr val="bg2"/>
                </a:solidFill>
                <a:latin typeface="Arial" panose="020B0604020202020204" pitchFamily="34" charset="0"/>
                <a:cs typeface="Arial" panose="020B0604020202020204" pitchFamily="34" charset="0"/>
              </a:rPr>
              <a:t>Avegno</a:t>
            </a:r>
            <a:endParaRPr lang="fr-FR" dirty="0">
              <a:solidFill>
                <a:schemeClr val="bg2"/>
              </a:solidFill>
              <a:latin typeface="Arial" panose="020B0604020202020204" pitchFamily="34" charset="0"/>
              <a:cs typeface="Arial" panose="020B0604020202020204" pitchFamily="34" charset="0"/>
            </a:endParaRPr>
          </a:p>
          <a:p>
            <a:pPr>
              <a:spcBef>
                <a:spcPts val="1200"/>
              </a:spcBef>
            </a:pPr>
            <a:r>
              <a:rPr lang="fr-FR" b="1" dirty="0">
                <a:solidFill>
                  <a:schemeClr val="bg2"/>
                </a:solidFill>
                <a:latin typeface="Arial" panose="020B0604020202020204" pitchFamily="34" charset="0"/>
                <a:cs typeface="Arial" panose="020B0604020202020204" pitchFamily="34" charset="0"/>
              </a:rPr>
              <a:t>Financement : </a:t>
            </a:r>
            <a:r>
              <a:rPr lang="fr-FR" dirty="0">
                <a:solidFill>
                  <a:schemeClr val="bg2"/>
                </a:solidFill>
                <a:latin typeface="Arial" panose="020B0604020202020204" pitchFamily="34" charset="0"/>
                <a:cs typeface="Arial" panose="020B0604020202020204" pitchFamily="34" charset="0"/>
              </a:rPr>
              <a:t>cotisations des membres, </a:t>
            </a:r>
            <a:r>
              <a:rPr lang="fr-FR" dirty="0" err="1">
                <a:solidFill>
                  <a:schemeClr val="bg2"/>
                </a:solidFill>
                <a:latin typeface="Arial" panose="020B0604020202020204" pitchFamily="34" charset="0"/>
                <a:cs typeface="Arial" panose="020B0604020202020204" pitchFamily="34" charset="0"/>
              </a:rPr>
              <a:t>SuisseEnergie</a:t>
            </a:r>
            <a:r>
              <a:rPr lang="fr-FR" dirty="0">
                <a:solidFill>
                  <a:schemeClr val="bg2"/>
                </a:solidFill>
                <a:latin typeface="Arial" panose="020B0604020202020204" pitchFamily="34" charset="0"/>
                <a:cs typeface="Arial" panose="020B0604020202020204" pitchFamily="34" charset="0"/>
              </a:rPr>
              <a:t>, projets</a:t>
            </a:r>
            <a:endParaRPr lang="fr-CH" dirty="0">
              <a:solidFill>
                <a:schemeClr val="bg2"/>
              </a:solidFill>
              <a:latin typeface="Arial" panose="020B0604020202020204" pitchFamily="34" charset="0"/>
              <a:cs typeface="Arial" panose="020B0604020202020204" pitchFamily="34" charset="0"/>
            </a:endParaRPr>
          </a:p>
        </p:txBody>
      </p:sp>
      <p:sp>
        <p:nvSpPr>
          <p:cNvPr id="21" name="Titel 1">
            <a:extLst>
              <a:ext uri="{FF2B5EF4-FFF2-40B4-BE49-F238E27FC236}">
                <a16:creationId xmlns:a16="http://schemas.microsoft.com/office/drawing/2014/main" id="{28975F53-A1D6-47CD-8E36-FE2C9BAEEE31}"/>
              </a:ext>
            </a:extLst>
          </p:cNvPr>
          <p:cNvSpPr txBox="1">
            <a:spLocks/>
          </p:cNvSpPr>
          <p:nvPr/>
        </p:nvSpPr>
        <p:spPr bwMode="auto">
          <a:xfrm>
            <a:off x="611188" y="250032"/>
            <a:ext cx="8183011" cy="647700"/>
          </a:xfrm>
          <a:prstGeom prst="rect">
            <a:avLst/>
          </a:prstGeom>
          <a:noFill/>
          <a:ln w="9525">
            <a:noFill/>
            <a:round/>
            <a:headEnd/>
            <a:tailEnd/>
          </a:ln>
        </p:spPr>
        <p:txBody>
          <a:bodyPr vert="horz" wrap="square" lIns="0" tIns="0" rIns="0" bIns="0" numCol="1" rtlCol="0" anchor="ctr" anchorCtr="0" compatLnSpc="1">
            <a:prstTxWarp prst="textNoShape">
              <a:avLst/>
            </a:prstTxWarp>
            <a:noAutofit/>
          </a:bodyPr>
          <a:lstStyle>
            <a:lvl1pPr algn="l" defTabSz="342900" rtl="0" eaLnBrk="1" latinLnBrk="0" hangingPunct="1">
              <a:lnSpc>
                <a:spcPct val="100000"/>
              </a:lnSpc>
              <a:spcBef>
                <a:spcPct val="0"/>
              </a:spcBef>
              <a:buNone/>
              <a:defRPr sz="2400" b="0" i="0" kern="1200" spc="30" baseline="0">
                <a:solidFill>
                  <a:schemeClr val="tx2"/>
                </a:solidFill>
                <a:latin typeface="Arial" charset="0"/>
                <a:ea typeface="Arial" charset="0"/>
                <a:cs typeface="Arial" charset="0"/>
              </a:defRPr>
            </a:lvl1pPr>
          </a:lstStyle>
          <a:p>
            <a:r>
              <a:rPr lang="de-CH" dirty="0"/>
              <a:t>Swissolar, </a:t>
            </a:r>
            <a:r>
              <a:rPr lang="de-CH" dirty="0" err="1"/>
              <a:t>association</a:t>
            </a:r>
            <a:r>
              <a:rPr lang="de-CH" dirty="0"/>
              <a:t> suisse des </a:t>
            </a:r>
            <a:r>
              <a:rPr lang="de-CH" dirty="0" err="1"/>
              <a:t>professionnels</a:t>
            </a:r>
            <a:r>
              <a:rPr lang="de-CH" dirty="0"/>
              <a:t> de </a:t>
            </a:r>
            <a:r>
              <a:rPr lang="de-CH" dirty="0" err="1"/>
              <a:t>l’énergie</a:t>
            </a:r>
            <a:r>
              <a:rPr lang="de-CH" dirty="0"/>
              <a:t> </a:t>
            </a:r>
            <a:r>
              <a:rPr lang="de-CH" dirty="0" err="1"/>
              <a:t>solaire</a:t>
            </a:r>
            <a:endParaRPr lang="de-CH" dirty="0"/>
          </a:p>
        </p:txBody>
      </p:sp>
      <p:sp>
        <p:nvSpPr>
          <p:cNvPr id="2" name="Fußzeilenplatzhalter 1">
            <a:extLst>
              <a:ext uri="{FF2B5EF4-FFF2-40B4-BE49-F238E27FC236}">
                <a16:creationId xmlns:a16="http://schemas.microsoft.com/office/drawing/2014/main" id="{65AA00BB-578D-4A9F-88E4-4AE0ACF95661}"/>
              </a:ext>
            </a:extLst>
          </p:cNvPr>
          <p:cNvSpPr>
            <a:spLocks noGrp="1"/>
          </p:cNvSpPr>
          <p:nvPr>
            <p:ph type="ftr" sz="quarter" idx="18"/>
          </p:nvPr>
        </p:nvSpPr>
        <p:spPr/>
        <p:txBody>
          <a:bodyPr/>
          <a:lstStyle/>
          <a:p>
            <a:r>
              <a:rPr lang="de-DE"/>
              <a:t>CDCTP</a:t>
            </a:r>
            <a:endParaRPr lang="de-DE" dirty="0"/>
          </a:p>
        </p:txBody>
      </p:sp>
    </p:spTree>
    <p:extLst>
      <p:ext uri="{BB962C8B-B14F-4D97-AF65-F5344CB8AC3E}">
        <p14:creationId xmlns:p14="http://schemas.microsoft.com/office/powerpoint/2010/main" val="4288871802"/>
      </p:ext>
    </p:extLst>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F0FEB71-926C-43FA-AB24-5FB561DCE10A}"/>
              </a:ext>
            </a:extLst>
          </p:cNvPr>
          <p:cNvSpPr>
            <a:spLocks noGrp="1"/>
          </p:cNvSpPr>
          <p:nvPr>
            <p:ph type="title"/>
          </p:nvPr>
        </p:nvSpPr>
        <p:spPr/>
        <p:txBody>
          <a:bodyPr/>
          <a:lstStyle/>
          <a:p>
            <a:r>
              <a:rPr lang="fr-FR" dirty="0">
                <a:effectLst/>
                <a:latin typeface="Arial" panose="020B0604020202020204" pitchFamily="34" charset="0"/>
              </a:rPr>
              <a:t>Toit pliable au-dessus d’un parking, </a:t>
            </a:r>
            <a:r>
              <a:rPr lang="fr-FR" dirty="0" err="1">
                <a:effectLst/>
                <a:latin typeface="Arial" panose="020B0604020202020204" pitchFamily="34" charset="0"/>
              </a:rPr>
              <a:t>Jakobsbad</a:t>
            </a:r>
            <a:r>
              <a:rPr lang="fr-FR" dirty="0">
                <a:effectLst/>
                <a:latin typeface="Arial" panose="020B0604020202020204" pitchFamily="34" charset="0"/>
              </a:rPr>
              <a:t> AI (téléphérique du </a:t>
            </a:r>
            <a:r>
              <a:rPr lang="fr-FR" dirty="0" err="1">
                <a:effectLst/>
                <a:latin typeface="Arial" panose="020B0604020202020204" pitchFamily="34" charset="0"/>
              </a:rPr>
              <a:t>Kronberg</a:t>
            </a:r>
            <a:r>
              <a:rPr lang="fr-FR" dirty="0">
                <a:effectLst/>
                <a:latin typeface="Arial" panose="020B0604020202020204" pitchFamily="34" charset="0"/>
              </a:rPr>
              <a:t>)</a:t>
            </a:r>
            <a:endParaRPr lang="de-CH" dirty="0"/>
          </a:p>
        </p:txBody>
      </p:sp>
      <p:pic>
        <p:nvPicPr>
          <p:cNvPr id="8" name="Bildplatzhalter 7">
            <a:extLst>
              <a:ext uri="{FF2B5EF4-FFF2-40B4-BE49-F238E27FC236}">
                <a16:creationId xmlns:a16="http://schemas.microsoft.com/office/drawing/2014/main" id="{F79C5A8D-C587-4208-8E47-C86077EBDDFC}"/>
              </a:ext>
            </a:extLst>
          </p:cNvPr>
          <p:cNvPicPr>
            <a:picLocks noGrp="1" noChangeAspect="1"/>
          </p:cNvPicPr>
          <p:nvPr>
            <p:ph type="pic" sz="quarter" idx="13"/>
          </p:nvPr>
        </p:nvPicPr>
        <p:blipFill>
          <a:blip r:embed="rId2"/>
          <a:srcRect l="8373" r="8373"/>
          <a:stretch>
            <a:fillRect/>
          </a:stretch>
        </p:blipFill>
        <p:spPr>
          <a:xfrm>
            <a:off x="613507" y="1091044"/>
            <a:ext cx="3437054" cy="3186336"/>
          </a:xfrm>
          <a:prstGeom prst="rect">
            <a:avLst/>
          </a:prstGeom>
        </p:spPr>
      </p:pic>
      <p:sp>
        <p:nvSpPr>
          <p:cNvPr id="4" name="Datumsplatzhalter 3">
            <a:extLst>
              <a:ext uri="{FF2B5EF4-FFF2-40B4-BE49-F238E27FC236}">
                <a16:creationId xmlns:a16="http://schemas.microsoft.com/office/drawing/2014/main" id="{D7C12D10-5842-4AB9-882C-61DEEA6D6C94}"/>
              </a:ext>
            </a:extLst>
          </p:cNvPr>
          <p:cNvSpPr>
            <a:spLocks noGrp="1"/>
          </p:cNvSpPr>
          <p:nvPr>
            <p:ph type="dt" sz="half" idx="15"/>
          </p:nvPr>
        </p:nvSpPr>
        <p:spPr/>
        <p:txBody>
          <a:bodyPr/>
          <a:lstStyle/>
          <a:p>
            <a:pPr algn="r"/>
            <a:r>
              <a:rPr lang="de-DE"/>
              <a:t>28.05.2021</a:t>
            </a:r>
            <a:endParaRPr lang="de-DE" dirty="0"/>
          </a:p>
        </p:txBody>
      </p:sp>
      <p:sp>
        <p:nvSpPr>
          <p:cNvPr id="5" name="Fußzeilenplatzhalter 4">
            <a:extLst>
              <a:ext uri="{FF2B5EF4-FFF2-40B4-BE49-F238E27FC236}">
                <a16:creationId xmlns:a16="http://schemas.microsoft.com/office/drawing/2014/main" id="{DF9D2729-6ECB-43A5-B929-99E4ABC86161}"/>
              </a:ext>
            </a:extLst>
          </p:cNvPr>
          <p:cNvSpPr>
            <a:spLocks noGrp="1"/>
          </p:cNvSpPr>
          <p:nvPr>
            <p:ph type="ftr" sz="quarter" idx="16"/>
          </p:nvPr>
        </p:nvSpPr>
        <p:spPr/>
        <p:txBody>
          <a:bodyPr/>
          <a:lstStyle/>
          <a:p>
            <a:r>
              <a:rPr lang="de-DE"/>
              <a:t>CDCTP</a:t>
            </a:r>
            <a:endParaRPr lang="de-DE" dirty="0"/>
          </a:p>
        </p:txBody>
      </p:sp>
      <p:sp>
        <p:nvSpPr>
          <p:cNvPr id="10" name="Inhaltsplatzhalter 4">
            <a:extLst>
              <a:ext uri="{FF2B5EF4-FFF2-40B4-BE49-F238E27FC236}">
                <a16:creationId xmlns:a16="http://schemas.microsoft.com/office/drawing/2014/main" id="{6E3A2024-B63D-4036-A9E5-F8E2442F7821}"/>
              </a:ext>
            </a:extLst>
          </p:cNvPr>
          <p:cNvSpPr txBox="1">
            <a:spLocks/>
          </p:cNvSpPr>
          <p:nvPr/>
        </p:nvSpPr>
        <p:spPr>
          <a:xfrm>
            <a:off x="4283968" y="1078086"/>
            <a:ext cx="4464496" cy="3653904"/>
          </a:xfrm>
          <a:prstGeom prst="rect">
            <a:avLst/>
          </a:prstGeom>
        </p:spPr>
        <p:txBody>
          <a:bodyPr vert="horz" lIns="0" tIns="0" rIns="0" bIns="0" rtlCol="0">
            <a:noAutofit/>
          </a:bodyPr>
          <a:lstStyle>
            <a:lvl1pPr marL="266700" indent="-266700" algn="l" defTabSz="342900" rtl="0" eaLnBrk="1" latinLnBrk="0" hangingPunct="1">
              <a:lnSpc>
                <a:spcPct val="100000"/>
              </a:lnSpc>
              <a:spcBef>
                <a:spcPts val="375"/>
              </a:spcBef>
              <a:buFont typeface="Lucida Grande"/>
              <a:buChar char="–"/>
              <a:defRPr sz="2000" b="0" i="0" kern="1200" spc="23" baseline="0">
                <a:solidFill>
                  <a:schemeClr val="bg2"/>
                </a:solidFill>
                <a:latin typeface="Arial" charset="0"/>
                <a:ea typeface="Arial" charset="0"/>
                <a:cs typeface="Arial" charset="0"/>
              </a:defRPr>
            </a:lvl1pPr>
            <a:lvl2pPr marL="539354" indent="-272654" algn="l" defTabSz="342900" rtl="0" eaLnBrk="1" latinLnBrk="0" hangingPunct="1">
              <a:lnSpc>
                <a:spcPct val="100000"/>
              </a:lnSpc>
              <a:spcBef>
                <a:spcPts val="375"/>
              </a:spcBef>
              <a:buFont typeface="Lucida Grande"/>
              <a:buChar char="–"/>
              <a:defRPr sz="2000" b="0" i="0" kern="1200" spc="23" baseline="0">
                <a:solidFill>
                  <a:schemeClr val="bg2"/>
                </a:solidFill>
                <a:latin typeface="Arial" charset="0"/>
                <a:ea typeface="Arial" charset="0"/>
                <a:cs typeface="Arial" charset="0"/>
              </a:defRPr>
            </a:lvl2pPr>
            <a:lvl3pPr marL="806054" indent="-266700" algn="l" defTabSz="342900" rtl="0" eaLnBrk="1" latinLnBrk="0" hangingPunct="1">
              <a:lnSpc>
                <a:spcPct val="100000"/>
              </a:lnSpc>
              <a:spcBef>
                <a:spcPts val="375"/>
              </a:spcBef>
              <a:buFont typeface="Lucida Grande"/>
              <a:buChar char="–"/>
              <a:defRPr sz="2000" b="0" i="0" kern="1200" spc="23" baseline="0">
                <a:solidFill>
                  <a:schemeClr val="bg2"/>
                </a:solidFill>
                <a:latin typeface="Arial" charset="0"/>
                <a:ea typeface="Arial" charset="0"/>
                <a:cs typeface="Arial" charset="0"/>
              </a:defRPr>
            </a:lvl3pPr>
            <a:lvl4pPr marL="1079897" indent="-273844" algn="l" defTabSz="342900" rtl="0" eaLnBrk="1" latinLnBrk="0" hangingPunct="1">
              <a:lnSpc>
                <a:spcPct val="100000"/>
              </a:lnSpc>
              <a:spcBef>
                <a:spcPts val="375"/>
              </a:spcBef>
              <a:buFont typeface="Lucida Grande"/>
              <a:buChar char="–"/>
              <a:defRPr sz="2000" b="0" i="0" kern="1200" spc="23" baseline="0">
                <a:solidFill>
                  <a:schemeClr val="bg2"/>
                </a:solidFill>
                <a:latin typeface="Arial" charset="0"/>
                <a:ea typeface="Arial" charset="0"/>
                <a:cs typeface="Arial" charset="0"/>
              </a:defRPr>
            </a:lvl4pPr>
            <a:lvl5pPr marL="1346597" indent="-266700" algn="l" defTabSz="342900" rtl="0" eaLnBrk="1" latinLnBrk="0" hangingPunct="1">
              <a:lnSpc>
                <a:spcPct val="100000"/>
              </a:lnSpc>
              <a:spcBef>
                <a:spcPts val="375"/>
              </a:spcBef>
              <a:buFont typeface="Lucida Grande"/>
              <a:buChar char="–"/>
              <a:tabLst/>
              <a:defRPr sz="2000" b="0" i="0" kern="1200" spc="23" baseline="0">
                <a:solidFill>
                  <a:schemeClr val="bg2"/>
                </a:solidFill>
                <a:latin typeface="Arial" charset="0"/>
                <a:ea typeface="Arial" charset="0"/>
                <a:cs typeface="Arial" charset="0"/>
              </a:defRPr>
            </a:lvl5pPr>
            <a:lvl6pPr marL="1885950" indent="-171450" algn="l" defTabSz="342900" rtl="0" eaLnBrk="1" latinLnBrk="0" hangingPunct="1">
              <a:spcBef>
                <a:spcPct val="20000"/>
              </a:spcBef>
              <a:buFont typeface="Arial"/>
              <a:buChar char="•"/>
              <a:defRPr sz="1500" kern="1200">
                <a:solidFill>
                  <a:schemeClr val="tx1"/>
                </a:solidFill>
                <a:latin typeface="+mn-lt"/>
                <a:ea typeface="+mn-ea"/>
                <a:cs typeface="+mn-cs"/>
              </a:defRPr>
            </a:lvl6pPr>
            <a:lvl7pPr marL="2228850" indent="-171450" algn="l" defTabSz="342900" rtl="0" eaLnBrk="1" latinLnBrk="0" hangingPunct="1">
              <a:spcBef>
                <a:spcPct val="20000"/>
              </a:spcBef>
              <a:buFont typeface="Arial"/>
              <a:buChar char="•"/>
              <a:defRPr sz="1500" kern="1200">
                <a:solidFill>
                  <a:schemeClr val="tx1"/>
                </a:solidFill>
                <a:latin typeface="+mn-lt"/>
                <a:ea typeface="+mn-ea"/>
                <a:cs typeface="+mn-cs"/>
              </a:defRPr>
            </a:lvl7pPr>
            <a:lvl8pPr marL="2571750" indent="-171450" algn="l" defTabSz="342900" rtl="0" eaLnBrk="1" latinLnBrk="0" hangingPunct="1">
              <a:spcBef>
                <a:spcPct val="20000"/>
              </a:spcBef>
              <a:buFont typeface="Arial"/>
              <a:buChar char="•"/>
              <a:defRPr sz="1500" kern="1200">
                <a:solidFill>
                  <a:schemeClr val="tx1"/>
                </a:solidFill>
                <a:latin typeface="+mn-lt"/>
                <a:ea typeface="+mn-ea"/>
                <a:cs typeface="+mn-cs"/>
              </a:defRPr>
            </a:lvl8pPr>
            <a:lvl9pPr marL="2914650" indent="-171450" algn="l" defTabSz="342900" rtl="0" eaLnBrk="1" latinLnBrk="0" hangingPunct="1">
              <a:spcBef>
                <a:spcPct val="20000"/>
              </a:spcBef>
              <a:buFont typeface="Arial"/>
              <a:buChar char="•"/>
              <a:defRPr sz="1500" kern="1200">
                <a:solidFill>
                  <a:schemeClr val="tx1"/>
                </a:solidFill>
                <a:latin typeface="+mn-lt"/>
                <a:ea typeface="+mn-ea"/>
                <a:cs typeface="+mn-cs"/>
              </a:defRPr>
            </a:lvl9pPr>
          </a:lstStyle>
          <a:p>
            <a:pPr marL="0" indent="0">
              <a:buNone/>
            </a:pPr>
            <a:r>
              <a:rPr lang="fr-FR" sz="1400" b="1" dirty="0">
                <a:effectLst/>
                <a:latin typeface="Arial" panose="020B0604020202020204" pitchFamily="34" charset="0"/>
              </a:rPr>
              <a:t>Descriptif du projet</a:t>
            </a:r>
            <a:endParaRPr lang="fr-FR" sz="1400" b="1" dirty="0">
              <a:latin typeface="Times New Roman" panose="02020603050405020304" pitchFamily="18" charset="0"/>
            </a:endParaRPr>
          </a:p>
          <a:p>
            <a:r>
              <a:rPr lang="fr-FR" sz="1400" dirty="0">
                <a:effectLst/>
                <a:latin typeface="Arial" panose="020B0604020202020204" pitchFamily="34" charset="0"/>
              </a:rPr>
              <a:t>Puissance de l’IPV : 429 kW</a:t>
            </a:r>
            <a:endParaRPr lang="fr-FR" sz="1400" dirty="0">
              <a:latin typeface="Times New Roman" panose="02020603050405020304" pitchFamily="18" charset="0"/>
            </a:endParaRPr>
          </a:p>
          <a:p>
            <a:r>
              <a:rPr lang="fr-FR" sz="1400" dirty="0">
                <a:effectLst/>
                <a:latin typeface="Arial" panose="020B0604020202020204" pitchFamily="34" charset="0"/>
              </a:rPr>
              <a:t>Rendement énergétique : 350 000 kWh/an</a:t>
            </a:r>
            <a:endParaRPr lang="fr-FR" sz="1400" dirty="0">
              <a:latin typeface="Times New Roman" panose="02020603050405020304" pitchFamily="18" charset="0"/>
            </a:endParaRPr>
          </a:p>
          <a:p>
            <a:r>
              <a:rPr lang="fr-FR" sz="1400" dirty="0">
                <a:effectLst/>
                <a:latin typeface="Arial" panose="020B0604020202020204" pitchFamily="34" charset="0"/>
              </a:rPr>
              <a:t>Type d’IPV : toit pliable</a:t>
            </a:r>
            <a:endParaRPr lang="fr-FR" sz="1400" dirty="0">
              <a:latin typeface="Times New Roman" panose="02020603050405020304" pitchFamily="18" charset="0"/>
            </a:endParaRPr>
          </a:p>
          <a:p>
            <a:r>
              <a:rPr lang="fr-FR" sz="1400" dirty="0">
                <a:effectLst/>
                <a:latin typeface="Arial" panose="020B0604020202020204" pitchFamily="34" charset="0"/>
              </a:rPr>
              <a:t>Coût : CHF 1,5 million</a:t>
            </a:r>
            <a:endParaRPr lang="fr-FR" sz="1400" dirty="0">
              <a:latin typeface="Times New Roman" panose="02020603050405020304" pitchFamily="18" charset="0"/>
            </a:endParaRPr>
          </a:p>
          <a:p>
            <a:r>
              <a:rPr lang="fr-FR" sz="1400" dirty="0">
                <a:effectLst/>
                <a:latin typeface="Arial" panose="020B0604020202020204" pitchFamily="34" charset="0"/>
              </a:rPr>
              <a:t>Financement : investissement propre de SAK AG et participation citoyenne</a:t>
            </a:r>
            <a:endParaRPr lang="fr-FR" sz="1400" dirty="0">
              <a:latin typeface="Times New Roman" panose="02020603050405020304" pitchFamily="18" charset="0"/>
            </a:endParaRPr>
          </a:p>
          <a:p>
            <a:r>
              <a:rPr lang="fr-FR" sz="1400" dirty="0">
                <a:effectLst/>
                <a:latin typeface="Arial" panose="020B0604020202020204" pitchFamily="34" charset="0"/>
              </a:rPr>
              <a:t>Destination du courant produit : consommation propre, injection dans le réseau</a:t>
            </a:r>
            <a:endParaRPr lang="fr-FR" sz="1400" dirty="0">
              <a:latin typeface="Times New Roman" panose="02020603050405020304" pitchFamily="18" charset="0"/>
            </a:endParaRPr>
          </a:p>
          <a:p>
            <a:r>
              <a:rPr lang="fr-FR" sz="1400" dirty="0">
                <a:effectLst/>
                <a:latin typeface="Arial" panose="020B0604020202020204" pitchFamily="34" charset="0"/>
              </a:rPr>
              <a:t>Réalisation : 2020</a:t>
            </a:r>
            <a:endParaRPr lang="fr-FR" sz="1400" dirty="0">
              <a:latin typeface="Times New Roman" panose="02020603050405020304" pitchFamily="18" charset="0"/>
            </a:endParaRPr>
          </a:p>
          <a:p>
            <a:r>
              <a:rPr lang="fr-FR" sz="1400" dirty="0">
                <a:effectLst/>
                <a:latin typeface="Arial" panose="020B0604020202020204" pitchFamily="34" charset="0"/>
              </a:rPr>
              <a:t>Spécificité : toit pliant rétractable en cas de vents violents (vitesse &gt; 15 m/s), de chutes de neige et de verglas</a:t>
            </a:r>
            <a:endParaRPr lang="de-CH" sz="1600" dirty="0"/>
          </a:p>
        </p:txBody>
      </p:sp>
    </p:spTree>
    <p:extLst>
      <p:ext uri="{BB962C8B-B14F-4D97-AF65-F5344CB8AC3E}">
        <p14:creationId xmlns:p14="http://schemas.microsoft.com/office/powerpoint/2010/main" val="119448652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Bildplatzhalter 8" descr="Ein Bild, das Person, Mann, Schlips, drinnen enthält.&#10;&#10;Automatisch generierte Beschreibung">
            <a:extLst>
              <a:ext uri="{FF2B5EF4-FFF2-40B4-BE49-F238E27FC236}">
                <a16:creationId xmlns:a16="http://schemas.microsoft.com/office/drawing/2014/main" id="{834815EE-EB9E-4011-A2E4-21E73A779B57}"/>
              </a:ext>
            </a:extLst>
          </p:cNvPr>
          <p:cNvPicPr>
            <a:picLocks noGrp="1" noChangeAspect="1"/>
          </p:cNvPicPr>
          <p:nvPr>
            <p:ph type="pic" sz="quarter" idx="13"/>
          </p:nvPr>
        </p:nvPicPr>
        <p:blipFill>
          <a:blip r:embed="rId2"/>
          <a:srcRect l="17698" r="17698"/>
          <a:stretch>
            <a:fillRect/>
          </a:stretch>
        </p:blipFill>
        <p:spPr/>
      </p:pic>
      <p:sp>
        <p:nvSpPr>
          <p:cNvPr id="4" name="Datumsplatzhalter 3">
            <a:extLst>
              <a:ext uri="{FF2B5EF4-FFF2-40B4-BE49-F238E27FC236}">
                <a16:creationId xmlns:a16="http://schemas.microsoft.com/office/drawing/2014/main" id="{F154B573-5C1F-4949-BA73-3B89E7156D44}"/>
              </a:ext>
            </a:extLst>
          </p:cNvPr>
          <p:cNvSpPr>
            <a:spLocks noGrp="1"/>
          </p:cNvSpPr>
          <p:nvPr>
            <p:ph type="dt" sz="half" idx="15"/>
          </p:nvPr>
        </p:nvSpPr>
        <p:spPr/>
        <p:txBody>
          <a:bodyPr/>
          <a:lstStyle/>
          <a:p>
            <a:pPr algn="r"/>
            <a:r>
              <a:rPr lang="de-DE"/>
              <a:t>28.05.2021</a:t>
            </a:r>
            <a:endParaRPr lang="de-DE" dirty="0"/>
          </a:p>
        </p:txBody>
      </p:sp>
      <p:sp>
        <p:nvSpPr>
          <p:cNvPr id="5" name="Fußzeilenplatzhalter 4">
            <a:extLst>
              <a:ext uri="{FF2B5EF4-FFF2-40B4-BE49-F238E27FC236}">
                <a16:creationId xmlns:a16="http://schemas.microsoft.com/office/drawing/2014/main" id="{95A902A8-0435-4B30-B3DB-FCB2EC59B04B}"/>
              </a:ext>
            </a:extLst>
          </p:cNvPr>
          <p:cNvSpPr>
            <a:spLocks noGrp="1"/>
          </p:cNvSpPr>
          <p:nvPr>
            <p:ph type="ftr" sz="quarter" idx="16"/>
          </p:nvPr>
        </p:nvSpPr>
        <p:spPr/>
        <p:txBody>
          <a:bodyPr/>
          <a:lstStyle/>
          <a:p>
            <a:r>
              <a:rPr lang="de-DE"/>
              <a:t>CDCTP</a:t>
            </a:r>
            <a:endParaRPr lang="de-DE" dirty="0"/>
          </a:p>
        </p:txBody>
      </p:sp>
      <p:sp>
        <p:nvSpPr>
          <p:cNvPr id="7" name="Inhaltsplatzhalter 6">
            <a:extLst>
              <a:ext uri="{FF2B5EF4-FFF2-40B4-BE49-F238E27FC236}">
                <a16:creationId xmlns:a16="http://schemas.microsoft.com/office/drawing/2014/main" id="{D729BDEF-88A4-4CCE-8666-BD92E725FBA8}"/>
              </a:ext>
            </a:extLst>
          </p:cNvPr>
          <p:cNvSpPr>
            <a:spLocks noGrp="1"/>
          </p:cNvSpPr>
          <p:nvPr>
            <p:ph sz="quarter" idx="18"/>
          </p:nvPr>
        </p:nvSpPr>
        <p:spPr/>
        <p:txBody>
          <a:bodyPr/>
          <a:lstStyle/>
          <a:p>
            <a:pPr marL="0" indent="0">
              <a:buNone/>
            </a:pPr>
            <a:r>
              <a:rPr lang="fr-FR" dirty="0"/>
              <a:t>"Les systèmes photovoltaïques installés sur les bâtiments, les toits des plateformes et les ateliers des entreprises de transport public ont le potentiel de remplacer la totalité de leur consommation de carburant." </a:t>
            </a:r>
          </a:p>
          <a:p>
            <a:pPr marL="0" indent="0">
              <a:buNone/>
            </a:pPr>
            <a:r>
              <a:rPr lang="de-DE" dirty="0"/>
              <a:t>Dr. Peter </a:t>
            </a:r>
            <a:r>
              <a:rPr lang="de-DE" dirty="0" err="1"/>
              <a:t>Füglistaler</a:t>
            </a:r>
            <a:r>
              <a:rPr lang="de-DE" dirty="0"/>
              <a:t>, </a:t>
            </a:r>
            <a:r>
              <a:rPr lang="de-DE" dirty="0" err="1"/>
              <a:t>directeur</a:t>
            </a:r>
            <a:r>
              <a:rPr lang="de-DE" dirty="0"/>
              <a:t> de </a:t>
            </a:r>
            <a:r>
              <a:rPr lang="de-DE" dirty="0" err="1"/>
              <a:t>l‘office</a:t>
            </a:r>
            <a:r>
              <a:rPr lang="de-DE" dirty="0"/>
              <a:t> </a:t>
            </a:r>
            <a:r>
              <a:rPr lang="de-DE" dirty="0" err="1"/>
              <a:t>fédéral</a:t>
            </a:r>
            <a:r>
              <a:rPr lang="de-DE" dirty="0"/>
              <a:t> des </a:t>
            </a:r>
            <a:r>
              <a:rPr lang="de-DE" dirty="0" err="1"/>
              <a:t>transports</a:t>
            </a:r>
            <a:endParaRPr lang="de-CH" dirty="0"/>
          </a:p>
        </p:txBody>
      </p:sp>
    </p:spTree>
    <p:extLst>
      <p:ext uri="{BB962C8B-B14F-4D97-AF65-F5344CB8AC3E}">
        <p14:creationId xmlns:p14="http://schemas.microsoft.com/office/powerpoint/2010/main" val="126115728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F0FEB71-926C-43FA-AB24-5FB561DCE10A}"/>
              </a:ext>
            </a:extLst>
          </p:cNvPr>
          <p:cNvSpPr>
            <a:spLocks noGrp="1"/>
          </p:cNvSpPr>
          <p:nvPr>
            <p:ph type="title"/>
          </p:nvPr>
        </p:nvSpPr>
        <p:spPr>
          <a:xfrm>
            <a:off x="616151" y="250033"/>
            <a:ext cx="8059538" cy="899439"/>
          </a:xfrm>
        </p:spPr>
        <p:txBody>
          <a:bodyPr/>
          <a:lstStyle/>
          <a:p>
            <a:r>
              <a:rPr lang="fr-FR" dirty="0"/>
              <a:t>Si vous souhaitez obtenir de plus amples informations, veuillez consulter notre site web</a:t>
            </a:r>
            <a:endParaRPr lang="de-CH" dirty="0"/>
          </a:p>
        </p:txBody>
      </p:sp>
      <p:sp>
        <p:nvSpPr>
          <p:cNvPr id="4" name="Datumsplatzhalter 3">
            <a:extLst>
              <a:ext uri="{FF2B5EF4-FFF2-40B4-BE49-F238E27FC236}">
                <a16:creationId xmlns:a16="http://schemas.microsoft.com/office/drawing/2014/main" id="{D7C12D10-5842-4AB9-882C-61DEEA6D6C94}"/>
              </a:ext>
            </a:extLst>
          </p:cNvPr>
          <p:cNvSpPr>
            <a:spLocks noGrp="1"/>
          </p:cNvSpPr>
          <p:nvPr>
            <p:ph type="dt" sz="half" idx="15"/>
          </p:nvPr>
        </p:nvSpPr>
        <p:spPr/>
        <p:txBody>
          <a:bodyPr/>
          <a:lstStyle/>
          <a:p>
            <a:pPr algn="r"/>
            <a:r>
              <a:rPr lang="de-DE"/>
              <a:t>28.05.2021</a:t>
            </a:r>
            <a:endParaRPr lang="de-DE" dirty="0"/>
          </a:p>
        </p:txBody>
      </p:sp>
      <p:sp>
        <p:nvSpPr>
          <p:cNvPr id="5" name="Fußzeilenplatzhalter 4">
            <a:extLst>
              <a:ext uri="{FF2B5EF4-FFF2-40B4-BE49-F238E27FC236}">
                <a16:creationId xmlns:a16="http://schemas.microsoft.com/office/drawing/2014/main" id="{DF9D2729-6ECB-43A5-B929-99E4ABC86161}"/>
              </a:ext>
            </a:extLst>
          </p:cNvPr>
          <p:cNvSpPr>
            <a:spLocks noGrp="1"/>
          </p:cNvSpPr>
          <p:nvPr>
            <p:ph type="ftr" sz="quarter" idx="16"/>
          </p:nvPr>
        </p:nvSpPr>
        <p:spPr/>
        <p:txBody>
          <a:bodyPr/>
          <a:lstStyle/>
          <a:p>
            <a:r>
              <a:rPr lang="de-DE"/>
              <a:t>CDCTP</a:t>
            </a:r>
            <a:endParaRPr lang="de-DE" dirty="0"/>
          </a:p>
        </p:txBody>
      </p:sp>
      <p:sp>
        <p:nvSpPr>
          <p:cNvPr id="10" name="Inhaltsplatzhalter 4">
            <a:extLst>
              <a:ext uri="{FF2B5EF4-FFF2-40B4-BE49-F238E27FC236}">
                <a16:creationId xmlns:a16="http://schemas.microsoft.com/office/drawing/2014/main" id="{6E3A2024-B63D-4036-A9E5-F8E2442F7821}"/>
              </a:ext>
            </a:extLst>
          </p:cNvPr>
          <p:cNvSpPr txBox="1">
            <a:spLocks/>
          </p:cNvSpPr>
          <p:nvPr/>
        </p:nvSpPr>
        <p:spPr>
          <a:xfrm>
            <a:off x="640062" y="3744696"/>
            <a:ext cx="1784499" cy="485552"/>
          </a:xfrm>
          <a:prstGeom prst="rect">
            <a:avLst/>
          </a:prstGeom>
        </p:spPr>
        <p:txBody>
          <a:bodyPr vert="horz" lIns="0" tIns="0" rIns="0" bIns="0" rtlCol="0">
            <a:noAutofit/>
          </a:bodyPr>
          <a:lstStyle>
            <a:lvl1pPr marL="266700" indent="-266700" algn="l" defTabSz="342900" rtl="0" eaLnBrk="1" latinLnBrk="0" hangingPunct="1">
              <a:lnSpc>
                <a:spcPct val="100000"/>
              </a:lnSpc>
              <a:spcBef>
                <a:spcPts val="375"/>
              </a:spcBef>
              <a:buFont typeface="Lucida Grande"/>
              <a:buChar char="–"/>
              <a:defRPr sz="2000" b="0" i="0" kern="1200" spc="23" baseline="0">
                <a:solidFill>
                  <a:schemeClr val="bg2"/>
                </a:solidFill>
                <a:latin typeface="Arial" charset="0"/>
                <a:ea typeface="Arial" charset="0"/>
                <a:cs typeface="Arial" charset="0"/>
              </a:defRPr>
            </a:lvl1pPr>
            <a:lvl2pPr marL="539354" indent="-272654" algn="l" defTabSz="342900" rtl="0" eaLnBrk="1" latinLnBrk="0" hangingPunct="1">
              <a:lnSpc>
                <a:spcPct val="100000"/>
              </a:lnSpc>
              <a:spcBef>
                <a:spcPts val="375"/>
              </a:spcBef>
              <a:buFont typeface="Lucida Grande"/>
              <a:buChar char="–"/>
              <a:defRPr sz="2000" b="0" i="0" kern="1200" spc="23" baseline="0">
                <a:solidFill>
                  <a:schemeClr val="bg2"/>
                </a:solidFill>
                <a:latin typeface="Arial" charset="0"/>
                <a:ea typeface="Arial" charset="0"/>
                <a:cs typeface="Arial" charset="0"/>
              </a:defRPr>
            </a:lvl2pPr>
            <a:lvl3pPr marL="806054" indent="-266700" algn="l" defTabSz="342900" rtl="0" eaLnBrk="1" latinLnBrk="0" hangingPunct="1">
              <a:lnSpc>
                <a:spcPct val="100000"/>
              </a:lnSpc>
              <a:spcBef>
                <a:spcPts val="375"/>
              </a:spcBef>
              <a:buFont typeface="Lucida Grande"/>
              <a:buChar char="–"/>
              <a:defRPr sz="2000" b="0" i="0" kern="1200" spc="23" baseline="0">
                <a:solidFill>
                  <a:schemeClr val="bg2"/>
                </a:solidFill>
                <a:latin typeface="Arial" charset="0"/>
                <a:ea typeface="Arial" charset="0"/>
                <a:cs typeface="Arial" charset="0"/>
              </a:defRPr>
            </a:lvl3pPr>
            <a:lvl4pPr marL="1079897" indent="-273844" algn="l" defTabSz="342900" rtl="0" eaLnBrk="1" latinLnBrk="0" hangingPunct="1">
              <a:lnSpc>
                <a:spcPct val="100000"/>
              </a:lnSpc>
              <a:spcBef>
                <a:spcPts val="375"/>
              </a:spcBef>
              <a:buFont typeface="Lucida Grande"/>
              <a:buChar char="–"/>
              <a:defRPr sz="2000" b="0" i="0" kern="1200" spc="23" baseline="0">
                <a:solidFill>
                  <a:schemeClr val="bg2"/>
                </a:solidFill>
                <a:latin typeface="Arial" charset="0"/>
                <a:ea typeface="Arial" charset="0"/>
                <a:cs typeface="Arial" charset="0"/>
              </a:defRPr>
            </a:lvl4pPr>
            <a:lvl5pPr marL="1346597" indent="-266700" algn="l" defTabSz="342900" rtl="0" eaLnBrk="1" latinLnBrk="0" hangingPunct="1">
              <a:lnSpc>
                <a:spcPct val="100000"/>
              </a:lnSpc>
              <a:spcBef>
                <a:spcPts val="375"/>
              </a:spcBef>
              <a:buFont typeface="Lucida Grande"/>
              <a:buChar char="–"/>
              <a:tabLst/>
              <a:defRPr sz="2000" b="0" i="0" kern="1200" spc="23" baseline="0">
                <a:solidFill>
                  <a:schemeClr val="bg2"/>
                </a:solidFill>
                <a:latin typeface="Arial" charset="0"/>
                <a:ea typeface="Arial" charset="0"/>
                <a:cs typeface="Arial" charset="0"/>
              </a:defRPr>
            </a:lvl5pPr>
            <a:lvl6pPr marL="1885950" indent="-171450" algn="l" defTabSz="342900" rtl="0" eaLnBrk="1" latinLnBrk="0" hangingPunct="1">
              <a:spcBef>
                <a:spcPct val="20000"/>
              </a:spcBef>
              <a:buFont typeface="Arial"/>
              <a:buChar char="•"/>
              <a:defRPr sz="1500" kern="1200">
                <a:solidFill>
                  <a:schemeClr val="tx1"/>
                </a:solidFill>
                <a:latin typeface="+mn-lt"/>
                <a:ea typeface="+mn-ea"/>
                <a:cs typeface="+mn-cs"/>
              </a:defRPr>
            </a:lvl6pPr>
            <a:lvl7pPr marL="2228850" indent="-171450" algn="l" defTabSz="342900" rtl="0" eaLnBrk="1" latinLnBrk="0" hangingPunct="1">
              <a:spcBef>
                <a:spcPct val="20000"/>
              </a:spcBef>
              <a:buFont typeface="Arial"/>
              <a:buChar char="•"/>
              <a:defRPr sz="1500" kern="1200">
                <a:solidFill>
                  <a:schemeClr val="tx1"/>
                </a:solidFill>
                <a:latin typeface="+mn-lt"/>
                <a:ea typeface="+mn-ea"/>
                <a:cs typeface="+mn-cs"/>
              </a:defRPr>
            </a:lvl7pPr>
            <a:lvl8pPr marL="2571750" indent="-171450" algn="l" defTabSz="342900" rtl="0" eaLnBrk="1" latinLnBrk="0" hangingPunct="1">
              <a:spcBef>
                <a:spcPct val="20000"/>
              </a:spcBef>
              <a:buFont typeface="Arial"/>
              <a:buChar char="•"/>
              <a:defRPr sz="1500" kern="1200">
                <a:solidFill>
                  <a:schemeClr val="tx1"/>
                </a:solidFill>
                <a:latin typeface="+mn-lt"/>
                <a:ea typeface="+mn-ea"/>
                <a:cs typeface="+mn-cs"/>
              </a:defRPr>
            </a:lvl8pPr>
            <a:lvl9pPr marL="2914650" indent="-171450" algn="l" defTabSz="342900" rtl="0" eaLnBrk="1" latinLnBrk="0" hangingPunct="1">
              <a:spcBef>
                <a:spcPct val="20000"/>
              </a:spcBef>
              <a:buFont typeface="Arial"/>
              <a:buChar char="•"/>
              <a:defRPr sz="1500" kern="1200">
                <a:solidFill>
                  <a:schemeClr val="tx1"/>
                </a:solidFill>
                <a:latin typeface="+mn-lt"/>
                <a:ea typeface="+mn-ea"/>
                <a:cs typeface="+mn-cs"/>
              </a:defRPr>
            </a:lvl9pPr>
          </a:lstStyle>
          <a:p>
            <a:pPr marL="0" indent="0" algn="ctr">
              <a:buNone/>
            </a:pPr>
            <a:r>
              <a:rPr lang="de-CH" sz="1800" b="1" dirty="0">
                <a:hlinkClick r:id="rId2"/>
              </a:rPr>
              <a:t>www.pv-tp.ch</a:t>
            </a:r>
            <a:r>
              <a:rPr lang="de-CH" sz="1800" b="1" dirty="0"/>
              <a:t> </a:t>
            </a:r>
          </a:p>
        </p:txBody>
      </p:sp>
      <p:pic>
        <p:nvPicPr>
          <p:cNvPr id="9" name="Grafik 8">
            <a:extLst>
              <a:ext uri="{FF2B5EF4-FFF2-40B4-BE49-F238E27FC236}">
                <a16:creationId xmlns:a16="http://schemas.microsoft.com/office/drawing/2014/main" id="{A6F4C32A-DE06-41FA-98EC-58689F134C34}"/>
              </a:ext>
            </a:extLst>
          </p:cNvPr>
          <p:cNvPicPr>
            <a:picLocks noChangeAspect="1"/>
          </p:cNvPicPr>
          <p:nvPr/>
        </p:nvPicPr>
        <p:blipFill>
          <a:blip r:embed="rId3"/>
          <a:stretch>
            <a:fillRect/>
          </a:stretch>
        </p:blipFill>
        <p:spPr>
          <a:xfrm>
            <a:off x="640063" y="1671355"/>
            <a:ext cx="1784499" cy="1827088"/>
          </a:xfrm>
          <a:prstGeom prst="rect">
            <a:avLst/>
          </a:prstGeom>
        </p:spPr>
      </p:pic>
      <p:sp>
        <p:nvSpPr>
          <p:cNvPr id="12" name="Inhaltsplatzhalter 4">
            <a:extLst>
              <a:ext uri="{FF2B5EF4-FFF2-40B4-BE49-F238E27FC236}">
                <a16:creationId xmlns:a16="http://schemas.microsoft.com/office/drawing/2014/main" id="{A8B22E0E-CA3D-4A53-A86B-18BBDD78D778}"/>
              </a:ext>
            </a:extLst>
          </p:cNvPr>
          <p:cNvSpPr txBox="1">
            <a:spLocks/>
          </p:cNvSpPr>
          <p:nvPr/>
        </p:nvSpPr>
        <p:spPr>
          <a:xfrm>
            <a:off x="2907065" y="1671355"/>
            <a:ext cx="6048672" cy="2216735"/>
          </a:xfrm>
          <a:prstGeom prst="rect">
            <a:avLst/>
          </a:prstGeom>
        </p:spPr>
        <p:txBody>
          <a:bodyPr vert="horz" lIns="0" tIns="0" rIns="0" bIns="0" rtlCol="0">
            <a:noAutofit/>
          </a:bodyPr>
          <a:lstStyle>
            <a:lvl1pPr marL="266700" indent="-266700" algn="l" defTabSz="342900" rtl="0" eaLnBrk="1" latinLnBrk="0" hangingPunct="1">
              <a:lnSpc>
                <a:spcPct val="100000"/>
              </a:lnSpc>
              <a:spcBef>
                <a:spcPts val="375"/>
              </a:spcBef>
              <a:buFont typeface="Lucida Grande"/>
              <a:buChar char="–"/>
              <a:defRPr sz="2000" b="0" i="0" kern="1200" spc="23" baseline="0">
                <a:solidFill>
                  <a:schemeClr val="bg2"/>
                </a:solidFill>
                <a:latin typeface="Arial" charset="0"/>
                <a:ea typeface="Arial" charset="0"/>
                <a:cs typeface="Arial" charset="0"/>
              </a:defRPr>
            </a:lvl1pPr>
            <a:lvl2pPr marL="539354" indent="-272654" algn="l" defTabSz="342900" rtl="0" eaLnBrk="1" latinLnBrk="0" hangingPunct="1">
              <a:lnSpc>
                <a:spcPct val="100000"/>
              </a:lnSpc>
              <a:spcBef>
                <a:spcPts val="375"/>
              </a:spcBef>
              <a:buFont typeface="Lucida Grande"/>
              <a:buChar char="–"/>
              <a:defRPr sz="2000" b="0" i="0" kern="1200" spc="23" baseline="0">
                <a:solidFill>
                  <a:schemeClr val="bg2"/>
                </a:solidFill>
                <a:latin typeface="Arial" charset="0"/>
                <a:ea typeface="Arial" charset="0"/>
                <a:cs typeface="Arial" charset="0"/>
              </a:defRPr>
            </a:lvl2pPr>
            <a:lvl3pPr marL="806054" indent="-266700" algn="l" defTabSz="342900" rtl="0" eaLnBrk="1" latinLnBrk="0" hangingPunct="1">
              <a:lnSpc>
                <a:spcPct val="100000"/>
              </a:lnSpc>
              <a:spcBef>
                <a:spcPts val="375"/>
              </a:spcBef>
              <a:buFont typeface="Lucida Grande"/>
              <a:buChar char="–"/>
              <a:defRPr sz="2000" b="0" i="0" kern="1200" spc="23" baseline="0">
                <a:solidFill>
                  <a:schemeClr val="bg2"/>
                </a:solidFill>
                <a:latin typeface="Arial" charset="0"/>
                <a:ea typeface="Arial" charset="0"/>
                <a:cs typeface="Arial" charset="0"/>
              </a:defRPr>
            </a:lvl3pPr>
            <a:lvl4pPr marL="1079897" indent="-273844" algn="l" defTabSz="342900" rtl="0" eaLnBrk="1" latinLnBrk="0" hangingPunct="1">
              <a:lnSpc>
                <a:spcPct val="100000"/>
              </a:lnSpc>
              <a:spcBef>
                <a:spcPts val="375"/>
              </a:spcBef>
              <a:buFont typeface="Lucida Grande"/>
              <a:buChar char="–"/>
              <a:defRPr sz="2000" b="0" i="0" kern="1200" spc="23" baseline="0">
                <a:solidFill>
                  <a:schemeClr val="bg2"/>
                </a:solidFill>
                <a:latin typeface="Arial" charset="0"/>
                <a:ea typeface="Arial" charset="0"/>
                <a:cs typeface="Arial" charset="0"/>
              </a:defRPr>
            </a:lvl4pPr>
            <a:lvl5pPr marL="1346597" indent="-266700" algn="l" defTabSz="342900" rtl="0" eaLnBrk="1" latinLnBrk="0" hangingPunct="1">
              <a:lnSpc>
                <a:spcPct val="100000"/>
              </a:lnSpc>
              <a:spcBef>
                <a:spcPts val="375"/>
              </a:spcBef>
              <a:buFont typeface="Lucida Grande"/>
              <a:buChar char="–"/>
              <a:tabLst/>
              <a:defRPr sz="2000" b="0" i="0" kern="1200" spc="23" baseline="0">
                <a:solidFill>
                  <a:schemeClr val="bg2"/>
                </a:solidFill>
                <a:latin typeface="Arial" charset="0"/>
                <a:ea typeface="Arial" charset="0"/>
                <a:cs typeface="Arial" charset="0"/>
              </a:defRPr>
            </a:lvl5pPr>
            <a:lvl6pPr marL="1885950" indent="-171450" algn="l" defTabSz="342900" rtl="0" eaLnBrk="1" latinLnBrk="0" hangingPunct="1">
              <a:spcBef>
                <a:spcPct val="20000"/>
              </a:spcBef>
              <a:buFont typeface="Arial"/>
              <a:buChar char="•"/>
              <a:defRPr sz="1500" kern="1200">
                <a:solidFill>
                  <a:schemeClr val="tx1"/>
                </a:solidFill>
                <a:latin typeface="+mn-lt"/>
                <a:ea typeface="+mn-ea"/>
                <a:cs typeface="+mn-cs"/>
              </a:defRPr>
            </a:lvl6pPr>
            <a:lvl7pPr marL="2228850" indent="-171450" algn="l" defTabSz="342900" rtl="0" eaLnBrk="1" latinLnBrk="0" hangingPunct="1">
              <a:spcBef>
                <a:spcPct val="20000"/>
              </a:spcBef>
              <a:buFont typeface="Arial"/>
              <a:buChar char="•"/>
              <a:defRPr sz="1500" kern="1200">
                <a:solidFill>
                  <a:schemeClr val="tx1"/>
                </a:solidFill>
                <a:latin typeface="+mn-lt"/>
                <a:ea typeface="+mn-ea"/>
                <a:cs typeface="+mn-cs"/>
              </a:defRPr>
            </a:lvl7pPr>
            <a:lvl8pPr marL="2571750" indent="-171450" algn="l" defTabSz="342900" rtl="0" eaLnBrk="1" latinLnBrk="0" hangingPunct="1">
              <a:spcBef>
                <a:spcPct val="20000"/>
              </a:spcBef>
              <a:buFont typeface="Arial"/>
              <a:buChar char="•"/>
              <a:defRPr sz="1500" kern="1200">
                <a:solidFill>
                  <a:schemeClr val="tx1"/>
                </a:solidFill>
                <a:latin typeface="+mn-lt"/>
                <a:ea typeface="+mn-ea"/>
                <a:cs typeface="+mn-cs"/>
              </a:defRPr>
            </a:lvl8pPr>
            <a:lvl9pPr marL="2914650" indent="-171450" algn="l" defTabSz="342900" rtl="0" eaLnBrk="1" latinLnBrk="0" hangingPunct="1">
              <a:spcBef>
                <a:spcPct val="20000"/>
              </a:spcBef>
              <a:buFont typeface="Arial"/>
              <a:buChar char="•"/>
              <a:defRPr sz="1500" kern="1200">
                <a:solidFill>
                  <a:schemeClr val="tx1"/>
                </a:solidFill>
                <a:latin typeface="+mn-lt"/>
                <a:ea typeface="+mn-ea"/>
                <a:cs typeface="+mn-cs"/>
              </a:defRPr>
            </a:lvl9pPr>
          </a:lstStyle>
          <a:p>
            <a:pPr>
              <a:spcBef>
                <a:spcPts val="1200"/>
              </a:spcBef>
              <a:buFont typeface="Wingdings" panose="05000000000000000000" pitchFamily="2" charset="2"/>
              <a:buChar char="ü"/>
            </a:pPr>
            <a:r>
              <a:rPr lang="de-CH" kern="1300" spc="60" dirty="0"/>
              <a:t>Description du </a:t>
            </a:r>
            <a:r>
              <a:rPr lang="de-CH" kern="1300" spc="60" dirty="0" err="1"/>
              <a:t>projet</a:t>
            </a:r>
            <a:r>
              <a:rPr lang="de-CH" kern="1300" spc="60" dirty="0"/>
              <a:t> </a:t>
            </a:r>
            <a:r>
              <a:rPr lang="de-CH" kern="1300" spc="60" dirty="0" err="1"/>
              <a:t>détaillée</a:t>
            </a:r>
            <a:endParaRPr lang="de-CH" kern="1300" spc="60" dirty="0"/>
          </a:p>
          <a:p>
            <a:pPr>
              <a:spcBef>
                <a:spcPts val="1200"/>
              </a:spcBef>
              <a:buFont typeface="Wingdings" panose="05000000000000000000" pitchFamily="2" charset="2"/>
              <a:buChar char="ü"/>
            </a:pPr>
            <a:r>
              <a:rPr lang="de-CH" kern="1300" spc="60" dirty="0"/>
              <a:t>Liens au </a:t>
            </a:r>
            <a:r>
              <a:rPr lang="de-CH" kern="1300" spc="60" dirty="0" err="1"/>
              <a:t>portail</a:t>
            </a:r>
            <a:r>
              <a:rPr lang="de-CH" kern="1300" spc="60" dirty="0"/>
              <a:t> SETP de la </a:t>
            </a:r>
            <a:r>
              <a:rPr lang="de-CH" kern="1300" spc="60" dirty="0" err="1"/>
              <a:t>confédération</a:t>
            </a:r>
            <a:endParaRPr lang="de-CH" kern="1300" spc="60" dirty="0"/>
          </a:p>
          <a:p>
            <a:pPr>
              <a:spcBef>
                <a:spcPts val="1200"/>
              </a:spcBef>
              <a:buFont typeface="Wingdings" panose="05000000000000000000" pitchFamily="2" charset="2"/>
              <a:buChar char="ü"/>
            </a:pPr>
            <a:r>
              <a:rPr lang="de-CH" kern="1300" spc="60" dirty="0"/>
              <a:t>Guide (de, </a:t>
            </a:r>
            <a:r>
              <a:rPr lang="de-CH" kern="1300" spc="60" dirty="0" err="1"/>
              <a:t>fr</a:t>
            </a:r>
            <a:r>
              <a:rPr lang="de-CH" kern="1300" spc="60" dirty="0"/>
              <a:t>) </a:t>
            </a:r>
            <a:r>
              <a:rPr lang="de-CH" kern="1300" spc="60" dirty="0" err="1"/>
              <a:t>comme</a:t>
            </a:r>
            <a:r>
              <a:rPr lang="de-CH" kern="1300" spc="60" dirty="0"/>
              <a:t> </a:t>
            </a:r>
          </a:p>
          <a:p>
            <a:pPr>
              <a:spcBef>
                <a:spcPts val="1200"/>
              </a:spcBef>
              <a:buFont typeface="Wingdings" panose="05000000000000000000" pitchFamily="2" charset="2"/>
              <a:buChar char="ü"/>
            </a:pPr>
            <a:r>
              <a:rPr lang="de-CH" kern="1300" spc="60" dirty="0" err="1"/>
              <a:t>Dépliant</a:t>
            </a:r>
            <a:r>
              <a:rPr lang="de-CH" kern="1300" spc="60" dirty="0"/>
              <a:t> (de, </a:t>
            </a:r>
            <a:r>
              <a:rPr lang="de-CH" kern="1300" spc="60" dirty="0" err="1"/>
              <a:t>fr</a:t>
            </a:r>
            <a:r>
              <a:rPr lang="de-CH" kern="1300" spc="60" dirty="0"/>
              <a:t>, </a:t>
            </a:r>
            <a:r>
              <a:rPr lang="de-CH" kern="1300" spc="60" dirty="0" err="1"/>
              <a:t>it</a:t>
            </a:r>
            <a:r>
              <a:rPr lang="de-CH" kern="1300" spc="60" dirty="0"/>
              <a:t>, en) </a:t>
            </a:r>
            <a:r>
              <a:rPr lang="de-CH" kern="1300" spc="60" dirty="0" err="1"/>
              <a:t>comme</a:t>
            </a:r>
            <a:endParaRPr lang="de-CH" kern="1300" spc="60" dirty="0"/>
          </a:p>
          <a:p>
            <a:pPr>
              <a:spcBef>
                <a:spcPts val="1200"/>
              </a:spcBef>
              <a:buFont typeface="Wingdings" panose="05000000000000000000" pitchFamily="2" charset="2"/>
              <a:buChar char="ü"/>
            </a:pPr>
            <a:r>
              <a:rPr lang="de-CH" kern="1300" spc="60" dirty="0"/>
              <a:t>Rapport de </a:t>
            </a:r>
            <a:r>
              <a:rPr lang="de-CH" kern="1300" spc="60" dirty="0" err="1"/>
              <a:t>base</a:t>
            </a:r>
            <a:r>
              <a:rPr lang="de-CH" kern="1300" spc="60" dirty="0"/>
              <a:t> </a:t>
            </a:r>
            <a:r>
              <a:rPr lang="de-CH" kern="1300" spc="60" dirty="0" err="1"/>
              <a:t>comme</a:t>
            </a:r>
            <a:r>
              <a:rPr lang="de-CH" kern="1300" spc="60" dirty="0"/>
              <a:t> </a:t>
            </a:r>
          </a:p>
        </p:txBody>
      </p:sp>
      <p:pic>
        <p:nvPicPr>
          <p:cNvPr id="11" name="Grafik 10">
            <a:extLst>
              <a:ext uri="{FF2B5EF4-FFF2-40B4-BE49-F238E27FC236}">
                <a16:creationId xmlns:a16="http://schemas.microsoft.com/office/drawing/2014/main" id="{D6671078-DA7A-4344-A8F5-BCBDD2FE96C7}"/>
              </a:ext>
            </a:extLst>
          </p:cNvPr>
          <p:cNvPicPr>
            <a:picLocks noChangeAspect="1"/>
          </p:cNvPicPr>
          <p:nvPr/>
        </p:nvPicPr>
        <p:blipFill>
          <a:blip r:embed="rId4"/>
          <a:stretch>
            <a:fillRect/>
          </a:stretch>
        </p:blipFill>
        <p:spPr>
          <a:xfrm>
            <a:off x="5748155" y="2519391"/>
            <a:ext cx="336013" cy="332658"/>
          </a:xfrm>
          <a:prstGeom prst="rect">
            <a:avLst/>
          </a:prstGeom>
        </p:spPr>
      </p:pic>
      <p:pic>
        <p:nvPicPr>
          <p:cNvPr id="13" name="Grafik 12">
            <a:extLst>
              <a:ext uri="{FF2B5EF4-FFF2-40B4-BE49-F238E27FC236}">
                <a16:creationId xmlns:a16="http://schemas.microsoft.com/office/drawing/2014/main" id="{E1F44E60-40B2-4F91-865C-C225E4E4D8D3}"/>
              </a:ext>
            </a:extLst>
          </p:cNvPr>
          <p:cNvPicPr>
            <a:picLocks noChangeAspect="1"/>
          </p:cNvPicPr>
          <p:nvPr/>
        </p:nvPicPr>
        <p:blipFill>
          <a:blip r:embed="rId4"/>
          <a:stretch>
            <a:fillRect/>
          </a:stretch>
        </p:blipFill>
        <p:spPr>
          <a:xfrm>
            <a:off x="6804248" y="2990408"/>
            <a:ext cx="336013" cy="332658"/>
          </a:xfrm>
          <a:prstGeom prst="rect">
            <a:avLst/>
          </a:prstGeom>
        </p:spPr>
      </p:pic>
      <p:pic>
        <p:nvPicPr>
          <p:cNvPr id="14" name="Grafik 13">
            <a:extLst>
              <a:ext uri="{FF2B5EF4-FFF2-40B4-BE49-F238E27FC236}">
                <a16:creationId xmlns:a16="http://schemas.microsoft.com/office/drawing/2014/main" id="{0CE6D650-5920-4912-800A-FDFC4C6D669A}"/>
              </a:ext>
            </a:extLst>
          </p:cNvPr>
          <p:cNvPicPr>
            <a:picLocks noChangeAspect="1"/>
          </p:cNvPicPr>
          <p:nvPr/>
        </p:nvPicPr>
        <p:blipFill>
          <a:blip r:embed="rId4"/>
          <a:stretch>
            <a:fillRect/>
          </a:stretch>
        </p:blipFill>
        <p:spPr>
          <a:xfrm>
            <a:off x="6228184" y="3507854"/>
            <a:ext cx="336013" cy="332658"/>
          </a:xfrm>
          <a:prstGeom prst="rect">
            <a:avLst/>
          </a:prstGeom>
        </p:spPr>
      </p:pic>
    </p:spTree>
    <p:extLst>
      <p:ext uri="{BB962C8B-B14F-4D97-AF65-F5344CB8AC3E}">
        <p14:creationId xmlns:p14="http://schemas.microsoft.com/office/powerpoint/2010/main" val="265029337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Inhaltsplatzhalter 8">
            <a:extLst>
              <a:ext uri="{FF2B5EF4-FFF2-40B4-BE49-F238E27FC236}">
                <a16:creationId xmlns:a16="http://schemas.microsoft.com/office/drawing/2014/main" id="{3348E965-D828-425B-9B17-57ACD63AE360}"/>
              </a:ext>
            </a:extLst>
          </p:cNvPr>
          <p:cNvSpPr>
            <a:spLocks noGrp="1"/>
          </p:cNvSpPr>
          <p:nvPr>
            <p:ph sz="quarter" idx="13"/>
          </p:nvPr>
        </p:nvSpPr>
        <p:spPr/>
        <p:txBody>
          <a:bodyPr/>
          <a:lstStyle/>
          <a:p>
            <a:endParaRPr lang="de-CH"/>
          </a:p>
        </p:txBody>
      </p:sp>
      <p:sp>
        <p:nvSpPr>
          <p:cNvPr id="2" name="Titel 1"/>
          <p:cNvSpPr>
            <a:spLocks noGrp="1"/>
          </p:cNvSpPr>
          <p:nvPr>
            <p:ph type="title"/>
          </p:nvPr>
        </p:nvSpPr>
        <p:spPr/>
        <p:txBody>
          <a:bodyPr/>
          <a:lstStyle/>
          <a:p>
            <a:r>
              <a:rPr lang="de-CH" dirty="0"/>
              <a:t>Programme SETP 2050 de </a:t>
            </a:r>
            <a:r>
              <a:rPr lang="de-CH" dirty="0" err="1"/>
              <a:t>l’OFT</a:t>
            </a:r>
            <a:endParaRPr lang="de-CH" dirty="0"/>
          </a:p>
        </p:txBody>
      </p:sp>
      <p:sp>
        <p:nvSpPr>
          <p:cNvPr id="3" name="Ellipse 2"/>
          <p:cNvSpPr/>
          <p:nvPr/>
        </p:nvSpPr>
        <p:spPr>
          <a:xfrm>
            <a:off x="4192444" y="1224950"/>
            <a:ext cx="1167034" cy="1802921"/>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p>
        </p:txBody>
      </p:sp>
      <p:pic>
        <p:nvPicPr>
          <p:cNvPr id="7" name="Grafik 6">
            <a:extLst>
              <a:ext uri="{FF2B5EF4-FFF2-40B4-BE49-F238E27FC236}">
                <a16:creationId xmlns:a16="http://schemas.microsoft.com/office/drawing/2014/main" id="{ADB180D0-DAC4-450C-9646-59427500D653}"/>
              </a:ext>
            </a:extLst>
          </p:cNvPr>
          <p:cNvPicPr>
            <a:picLocks noChangeAspect="1"/>
          </p:cNvPicPr>
          <p:nvPr/>
        </p:nvPicPr>
        <p:blipFill>
          <a:blip r:embed="rId3"/>
          <a:stretch>
            <a:fillRect/>
          </a:stretch>
        </p:blipFill>
        <p:spPr>
          <a:xfrm>
            <a:off x="732429" y="714132"/>
            <a:ext cx="7605229" cy="4017858"/>
          </a:xfrm>
          <a:prstGeom prst="rect">
            <a:avLst/>
          </a:prstGeom>
        </p:spPr>
      </p:pic>
      <p:sp>
        <p:nvSpPr>
          <p:cNvPr id="8" name="Ellipse 7">
            <a:extLst>
              <a:ext uri="{FF2B5EF4-FFF2-40B4-BE49-F238E27FC236}">
                <a16:creationId xmlns:a16="http://schemas.microsoft.com/office/drawing/2014/main" id="{32E7A539-B6AF-4A2C-A03D-4186E8B7C825}"/>
              </a:ext>
            </a:extLst>
          </p:cNvPr>
          <p:cNvSpPr/>
          <p:nvPr/>
        </p:nvSpPr>
        <p:spPr>
          <a:xfrm>
            <a:off x="5076056" y="1203598"/>
            <a:ext cx="1167034" cy="1802921"/>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p>
        </p:txBody>
      </p:sp>
      <p:sp>
        <p:nvSpPr>
          <p:cNvPr id="10" name="Datumsplatzhalter 9">
            <a:extLst>
              <a:ext uri="{FF2B5EF4-FFF2-40B4-BE49-F238E27FC236}">
                <a16:creationId xmlns:a16="http://schemas.microsoft.com/office/drawing/2014/main" id="{4BAC3AD0-7972-4E1C-93C3-E5CC1ADF955A}"/>
              </a:ext>
            </a:extLst>
          </p:cNvPr>
          <p:cNvSpPr>
            <a:spLocks noGrp="1"/>
          </p:cNvSpPr>
          <p:nvPr>
            <p:ph type="dt" sz="half" idx="10"/>
          </p:nvPr>
        </p:nvSpPr>
        <p:spPr/>
        <p:txBody>
          <a:bodyPr/>
          <a:lstStyle/>
          <a:p>
            <a:pPr algn="r"/>
            <a:r>
              <a:rPr lang="de-DE"/>
              <a:t>28.05.2021</a:t>
            </a:r>
            <a:endParaRPr lang="de-DE" dirty="0"/>
          </a:p>
        </p:txBody>
      </p:sp>
      <p:sp>
        <p:nvSpPr>
          <p:cNvPr id="11" name="Fußzeilenplatzhalter 10">
            <a:extLst>
              <a:ext uri="{FF2B5EF4-FFF2-40B4-BE49-F238E27FC236}">
                <a16:creationId xmlns:a16="http://schemas.microsoft.com/office/drawing/2014/main" id="{37B03E8F-9E68-4A0B-919F-B4BE65905B92}"/>
              </a:ext>
            </a:extLst>
          </p:cNvPr>
          <p:cNvSpPr>
            <a:spLocks noGrp="1"/>
          </p:cNvSpPr>
          <p:nvPr>
            <p:ph type="ftr" sz="quarter" idx="11"/>
          </p:nvPr>
        </p:nvSpPr>
        <p:spPr/>
        <p:txBody>
          <a:bodyPr/>
          <a:lstStyle/>
          <a:p>
            <a:r>
              <a:rPr lang="de-DE"/>
              <a:t>CDCTP</a:t>
            </a:r>
            <a:endParaRPr lang="de-DE" dirty="0"/>
          </a:p>
        </p:txBody>
      </p:sp>
    </p:spTree>
    <p:extLst>
      <p:ext uri="{BB962C8B-B14F-4D97-AF65-F5344CB8AC3E}">
        <p14:creationId xmlns:p14="http://schemas.microsoft.com/office/powerpoint/2010/main" val="7099016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1)">
                                      <p:cBhvr>
                                        <p:cTn id="7" dur="125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heel(1)">
                                      <p:cBhvr>
                                        <p:cTn id="12" dur="125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8"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fik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28521" y="895416"/>
            <a:ext cx="3962400" cy="3630168"/>
          </a:xfrm>
          <a:prstGeom prst="rect">
            <a:avLst/>
          </a:prstGeom>
        </p:spPr>
      </p:pic>
      <p:sp>
        <p:nvSpPr>
          <p:cNvPr id="4" name="Inhaltsplatzhalter 3">
            <a:extLst>
              <a:ext uri="{FF2B5EF4-FFF2-40B4-BE49-F238E27FC236}">
                <a16:creationId xmlns:a16="http://schemas.microsoft.com/office/drawing/2014/main" id="{8B0A9B7E-DCDE-4467-A304-547FE8AD40DF}"/>
              </a:ext>
            </a:extLst>
          </p:cNvPr>
          <p:cNvSpPr>
            <a:spLocks noGrp="1"/>
          </p:cNvSpPr>
          <p:nvPr>
            <p:ph sz="quarter" idx="13"/>
          </p:nvPr>
        </p:nvSpPr>
        <p:spPr/>
        <p:txBody>
          <a:bodyPr/>
          <a:lstStyle/>
          <a:p>
            <a:endParaRPr lang="de-CH"/>
          </a:p>
        </p:txBody>
      </p:sp>
      <p:sp>
        <p:nvSpPr>
          <p:cNvPr id="2" name="Titel 1"/>
          <p:cNvSpPr>
            <a:spLocks noGrp="1"/>
          </p:cNvSpPr>
          <p:nvPr>
            <p:ph type="title"/>
          </p:nvPr>
        </p:nvSpPr>
        <p:spPr/>
        <p:txBody>
          <a:bodyPr/>
          <a:lstStyle/>
          <a:p>
            <a:r>
              <a:rPr lang="de-CH" dirty="0" err="1"/>
              <a:t>Consommation</a:t>
            </a:r>
            <a:r>
              <a:rPr lang="de-CH" dirty="0"/>
              <a:t> </a:t>
            </a:r>
            <a:r>
              <a:rPr lang="de-CH" dirty="0" err="1"/>
              <a:t>énergétique</a:t>
            </a:r>
            <a:r>
              <a:rPr lang="de-CH" dirty="0"/>
              <a:t> des TP : </a:t>
            </a:r>
            <a:r>
              <a:rPr lang="de-CH" dirty="0" err="1"/>
              <a:t>env</a:t>
            </a:r>
            <a:r>
              <a:rPr lang="de-CH" dirty="0"/>
              <a:t>. 4 </a:t>
            </a:r>
            <a:r>
              <a:rPr lang="de-CH" dirty="0" err="1"/>
              <a:t>mia</a:t>
            </a:r>
            <a:r>
              <a:rPr lang="de-CH" dirty="0"/>
              <a:t>. kWh/a</a:t>
            </a:r>
          </a:p>
        </p:txBody>
      </p:sp>
      <p:sp>
        <p:nvSpPr>
          <p:cNvPr id="6" name="ZoneTexte 5"/>
          <p:cNvSpPr txBox="1"/>
          <p:nvPr/>
        </p:nvSpPr>
        <p:spPr>
          <a:xfrm>
            <a:off x="4653081" y="1078486"/>
            <a:ext cx="4349727" cy="3724096"/>
          </a:xfrm>
          <a:prstGeom prst="rect">
            <a:avLst/>
          </a:prstGeom>
          <a:noFill/>
        </p:spPr>
        <p:txBody>
          <a:bodyPr wrap="square" rtlCol="0">
            <a:spAutoFit/>
          </a:bodyPr>
          <a:lstStyle/>
          <a:p>
            <a:pPr marL="285750" indent="-285750">
              <a:buFont typeface="Wingdings" panose="05000000000000000000" pitchFamily="2" charset="2"/>
              <a:buChar char="ü"/>
            </a:pPr>
            <a:r>
              <a:rPr lang="fr-FR" b="1" dirty="0">
                <a:solidFill>
                  <a:srgbClr val="00B050"/>
                </a:solidFill>
                <a:latin typeface="Arial" panose="020B0604020202020204" pitchFamily="34" charset="0"/>
                <a:cs typeface="Arial" panose="020B0604020202020204" pitchFamily="34" charset="0"/>
              </a:rPr>
              <a:t>Le transport ferroviaire devient </a:t>
            </a:r>
            <a:br>
              <a:rPr lang="fr-FR" b="1" dirty="0">
                <a:solidFill>
                  <a:srgbClr val="00B050"/>
                </a:solidFill>
                <a:latin typeface="Arial" panose="020B0604020202020204" pitchFamily="34" charset="0"/>
                <a:cs typeface="Arial" panose="020B0604020202020204" pitchFamily="34" charset="0"/>
              </a:rPr>
            </a:br>
            <a:r>
              <a:rPr lang="fr-FR" b="1" dirty="0">
                <a:solidFill>
                  <a:srgbClr val="00B050"/>
                </a:solidFill>
                <a:latin typeface="Arial" panose="020B0604020202020204" pitchFamily="34" charset="0"/>
                <a:cs typeface="Arial" panose="020B0604020202020204" pitchFamily="34" charset="0"/>
              </a:rPr>
              <a:t>plus efficace...</a:t>
            </a:r>
            <a:endParaRPr lang="de-CH" b="1" dirty="0">
              <a:solidFill>
                <a:srgbClr val="00B050"/>
              </a:solidFill>
              <a:latin typeface="Arial" panose="020B0604020202020204" pitchFamily="34" charset="0"/>
              <a:cs typeface="Arial" panose="020B0604020202020204" pitchFamily="34" charset="0"/>
            </a:endParaRPr>
          </a:p>
          <a:p>
            <a:pPr marL="285750" indent="-285750">
              <a:buFont typeface="Wingdings" panose="05000000000000000000" pitchFamily="2" charset="2"/>
              <a:buChar char="§"/>
            </a:pPr>
            <a:r>
              <a:rPr lang="fr-FR" b="1" dirty="0">
                <a:solidFill>
                  <a:srgbClr val="FFC000"/>
                </a:solidFill>
                <a:latin typeface="Arial" panose="020B0604020202020204" pitchFamily="34" charset="0"/>
                <a:cs typeface="Arial" panose="020B0604020202020204" pitchFamily="34" charset="0"/>
              </a:rPr>
              <a:t>Cependant, comment remplacer </a:t>
            </a:r>
            <a:br>
              <a:rPr lang="fr-FR" b="1" dirty="0">
                <a:solidFill>
                  <a:srgbClr val="FFC000"/>
                </a:solidFill>
                <a:latin typeface="Arial" panose="020B0604020202020204" pitchFamily="34" charset="0"/>
                <a:cs typeface="Arial" panose="020B0604020202020204" pitchFamily="34" charset="0"/>
              </a:rPr>
            </a:br>
            <a:r>
              <a:rPr lang="fr-FR" b="1" dirty="0">
                <a:solidFill>
                  <a:srgbClr val="FFC000"/>
                </a:solidFill>
                <a:latin typeface="Arial" panose="020B0604020202020204" pitchFamily="34" charset="0"/>
                <a:cs typeface="Arial" panose="020B0604020202020204" pitchFamily="34" charset="0"/>
              </a:rPr>
              <a:t>le diesel </a:t>
            </a:r>
            <a:r>
              <a:rPr lang="de-CH" b="1" dirty="0">
                <a:solidFill>
                  <a:srgbClr val="FFC000"/>
                </a:solidFill>
                <a:latin typeface="Arial" panose="020B0604020202020204" pitchFamily="34" charset="0"/>
                <a:cs typeface="Arial" panose="020B0604020202020204" pitchFamily="34" charset="0"/>
              </a:rPr>
              <a:t>?</a:t>
            </a:r>
          </a:p>
          <a:p>
            <a:r>
              <a:rPr lang="de-CH" b="1" dirty="0">
                <a:latin typeface="Arial" panose="020B0604020202020204" pitchFamily="34" charset="0"/>
                <a:cs typeface="Arial" panose="020B0604020202020204" pitchFamily="34" charset="0"/>
              </a:rPr>
              <a:t>=&gt; </a:t>
            </a:r>
            <a:r>
              <a:rPr lang="de-CH" b="1" dirty="0" err="1">
                <a:latin typeface="Arial" panose="020B0604020202020204" pitchFamily="34" charset="0"/>
                <a:cs typeface="Arial" panose="020B0604020202020204" pitchFamily="34" charset="0"/>
              </a:rPr>
              <a:t>Production</a:t>
            </a:r>
            <a:r>
              <a:rPr lang="de-CH" b="1" dirty="0">
                <a:latin typeface="Arial" panose="020B0604020202020204" pitchFamily="34" charset="0"/>
                <a:cs typeface="Arial" panose="020B0604020202020204" pitchFamily="34" charset="0"/>
              </a:rPr>
              <a:t> </a:t>
            </a:r>
            <a:r>
              <a:rPr lang="de-CH" b="1" dirty="0" err="1">
                <a:latin typeface="Arial" panose="020B0604020202020204" pitchFamily="34" charset="0"/>
                <a:cs typeface="Arial" panose="020B0604020202020204" pitchFamily="34" charset="0"/>
              </a:rPr>
              <a:t>énergétique</a:t>
            </a:r>
            <a:r>
              <a:rPr lang="de-CH" b="1" dirty="0">
                <a:latin typeface="Arial" panose="020B0604020202020204" pitchFamily="34" charset="0"/>
                <a:cs typeface="Arial" panose="020B0604020202020204" pitchFamily="34" charset="0"/>
              </a:rPr>
              <a:t> des TP ?</a:t>
            </a:r>
          </a:p>
          <a:p>
            <a:endParaRPr lang="fr-CH" b="1" dirty="0">
              <a:latin typeface="Arial" panose="020B0604020202020204" pitchFamily="34" charset="0"/>
              <a:cs typeface="Arial" panose="020B0604020202020204" pitchFamily="34" charset="0"/>
            </a:endParaRPr>
          </a:p>
          <a:p>
            <a:r>
              <a:rPr lang="fr-CH" sz="1600" dirty="0">
                <a:latin typeface="Arial" panose="020B0604020202020204" pitchFamily="34" charset="0"/>
                <a:cs typeface="Arial" panose="020B0604020202020204" pitchFamily="34" charset="0"/>
              </a:rPr>
              <a:t>Projet 063 </a:t>
            </a:r>
            <a:r>
              <a:rPr lang="fr-CH" sz="1600" dirty="0" err="1">
                <a:latin typeface="Arial" panose="020B0604020202020204" pitchFamily="34" charset="0"/>
                <a:cs typeface="Arial" panose="020B0604020202020204" pitchFamily="34" charset="0"/>
              </a:rPr>
              <a:t>Amstein</a:t>
            </a:r>
            <a:r>
              <a:rPr lang="fr-CH" sz="1600" dirty="0">
                <a:latin typeface="Arial" panose="020B0604020202020204" pitchFamily="34" charset="0"/>
                <a:cs typeface="Arial" panose="020B0604020202020204" pitchFamily="34" charset="0"/>
              </a:rPr>
              <a:t> &amp; </a:t>
            </a:r>
            <a:r>
              <a:rPr lang="fr-CH" sz="1600" dirty="0" err="1">
                <a:latin typeface="Arial" panose="020B0604020202020204" pitchFamily="34" charset="0"/>
                <a:cs typeface="Arial" panose="020B0604020202020204" pitchFamily="34" charset="0"/>
              </a:rPr>
              <a:t>Walthert</a:t>
            </a:r>
            <a:endParaRPr lang="fr-CH" sz="1600" dirty="0">
              <a:latin typeface="Arial" panose="020B0604020202020204" pitchFamily="34" charset="0"/>
              <a:cs typeface="Arial" panose="020B0604020202020204" pitchFamily="34" charset="0"/>
            </a:endParaRPr>
          </a:p>
          <a:p>
            <a:r>
              <a:rPr lang="fr-CH" sz="1600" dirty="0">
                <a:latin typeface="Arial" panose="020B0604020202020204" pitchFamily="34" charset="0"/>
                <a:cs typeface="Arial" panose="020B0604020202020204" pitchFamily="34" charset="0"/>
              </a:rPr>
              <a:t>-&gt; </a:t>
            </a:r>
            <a:r>
              <a:rPr lang="fr-CH" sz="1600" b="1" dirty="0">
                <a:latin typeface="Arial" panose="020B0604020202020204" pitchFamily="34" charset="0"/>
                <a:cs typeface="Arial" panose="020B0604020202020204" pitchFamily="34" charset="0"/>
              </a:rPr>
              <a:t>Chaleur + courant</a:t>
            </a:r>
          </a:p>
          <a:p>
            <a:r>
              <a:rPr lang="fr-CH" sz="1600" dirty="0">
                <a:latin typeface="Arial" panose="020B0604020202020204" pitchFamily="34" charset="0"/>
                <a:cs typeface="Arial" panose="020B0604020202020204" pitchFamily="34" charset="0"/>
              </a:rPr>
              <a:t>(estimation très conservatrice)</a:t>
            </a:r>
          </a:p>
          <a:p>
            <a:endParaRPr lang="fr-CH" sz="1600" dirty="0">
              <a:latin typeface="Arial" panose="020B0604020202020204" pitchFamily="34" charset="0"/>
              <a:cs typeface="Arial" panose="020B0604020202020204" pitchFamily="34" charset="0"/>
            </a:endParaRPr>
          </a:p>
          <a:p>
            <a:endParaRPr lang="fr-CH" sz="1600" dirty="0">
              <a:latin typeface="Arial" panose="020B0604020202020204" pitchFamily="34" charset="0"/>
              <a:cs typeface="Arial" panose="020B0604020202020204" pitchFamily="34" charset="0"/>
            </a:endParaRPr>
          </a:p>
          <a:p>
            <a:r>
              <a:rPr lang="fr-CH" sz="1600" dirty="0">
                <a:latin typeface="Arial" panose="020B0604020202020204" pitchFamily="34" charset="0"/>
                <a:cs typeface="Arial" panose="020B0604020202020204" pitchFamily="34" charset="0"/>
              </a:rPr>
              <a:t>Projet 176 Swissolar+</a:t>
            </a:r>
            <a:r>
              <a:rPr lang="de-CH" sz="1600" dirty="0">
                <a:latin typeface="Arial" panose="020B0604020202020204" pitchFamily="34" charset="0"/>
                <a:cs typeface="Arial" panose="020B0604020202020204" pitchFamily="34" charset="0"/>
              </a:rPr>
              <a:t>Basler &amp; Hofmann AG</a:t>
            </a:r>
            <a:endParaRPr lang="fr-CH" sz="1600" dirty="0">
              <a:latin typeface="Arial" panose="020B0604020202020204" pitchFamily="34" charset="0"/>
              <a:cs typeface="Arial" panose="020B0604020202020204" pitchFamily="34" charset="0"/>
            </a:endParaRPr>
          </a:p>
          <a:p>
            <a:r>
              <a:rPr lang="fr-CH" sz="1600" dirty="0">
                <a:latin typeface="Arial" panose="020B0604020202020204" pitchFamily="34" charset="0"/>
                <a:cs typeface="Arial" panose="020B0604020202020204" pitchFamily="34" charset="0"/>
              </a:rPr>
              <a:t>-&gt; </a:t>
            </a:r>
            <a:r>
              <a:rPr lang="fr-CH" sz="1600" b="1" dirty="0">
                <a:latin typeface="Arial" panose="020B0604020202020204" pitchFamily="34" charset="0"/>
                <a:cs typeface="Arial" panose="020B0604020202020204" pitchFamily="34" charset="0"/>
              </a:rPr>
              <a:t>Courant</a:t>
            </a:r>
          </a:p>
          <a:p>
            <a:endParaRPr lang="fr-CH" sz="1600" b="1" dirty="0">
              <a:solidFill>
                <a:srgbClr val="0000CC"/>
              </a:solidFill>
            </a:endParaRPr>
          </a:p>
        </p:txBody>
      </p:sp>
      <p:sp>
        <p:nvSpPr>
          <p:cNvPr id="3" name="Arc 2"/>
          <p:cNvSpPr/>
          <p:nvPr/>
        </p:nvSpPr>
        <p:spPr>
          <a:xfrm rot="9586903">
            <a:off x="1192406" y="2346581"/>
            <a:ext cx="1221558" cy="2158493"/>
          </a:xfrm>
          <a:custGeom>
            <a:avLst/>
            <a:gdLst>
              <a:gd name="connsiteX0" fmla="*/ 1291928 w 2583856"/>
              <a:gd name="connsiteY0" fmla="*/ 0 h 3019704"/>
              <a:gd name="connsiteX1" fmla="*/ 2583856 w 2583856"/>
              <a:gd name="connsiteY1" fmla="*/ 1509852 h 3019704"/>
              <a:gd name="connsiteX2" fmla="*/ 1291928 w 2583856"/>
              <a:gd name="connsiteY2" fmla="*/ 1509852 h 3019704"/>
              <a:gd name="connsiteX3" fmla="*/ 1291928 w 2583856"/>
              <a:gd name="connsiteY3" fmla="*/ 0 h 3019704"/>
              <a:gd name="connsiteX0" fmla="*/ 1291928 w 2583856"/>
              <a:gd name="connsiteY0" fmla="*/ 0 h 3019704"/>
              <a:gd name="connsiteX1" fmla="*/ 2583856 w 2583856"/>
              <a:gd name="connsiteY1" fmla="*/ 1509852 h 3019704"/>
              <a:gd name="connsiteX0" fmla="*/ 0 w 1291928"/>
              <a:gd name="connsiteY0" fmla="*/ 0 h 1673447"/>
              <a:gd name="connsiteX1" fmla="*/ 1291928 w 1291928"/>
              <a:gd name="connsiteY1" fmla="*/ 1509852 h 1673447"/>
              <a:gd name="connsiteX2" fmla="*/ 0 w 1291928"/>
              <a:gd name="connsiteY2" fmla="*/ 1509852 h 1673447"/>
              <a:gd name="connsiteX3" fmla="*/ 0 w 1291928"/>
              <a:gd name="connsiteY3" fmla="*/ 0 h 1673447"/>
              <a:gd name="connsiteX0" fmla="*/ 0 w 1291928"/>
              <a:gd name="connsiteY0" fmla="*/ 0 h 1673447"/>
              <a:gd name="connsiteX1" fmla="*/ 1286834 w 1291928"/>
              <a:gd name="connsiteY1" fmla="*/ 1673447 h 1673447"/>
              <a:gd name="connsiteX0" fmla="*/ 0 w 1355774"/>
              <a:gd name="connsiteY0" fmla="*/ 0 h 1673447"/>
              <a:gd name="connsiteX1" fmla="*/ 1291928 w 1355774"/>
              <a:gd name="connsiteY1" fmla="*/ 1509852 h 1673447"/>
              <a:gd name="connsiteX2" fmla="*/ 0 w 1355774"/>
              <a:gd name="connsiteY2" fmla="*/ 1509852 h 1673447"/>
              <a:gd name="connsiteX3" fmla="*/ 0 w 1355774"/>
              <a:gd name="connsiteY3" fmla="*/ 0 h 1673447"/>
              <a:gd name="connsiteX0" fmla="*/ 0 w 1355774"/>
              <a:gd name="connsiteY0" fmla="*/ 0 h 1673447"/>
              <a:gd name="connsiteX1" fmla="*/ 1286834 w 1355774"/>
              <a:gd name="connsiteY1" fmla="*/ 1673447 h 1673447"/>
              <a:gd name="connsiteX0" fmla="*/ 0 w 1291928"/>
              <a:gd name="connsiteY0" fmla="*/ 0 h 2041133"/>
              <a:gd name="connsiteX1" fmla="*/ 1291928 w 1291928"/>
              <a:gd name="connsiteY1" fmla="*/ 1509852 h 2041133"/>
              <a:gd name="connsiteX2" fmla="*/ 0 w 1291928"/>
              <a:gd name="connsiteY2" fmla="*/ 1509852 h 2041133"/>
              <a:gd name="connsiteX3" fmla="*/ 0 w 1291928"/>
              <a:gd name="connsiteY3" fmla="*/ 0 h 2041133"/>
              <a:gd name="connsiteX0" fmla="*/ 0 w 1291928"/>
              <a:gd name="connsiteY0" fmla="*/ 0 h 2041133"/>
              <a:gd name="connsiteX1" fmla="*/ 1087069 w 1291928"/>
              <a:gd name="connsiteY1" fmla="*/ 2041133 h 2041133"/>
              <a:gd name="connsiteX0" fmla="*/ 0 w 1291928"/>
              <a:gd name="connsiteY0" fmla="*/ 0 h 2041133"/>
              <a:gd name="connsiteX1" fmla="*/ 1291928 w 1291928"/>
              <a:gd name="connsiteY1" fmla="*/ 1509852 h 2041133"/>
              <a:gd name="connsiteX2" fmla="*/ 0 w 1291928"/>
              <a:gd name="connsiteY2" fmla="*/ 1509852 h 2041133"/>
              <a:gd name="connsiteX3" fmla="*/ 0 w 1291928"/>
              <a:gd name="connsiteY3" fmla="*/ 0 h 2041133"/>
              <a:gd name="connsiteX0" fmla="*/ 0 w 1291928"/>
              <a:gd name="connsiteY0" fmla="*/ 0 h 2041133"/>
              <a:gd name="connsiteX1" fmla="*/ 1087069 w 1291928"/>
              <a:gd name="connsiteY1" fmla="*/ 2041133 h 2041133"/>
              <a:gd name="connsiteX0" fmla="*/ 0 w 1399253"/>
              <a:gd name="connsiteY0" fmla="*/ 0 h 2041133"/>
              <a:gd name="connsiteX1" fmla="*/ 1399253 w 1399253"/>
              <a:gd name="connsiteY1" fmla="*/ 1218437 h 2041133"/>
              <a:gd name="connsiteX2" fmla="*/ 0 w 1399253"/>
              <a:gd name="connsiteY2" fmla="*/ 1509852 h 2041133"/>
              <a:gd name="connsiteX3" fmla="*/ 0 w 1399253"/>
              <a:gd name="connsiteY3" fmla="*/ 0 h 2041133"/>
              <a:gd name="connsiteX0" fmla="*/ 0 w 1399253"/>
              <a:gd name="connsiteY0" fmla="*/ 0 h 2041133"/>
              <a:gd name="connsiteX1" fmla="*/ 1087069 w 1399253"/>
              <a:gd name="connsiteY1" fmla="*/ 2041133 h 2041133"/>
              <a:gd name="connsiteX0" fmla="*/ 0 w 1399253"/>
              <a:gd name="connsiteY0" fmla="*/ 0 h 2041133"/>
              <a:gd name="connsiteX1" fmla="*/ 1399253 w 1399253"/>
              <a:gd name="connsiteY1" fmla="*/ 1218437 h 2041133"/>
              <a:gd name="connsiteX2" fmla="*/ 0 w 1399253"/>
              <a:gd name="connsiteY2" fmla="*/ 1509852 h 2041133"/>
              <a:gd name="connsiteX3" fmla="*/ 0 w 1399253"/>
              <a:gd name="connsiteY3" fmla="*/ 0 h 2041133"/>
              <a:gd name="connsiteX0" fmla="*/ 0 w 1399253"/>
              <a:gd name="connsiteY0" fmla="*/ 0 h 2041133"/>
              <a:gd name="connsiteX1" fmla="*/ 1087069 w 1399253"/>
              <a:gd name="connsiteY1" fmla="*/ 2041133 h 2041133"/>
              <a:gd name="connsiteX0" fmla="*/ 0 w 1402010"/>
              <a:gd name="connsiteY0" fmla="*/ 0 h 2041133"/>
              <a:gd name="connsiteX1" fmla="*/ 1399253 w 1402010"/>
              <a:gd name="connsiteY1" fmla="*/ 1218437 h 2041133"/>
              <a:gd name="connsiteX2" fmla="*/ 0 w 1402010"/>
              <a:gd name="connsiteY2" fmla="*/ 1509852 h 2041133"/>
              <a:gd name="connsiteX3" fmla="*/ 0 w 1402010"/>
              <a:gd name="connsiteY3" fmla="*/ 0 h 2041133"/>
              <a:gd name="connsiteX0" fmla="*/ 0 w 1402010"/>
              <a:gd name="connsiteY0" fmla="*/ 0 h 2041133"/>
              <a:gd name="connsiteX1" fmla="*/ 1087069 w 1402010"/>
              <a:gd name="connsiteY1" fmla="*/ 2041133 h 2041133"/>
              <a:gd name="connsiteX0" fmla="*/ 0 w 1480143"/>
              <a:gd name="connsiteY0" fmla="*/ 0 h 2041133"/>
              <a:gd name="connsiteX1" fmla="*/ 1477634 w 1480143"/>
              <a:gd name="connsiteY1" fmla="*/ 1155376 h 2041133"/>
              <a:gd name="connsiteX2" fmla="*/ 0 w 1480143"/>
              <a:gd name="connsiteY2" fmla="*/ 1509852 h 2041133"/>
              <a:gd name="connsiteX3" fmla="*/ 0 w 1480143"/>
              <a:gd name="connsiteY3" fmla="*/ 0 h 2041133"/>
              <a:gd name="connsiteX0" fmla="*/ 0 w 1480143"/>
              <a:gd name="connsiteY0" fmla="*/ 0 h 2041133"/>
              <a:gd name="connsiteX1" fmla="*/ 1087069 w 1480143"/>
              <a:gd name="connsiteY1" fmla="*/ 2041133 h 2041133"/>
              <a:gd name="connsiteX0" fmla="*/ 0 w 1589341"/>
              <a:gd name="connsiteY0" fmla="*/ 0 h 2041133"/>
              <a:gd name="connsiteX1" fmla="*/ 1587113 w 1589341"/>
              <a:gd name="connsiteY1" fmla="*/ 1057803 h 2041133"/>
              <a:gd name="connsiteX2" fmla="*/ 0 w 1589341"/>
              <a:gd name="connsiteY2" fmla="*/ 1509852 h 2041133"/>
              <a:gd name="connsiteX3" fmla="*/ 0 w 1589341"/>
              <a:gd name="connsiteY3" fmla="*/ 0 h 2041133"/>
              <a:gd name="connsiteX0" fmla="*/ 0 w 1589341"/>
              <a:gd name="connsiteY0" fmla="*/ 0 h 2041133"/>
              <a:gd name="connsiteX1" fmla="*/ 1087069 w 1589341"/>
              <a:gd name="connsiteY1" fmla="*/ 2041133 h 2041133"/>
              <a:gd name="connsiteX0" fmla="*/ 0 w 1589341"/>
              <a:gd name="connsiteY0" fmla="*/ 0 h 2041133"/>
              <a:gd name="connsiteX1" fmla="*/ 1587113 w 1589341"/>
              <a:gd name="connsiteY1" fmla="*/ 1057803 h 2041133"/>
              <a:gd name="connsiteX2" fmla="*/ 0 w 1589341"/>
              <a:gd name="connsiteY2" fmla="*/ 1509852 h 2041133"/>
              <a:gd name="connsiteX3" fmla="*/ 0 w 1589341"/>
              <a:gd name="connsiteY3" fmla="*/ 0 h 2041133"/>
              <a:gd name="connsiteX0" fmla="*/ 0 w 1589341"/>
              <a:gd name="connsiteY0" fmla="*/ 0 h 2041133"/>
              <a:gd name="connsiteX1" fmla="*/ 1087069 w 1589341"/>
              <a:gd name="connsiteY1" fmla="*/ 2041133 h 2041133"/>
              <a:gd name="connsiteX0" fmla="*/ 0 w 1589341"/>
              <a:gd name="connsiteY0" fmla="*/ 0 h 2041133"/>
              <a:gd name="connsiteX1" fmla="*/ 1587113 w 1589341"/>
              <a:gd name="connsiteY1" fmla="*/ 1057803 h 2041133"/>
              <a:gd name="connsiteX2" fmla="*/ 0 w 1589341"/>
              <a:gd name="connsiteY2" fmla="*/ 1509852 h 2041133"/>
              <a:gd name="connsiteX3" fmla="*/ 0 w 1589341"/>
              <a:gd name="connsiteY3" fmla="*/ 0 h 2041133"/>
              <a:gd name="connsiteX0" fmla="*/ 0 w 1589341"/>
              <a:gd name="connsiteY0" fmla="*/ 0 h 2041133"/>
              <a:gd name="connsiteX1" fmla="*/ 1087069 w 1589341"/>
              <a:gd name="connsiteY1" fmla="*/ 2041133 h 2041133"/>
              <a:gd name="connsiteX0" fmla="*/ 0 w 1605474"/>
              <a:gd name="connsiteY0" fmla="*/ 0 h 2041133"/>
              <a:gd name="connsiteX1" fmla="*/ 1603282 w 1605474"/>
              <a:gd name="connsiteY1" fmla="*/ 889093 h 2041133"/>
              <a:gd name="connsiteX2" fmla="*/ 0 w 1605474"/>
              <a:gd name="connsiteY2" fmla="*/ 1509852 h 2041133"/>
              <a:gd name="connsiteX3" fmla="*/ 0 w 1605474"/>
              <a:gd name="connsiteY3" fmla="*/ 0 h 2041133"/>
              <a:gd name="connsiteX0" fmla="*/ 0 w 1605474"/>
              <a:gd name="connsiteY0" fmla="*/ 0 h 2041133"/>
              <a:gd name="connsiteX1" fmla="*/ 1087069 w 1605474"/>
              <a:gd name="connsiteY1" fmla="*/ 2041133 h 2041133"/>
              <a:gd name="connsiteX0" fmla="*/ 0 w 1605474"/>
              <a:gd name="connsiteY0" fmla="*/ 0 h 2041133"/>
              <a:gd name="connsiteX1" fmla="*/ 1603282 w 1605474"/>
              <a:gd name="connsiteY1" fmla="*/ 889093 h 2041133"/>
              <a:gd name="connsiteX2" fmla="*/ 0 w 1605474"/>
              <a:gd name="connsiteY2" fmla="*/ 1509852 h 2041133"/>
              <a:gd name="connsiteX3" fmla="*/ 0 w 1605474"/>
              <a:gd name="connsiteY3" fmla="*/ 0 h 2041133"/>
              <a:gd name="connsiteX0" fmla="*/ 0 w 1605474"/>
              <a:gd name="connsiteY0" fmla="*/ 0 h 2041133"/>
              <a:gd name="connsiteX1" fmla="*/ 1087069 w 1605474"/>
              <a:gd name="connsiteY1" fmla="*/ 2041133 h 2041133"/>
              <a:gd name="connsiteX0" fmla="*/ 0 w 1425760"/>
              <a:gd name="connsiteY0" fmla="*/ 0 h 2041133"/>
              <a:gd name="connsiteX1" fmla="*/ 1423083 w 1425760"/>
              <a:gd name="connsiteY1" fmla="*/ 979006 h 2041133"/>
              <a:gd name="connsiteX2" fmla="*/ 0 w 1425760"/>
              <a:gd name="connsiteY2" fmla="*/ 1509852 h 2041133"/>
              <a:gd name="connsiteX3" fmla="*/ 0 w 1425760"/>
              <a:gd name="connsiteY3" fmla="*/ 0 h 2041133"/>
              <a:gd name="connsiteX0" fmla="*/ 0 w 1425760"/>
              <a:gd name="connsiteY0" fmla="*/ 0 h 2041133"/>
              <a:gd name="connsiteX1" fmla="*/ 1087069 w 1425760"/>
              <a:gd name="connsiteY1" fmla="*/ 2041133 h 2041133"/>
              <a:gd name="connsiteX0" fmla="*/ 0 w 1264022"/>
              <a:gd name="connsiteY0" fmla="*/ 0 h 2041133"/>
              <a:gd name="connsiteX1" fmla="*/ 983433 w 1264022"/>
              <a:gd name="connsiteY1" fmla="*/ 1074487 h 2041133"/>
              <a:gd name="connsiteX2" fmla="*/ 0 w 1264022"/>
              <a:gd name="connsiteY2" fmla="*/ 1509852 h 2041133"/>
              <a:gd name="connsiteX3" fmla="*/ 0 w 1264022"/>
              <a:gd name="connsiteY3" fmla="*/ 0 h 2041133"/>
              <a:gd name="connsiteX0" fmla="*/ 0 w 1264022"/>
              <a:gd name="connsiteY0" fmla="*/ 0 h 2041133"/>
              <a:gd name="connsiteX1" fmla="*/ 1087069 w 1264022"/>
              <a:gd name="connsiteY1" fmla="*/ 2041133 h 2041133"/>
              <a:gd name="connsiteX0" fmla="*/ 0 w 1314187"/>
              <a:gd name="connsiteY0" fmla="*/ 0 h 2041133"/>
              <a:gd name="connsiteX1" fmla="*/ 983433 w 1314187"/>
              <a:gd name="connsiteY1" fmla="*/ 1074487 h 2041133"/>
              <a:gd name="connsiteX2" fmla="*/ 0 w 1314187"/>
              <a:gd name="connsiteY2" fmla="*/ 1509852 h 2041133"/>
              <a:gd name="connsiteX3" fmla="*/ 0 w 1314187"/>
              <a:gd name="connsiteY3" fmla="*/ 0 h 2041133"/>
              <a:gd name="connsiteX0" fmla="*/ 0 w 1314187"/>
              <a:gd name="connsiteY0" fmla="*/ 0 h 2041133"/>
              <a:gd name="connsiteX1" fmla="*/ 1087069 w 1314187"/>
              <a:gd name="connsiteY1" fmla="*/ 2041133 h 2041133"/>
              <a:gd name="connsiteX0" fmla="*/ 0 w 1249618"/>
              <a:gd name="connsiteY0" fmla="*/ 0 h 2169802"/>
              <a:gd name="connsiteX1" fmla="*/ 983433 w 1249618"/>
              <a:gd name="connsiteY1" fmla="*/ 1074487 h 2169802"/>
              <a:gd name="connsiteX2" fmla="*/ 0 w 1249618"/>
              <a:gd name="connsiteY2" fmla="*/ 1509852 h 2169802"/>
              <a:gd name="connsiteX3" fmla="*/ 0 w 1249618"/>
              <a:gd name="connsiteY3" fmla="*/ 0 h 2169802"/>
              <a:gd name="connsiteX0" fmla="*/ 0 w 1249618"/>
              <a:gd name="connsiteY0" fmla="*/ 0 h 2169802"/>
              <a:gd name="connsiteX1" fmla="*/ 1012102 w 1249618"/>
              <a:gd name="connsiteY1" fmla="*/ 2169802 h 2169802"/>
              <a:gd name="connsiteX0" fmla="*/ 0 w 1193492"/>
              <a:gd name="connsiteY0" fmla="*/ 0 h 2099515"/>
              <a:gd name="connsiteX1" fmla="*/ 983433 w 1193492"/>
              <a:gd name="connsiteY1" fmla="*/ 1074487 h 2099515"/>
              <a:gd name="connsiteX2" fmla="*/ 0 w 1193492"/>
              <a:gd name="connsiteY2" fmla="*/ 1509852 h 2099515"/>
              <a:gd name="connsiteX3" fmla="*/ 0 w 1193492"/>
              <a:gd name="connsiteY3" fmla="*/ 0 h 2099515"/>
              <a:gd name="connsiteX0" fmla="*/ 0 w 1193492"/>
              <a:gd name="connsiteY0" fmla="*/ 0 h 2099515"/>
              <a:gd name="connsiteX1" fmla="*/ 946060 w 1193492"/>
              <a:gd name="connsiteY1" fmla="*/ 2099515 h 2099515"/>
            </a:gdLst>
            <a:ahLst/>
            <a:cxnLst>
              <a:cxn ang="0">
                <a:pos x="connsiteX0" y="connsiteY0"/>
              </a:cxn>
              <a:cxn ang="0">
                <a:pos x="connsiteX1" y="connsiteY1"/>
              </a:cxn>
            </a:cxnLst>
            <a:rect l="l" t="t" r="r" b="b"/>
            <a:pathLst>
              <a:path w="1193492" h="2099515" stroke="0" extrusionOk="0">
                <a:moveTo>
                  <a:pt x="0" y="0"/>
                </a:moveTo>
                <a:cubicBezTo>
                  <a:pt x="713512" y="0"/>
                  <a:pt x="1037117" y="269583"/>
                  <a:pt x="983433" y="1074487"/>
                </a:cubicBezTo>
                <a:cubicBezTo>
                  <a:pt x="1009933" y="1206076"/>
                  <a:pt x="466418" y="1412714"/>
                  <a:pt x="0" y="1509852"/>
                </a:cubicBezTo>
                <a:lnTo>
                  <a:pt x="0" y="0"/>
                </a:lnTo>
                <a:close/>
              </a:path>
              <a:path w="1193492" h="2099515" fill="none">
                <a:moveTo>
                  <a:pt x="0" y="0"/>
                </a:moveTo>
                <a:cubicBezTo>
                  <a:pt x="713512" y="0"/>
                  <a:pt x="1645122" y="815252"/>
                  <a:pt x="946060" y="2099515"/>
                </a:cubicBezTo>
              </a:path>
            </a:pathLst>
          </a:custGeom>
          <a:ln w="57150">
            <a:solidFill>
              <a:srgbClr val="FF000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CH"/>
          </a:p>
        </p:txBody>
      </p:sp>
      <p:sp>
        <p:nvSpPr>
          <p:cNvPr id="7" name="Datumsplatzhalter 6">
            <a:extLst>
              <a:ext uri="{FF2B5EF4-FFF2-40B4-BE49-F238E27FC236}">
                <a16:creationId xmlns:a16="http://schemas.microsoft.com/office/drawing/2014/main" id="{81DE1165-94C6-4B7F-BCE3-EDFF008315A5}"/>
              </a:ext>
            </a:extLst>
          </p:cNvPr>
          <p:cNvSpPr>
            <a:spLocks noGrp="1"/>
          </p:cNvSpPr>
          <p:nvPr>
            <p:ph type="dt" sz="half" idx="10"/>
          </p:nvPr>
        </p:nvSpPr>
        <p:spPr/>
        <p:txBody>
          <a:bodyPr/>
          <a:lstStyle/>
          <a:p>
            <a:pPr algn="r"/>
            <a:r>
              <a:rPr lang="de-DE"/>
              <a:t>28.05.2021</a:t>
            </a:r>
            <a:endParaRPr lang="de-DE" dirty="0"/>
          </a:p>
        </p:txBody>
      </p:sp>
      <p:sp>
        <p:nvSpPr>
          <p:cNvPr id="9" name="Fußzeilenplatzhalter 8">
            <a:extLst>
              <a:ext uri="{FF2B5EF4-FFF2-40B4-BE49-F238E27FC236}">
                <a16:creationId xmlns:a16="http://schemas.microsoft.com/office/drawing/2014/main" id="{B161B47D-0EAB-4B54-97C9-EFEA5D0B6015}"/>
              </a:ext>
            </a:extLst>
          </p:cNvPr>
          <p:cNvSpPr>
            <a:spLocks noGrp="1"/>
          </p:cNvSpPr>
          <p:nvPr>
            <p:ph type="ftr" sz="quarter" idx="11"/>
          </p:nvPr>
        </p:nvSpPr>
        <p:spPr/>
        <p:txBody>
          <a:bodyPr/>
          <a:lstStyle/>
          <a:p>
            <a:r>
              <a:rPr lang="de-DE"/>
              <a:t>CDCTP</a:t>
            </a:r>
            <a:endParaRPr lang="de-DE" dirty="0"/>
          </a:p>
        </p:txBody>
      </p:sp>
    </p:spTree>
    <p:extLst>
      <p:ext uri="{BB962C8B-B14F-4D97-AF65-F5344CB8AC3E}">
        <p14:creationId xmlns:p14="http://schemas.microsoft.com/office/powerpoint/2010/main" val="19354173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umsplatzhalter 2"/>
          <p:cNvSpPr>
            <a:spLocks noGrp="1"/>
          </p:cNvSpPr>
          <p:nvPr>
            <p:ph type="dt" sz="half" idx="10"/>
          </p:nvPr>
        </p:nvSpPr>
        <p:spPr/>
        <p:txBody>
          <a:bodyPr/>
          <a:lstStyle/>
          <a:p>
            <a:pPr algn="r"/>
            <a:r>
              <a:rPr lang="de-DE"/>
              <a:t>28.05.2021</a:t>
            </a:r>
            <a:endParaRPr lang="de-DE" dirty="0"/>
          </a:p>
        </p:txBody>
      </p:sp>
      <p:sp>
        <p:nvSpPr>
          <p:cNvPr id="4" name="Fußzeilenplatzhalter 3"/>
          <p:cNvSpPr>
            <a:spLocks noGrp="1"/>
          </p:cNvSpPr>
          <p:nvPr>
            <p:ph type="ftr" sz="quarter" idx="11"/>
          </p:nvPr>
        </p:nvSpPr>
        <p:spPr/>
        <p:txBody>
          <a:bodyPr/>
          <a:lstStyle/>
          <a:p>
            <a:r>
              <a:rPr lang="de-DE"/>
              <a:t>CDCTP</a:t>
            </a:r>
            <a:endParaRPr lang="de-DE" dirty="0"/>
          </a:p>
        </p:txBody>
      </p:sp>
      <p:sp>
        <p:nvSpPr>
          <p:cNvPr id="11" name="Inhaltsplatzhalter 10"/>
          <p:cNvSpPr>
            <a:spLocks noGrp="1"/>
          </p:cNvSpPr>
          <p:nvPr>
            <p:ph sz="quarter" idx="13"/>
          </p:nvPr>
        </p:nvSpPr>
        <p:spPr/>
        <p:txBody>
          <a:bodyPr/>
          <a:lstStyle/>
          <a:p>
            <a:r>
              <a:rPr lang="fr-FR" dirty="0"/>
              <a:t>Contrat dans le cadre du programme SETP à Swissolar, sous-traitance à </a:t>
            </a:r>
            <a:r>
              <a:rPr lang="fr-FR" dirty="0" err="1"/>
              <a:t>Basler+Hofmann</a:t>
            </a:r>
            <a:endParaRPr lang="fr-FR" dirty="0"/>
          </a:p>
          <a:p>
            <a:r>
              <a:rPr lang="de-DE" dirty="0"/>
              <a:t>Création des </a:t>
            </a:r>
            <a:r>
              <a:rPr lang="de-DE" dirty="0" err="1"/>
              <a:t>produits</a:t>
            </a:r>
            <a:r>
              <a:rPr lang="de-DE" dirty="0"/>
              <a:t> </a:t>
            </a:r>
            <a:r>
              <a:rPr lang="de-DE" dirty="0" err="1"/>
              <a:t>suivants</a:t>
            </a:r>
            <a:r>
              <a:rPr lang="de-DE" dirty="0"/>
              <a:t> :</a:t>
            </a:r>
          </a:p>
          <a:p>
            <a:pPr lvl="1"/>
            <a:r>
              <a:rPr lang="fr-FR" b="1" dirty="0"/>
              <a:t>Guide: </a:t>
            </a:r>
            <a:r>
              <a:rPr lang="fr-FR" dirty="0"/>
              <a:t>Groupe cible : les décideurs des entreprises de transport (TU). Allemand, français</a:t>
            </a:r>
          </a:p>
          <a:p>
            <a:pPr lvl="1"/>
            <a:r>
              <a:rPr lang="fr-FR" b="1" dirty="0"/>
              <a:t>Dépliant : </a:t>
            </a:r>
            <a:r>
              <a:rPr lang="fr-FR" dirty="0"/>
              <a:t>Environnement du groupe cible de TU. Allemand, français, italien, anglais</a:t>
            </a:r>
          </a:p>
          <a:p>
            <a:pPr lvl="1"/>
            <a:r>
              <a:rPr lang="fr-FR" b="1" dirty="0"/>
              <a:t>Rapport de base : </a:t>
            </a:r>
            <a:r>
              <a:rPr lang="fr-FR" dirty="0"/>
              <a:t>spécialistes techniques du groupe cible dans les TU. Allemand, français</a:t>
            </a:r>
          </a:p>
          <a:p>
            <a:pPr lvl="1"/>
            <a:r>
              <a:rPr lang="fr-FR" dirty="0"/>
              <a:t>Mise à jour du guide et du rapport en 2022</a:t>
            </a:r>
            <a:endParaRPr lang="de-DE" dirty="0"/>
          </a:p>
        </p:txBody>
      </p:sp>
      <p:sp>
        <p:nvSpPr>
          <p:cNvPr id="2" name="Titel 1"/>
          <p:cNvSpPr>
            <a:spLocks noGrp="1"/>
          </p:cNvSpPr>
          <p:nvPr>
            <p:ph type="title"/>
          </p:nvPr>
        </p:nvSpPr>
        <p:spPr/>
        <p:txBody>
          <a:bodyPr/>
          <a:lstStyle/>
          <a:p>
            <a:r>
              <a:rPr lang="de-DE" dirty="0"/>
              <a:t>Ordre de </a:t>
            </a:r>
            <a:r>
              <a:rPr lang="de-DE" dirty="0" err="1"/>
              <a:t>l‘OFT</a:t>
            </a:r>
            <a:endParaRPr lang="de-DE" dirty="0"/>
          </a:p>
        </p:txBody>
      </p:sp>
    </p:spTree>
    <p:extLst>
      <p:ext uri="{BB962C8B-B14F-4D97-AF65-F5344CB8AC3E}">
        <p14:creationId xmlns:p14="http://schemas.microsoft.com/office/powerpoint/2010/main" val="312934444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pPr algn="r"/>
            <a:r>
              <a:rPr lang="de-DE"/>
              <a:t>28.05.2021</a:t>
            </a:r>
            <a:endParaRPr lang="de-DE" dirty="0"/>
          </a:p>
        </p:txBody>
      </p:sp>
      <p:sp>
        <p:nvSpPr>
          <p:cNvPr id="3" name="Fußzeilenplatzhalter 2"/>
          <p:cNvSpPr>
            <a:spLocks noGrp="1"/>
          </p:cNvSpPr>
          <p:nvPr>
            <p:ph type="ftr" sz="quarter" idx="11"/>
          </p:nvPr>
        </p:nvSpPr>
        <p:spPr/>
        <p:txBody>
          <a:bodyPr/>
          <a:lstStyle/>
          <a:p>
            <a:r>
              <a:rPr lang="de-DE"/>
              <a:t>CDCTP</a:t>
            </a:r>
            <a:endParaRPr lang="de-DE" dirty="0"/>
          </a:p>
        </p:txBody>
      </p:sp>
      <p:sp>
        <p:nvSpPr>
          <p:cNvPr id="5" name="Inhaltsplatzhalter 4"/>
          <p:cNvSpPr>
            <a:spLocks noGrp="1"/>
          </p:cNvSpPr>
          <p:nvPr>
            <p:ph sz="quarter" idx="13"/>
          </p:nvPr>
        </p:nvSpPr>
        <p:spPr/>
        <p:txBody>
          <a:bodyPr/>
          <a:lstStyle/>
          <a:p>
            <a:pPr>
              <a:spcBef>
                <a:spcPts val="1200"/>
              </a:spcBef>
            </a:pPr>
            <a:r>
              <a:rPr lang="fr-FR" dirty="0"/>
              <a:t>Le rayonnement solaire annuel à la surface de la Suisse couvre 200 fois nos besoins en énergie.</a:t>
            </a:r>
          </a:p>
          <a:p>
            <a:pPr>
              <a:spcBef>
                <a:spcPts val="1200"/>
              </a:spcBef>
            </a:pPr>
            <a:r>
              <a:rPr lang="fr-FR" dirty="0"/>
              <a:t>La durée de vie d'un système photovoltaïque est supérieure à 25 </a:t>
            </a:r>
            <a:r>
              <a:rPr lang="fr-FR" dirty="0" err="1"/>
              <a:t>ans.Un</a:t>
            </a:r>
            <a:r>
              <a:rPr lang="fr-FR" dirty="0"/>
              <a:t> système PV de 1 kW (5 m2) produit 1'000 kWh par an.</a:t>
            </a:r>
          </a:p>
          <a:p>
            <a:pPr>
              <a:spcBef>
                <a:spcPts val="1200"/>
              </a:spcBef>
            </a:pPr>
            <a:r>
              <a:rPr lang="fr-FR" dirty="0"/>
              <a:t>Un module solaire de 1 m2 couvre la demande annuelle en électricité de 2 500 passagers-kilomètres en train.</a:t>
            </a:r>
          </a:p>
          <a:p>
            <a:pPr>
              <a:spcBef>
                <a:spcPts val="1200"/>
              </a:spcBef>
            </a:pPr>
            <a:r>
              <a:rPr lang="fr-FR" dirty="0"/>
              <a:t>Avec un système photovoltaïque de la taille d'un parking de bus, un bus électrique peut parcourir 10 000 km.</a:t>
            </a:r>
            <a:endParaRPr lang="de-CH" dirty="0"/>
          </a:p>
        </p:txBody>
      </p:sp>
      <p:sp>
        <p:nvSpPr>
          <p:cNvPr id="6" name="Titel 5"/>
          <p:cNvSpPr>
            <a:spLocks noGrp="1"/>
          </p:cNvSpPr>
          <p:nvPr>
            <p:ph type="title"/>
          </p:nvPr>
        </p:nvSpPr>
        <p:spPr/>
        <p:txBody>
          <a:bodyPr/>
          <a:lstStyle/>
          <a:p>
            <a:r>
              <a:rPr lang="fr-FR" dirty="0"/>
              <a:t>Le photovoltaïque fait beaucoup</a:t>
            </a:r>
            <a:endParaRPr lang="de-CH" dirty="0"/>
          </a:p>
        </p:txBody>
      </p:sp>
    </p:spTree>
    <p:extLst>
      <p:ext uri="{BB962C8B-B14F-4D97-AF65-F5344CB8AC3E}">
        <p14:creationId xmlns:p14="http://schemas.microsoft.com/office/powerpoint/2010/main" val="392565778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umsplatzhalter 1">
            <a:extLst>
              <a:ext uri="{FF2B5EF4-FFF2-40B4-BE49-F238E27FC236}">
                <a16:creationId xmlns:a16="http://schemas.microsoft.com/office/drawing/2014/main" id="{5CBDFC63-A370-43C3-8B5D-D6BF8B137DC7}"/>
              </a:ext>
            </a:extLst>
          </p:cNvPr>
          <p:cNvSpPr>
            <a:spLocks noGrp="1"/>
          </p:cNvSpPr>
          <p:nvPr>
            <p:ph type="dt" sz="half" idx="10"/>
          </p:nvPr>
        </p:nvSpPr>
        <p:spPr/>
        <p:txBody>
          <a:bodyPr/>
          <a:lstStyle/>
          <a:p>
            <a:pPr algn="r"/>
            <a:r>
              <a:rPr lang="de-DE"/>
              <a:t>28.05.2021</a:t>
            </a:r>
            <a:endParaRPr lang="de-DE" dirty="0"/>
          </a:p>
        </p:txBody>
      </p:sp>
      <p:sp>
        <p:nvSpPr>
          <p:cNvPr id="3" name="Fußzeilenplatzhalter 2">
            <a:extLst>
              <a:ext uri="{FF2B5EF4-FFF2-40B4-BE49-F238E27FC236}">
                <a16:creationId xmlns:a16="http://schemas.microsoft.com/office/drawing/2014/main" id="{11CB1754-DC0B-4D4F-9BF2-59132E05921A}"/>
              </a:ext>
            </a:extLst>
          </p:cNvPr>
          <p:cNvSpPr>
            <a:spLocks noGrp="1"/>
          </p:cNvSpPr>
          <p:nvPr>
            <p:ph type="ftr" sz="quarter" idx="11"/>
          </p:nvPr>
        </p:nvSpPr>
        <p:spPr/>
        <p:txBody>
          <a:bodyPr/>
          <a:lstStyle/>
          <a:p>
            <a:r>
              <a:rPr lang="de-DE"/>
              <a:t>CDCTP</a:t>
            </a:r>
            <a:endParaRPr lang="de-DE" dirty="0"/>
          </a:p>
        </p:txBody>
      </p:sp>
      <p:sp>
        <p:nvSpPr>
          <p:cNvPr id="6" name="Titel 5">
            <a:extLst>
              <a:ext uri="{FF2B5EF4-FFF2-40B4-BE49-F238E27FC236}">
                <a16:creationId xmlns:a16="http://schemas.microsoft.com/office/drawing/2014/main" id="{61E3C078-5320-40B9-BD78-B9508063E346}"/>
              </a:ext>
            </a:extLst>
          </p:cNvPr>
          <p:cNvSpPr>
            <a:spLocks noGrp="1"/>
          </p:cNvSpPr>
          <p:nvPr>
            <p:ph type="title"/>
          </p:nvPr>
        </p:nvSpPr>
        <p:spPr/>
        <p:txBody>
          <a:bodyPr/>
          <a:lstStyle/>
          <a:p>
            <a:r>
              <a:rPr lang="fr-FR" dirty="0"/>
              <a:t>Nécessité d'agir en Suisse : 45 TWh de demande d'électricité supplémentaire</a:t>
            </a:r>
            <a:endParaRPr lang="de-CH" dirty="0"/>
          </a:p>
        </p:txBody>
      </p:sp>
      <p:pic>
        <p:nvPicPr>
          <p:cNvPr id="8" name="Grafik 7">
            <a:extLst>
              <a:ext uri="{FF2B5EF4-FFF2-40B4-BE49-F238E27FC236}">
                <a16:creationId xmlns:a16="http://schemas.microsoft.com/office/drawing/2014/main" id="{42CCB52E-E62F-4C89-9ED2-C0227B59D855}"/>
              </a:ext>
            </a:extLst>
          </p:cNvPr>
          <p:cNvPicPr>
            <a:picLocks noChangeAspect="1"/>
          </p:cNvPicPr>
          <p:nvPr/>
        </p:nvPicPr>
        <p:blipFill>
          <a:blip r:embed="rId2"/>
          <a:stretch>
            <a:fillRect/>
          </a:stretch>
        </p:blipFill>
        <p:spPr>
          <a:xfrm>
            <a:off x="0" y="1056697"/>
            <a:ext cx="9144000" cy="3675293"/>
          </a:xfrm>
          <a:prstGeom prst="rect">
            <a:avLst/>
          </a:prstGeom>
        </p:spPr>
      </p:pic>
    </p:spTree>
    <p:extLst>
      <p:ext uri="{BB962C8B-B14F-4D97-AF65-F5344CB8AC3E}">
        <p14:creationId xmlns:p14="http://schemas.microsoft.com/office/powerpoint/2010/main" val="148817168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p:cNvSpPr>
            <a:spLocks noGrp="1"/>
          </p:cNvSpPr>
          <p:nvPr>
            <p:ph sz="quarter" idx="13"/>
          </p:nvPr>
        </p:nvSpPr>
        <p:spPr>
          <a:xfrm>
            <a:off x="611188" y="1275606"/>
            <a:ext cx="8064500" cy="666944"/>
          </a:xfrm>
        </p:spPr>
        <p:txBody>
          <a:bodyPr>
            <a:normAutofit/>
          </a:bodyPr>
          <a:lstStyle/>
          <a:p>
            <a:pPr marL="0" indent="0">
              <a:lnSpc>
                <a:spcPct val="120000"/>
              </a:lnSpc>
              <a:buNone/>
            </a:pPr>
            <a:r>
              <a:rPr lang="fr-FR" sz="1800" dirty="0"/>
              <a:t>Les toits et les façades de la Suisse pourraient produire 10 % d'électricité de plus que ce que nous consommons actuellement (60 TWh/an).</a:t>
            </a:r>
            <a:r>
              <a:rPr lang="de-DE" sz="1800" dirty="0"/>
              <a:t> </a:t>
            </a:r>
          </a:p>
        </p:txBody>
      </p:sp>
      <p:sp>
        <p:nvSpPr>
          <p:cNvPr id="2" name="Titel 1"/>
          <p:cNvSpPr>
            <a:spLocks noGrp="1"/>
          </p:cNvSpPr>
          <p:nvPr>
            <p:ph type="title"/>
          </p:nvPr>
        </p:nvSpPr>
        <p:spPr/>
        <p:txBody>
          <a:bodyPr/>
          <a:lstStyle/>
          <a:p>
            <a:r>
              <a:rPr lang="fr-FR" b="0" dirty="0"/>
              <a:t>Les bâtiments deviennent des centrales électriques : </a:t>
            </a:r>
            <a:br>
              <a:rPr lang="fr-FR" b="0" dirty="0"/>
            </a:br>
            <a:r>
              <a:rPr lang="fr-FR" b="0" dirty="0"/>
              <a:t>10 % d'électricité en plus que ce que nous consommons</a:t>
            </a:r>
            <a:endParaRPr lang="de-CH" b="0" dirty="0"/>
          </a:p>
        </p:txBody>
      </p:sp>
      <p:graphicFrame>
        <p:nvGraphicFramePr>
          <p:cNvPr id="6" name="Tabelle 5"/>
          <p:cNvGraphicFramePr>
            <a:graphicFrameLocks noGrp="1"/>
          </p:cNvGraphicFramePr>
          <p:nvPr>
            <p:extLst>
              <p:ext uri="{D42A27DB-BD31-4B8C-83A1-F6EECF244321}">
                <p14:modId xmlns:p14="http://schemas.microsoft.com/office/powerpoint/2010/main" val="2885782149"/>
              </p:ext>
            </p:extLst>
          </p:nvPr>
        </p:nvGraphicFramePr>
        <p:xfrm>
          <a:off x="621493" y="1953798"/>
          <a:ext cx="7901014" cy="1677630"/>
        </p:xfrm>
        <a:graphic>
          <a:graphicData uri="http://schemas.openxmlformats.org/drawingml/2006/table">
            <a:tbl>
              <a:tblPr firstRow="1" firstCol="1" bandRow="1">
                <a:tableStyleId>{073A0DAA-6AF3-43AB-8588-CEC1D06C72B9}</a:tableStyleId>
              </a:tblPr>
              <a:tblGrid>
                <a:gridCol w="2061839">
                  <a:extLst>
                    <a:ext uri="{9D8B030D-6E8A-4147-A177-3AD203B41FA5}">
                      <a16:colId xmlns:a16="http://schemas.microsoft.com/office/drawing/2014/main" val="20000"/>
                    </a:ext>
                  </a:extLst>
                </a:gridCol>
                <a:gridCol w="1800200">
                  <a:extLst>
                    <a:ext uri="{9D8B030D-6E8A-4147-A177-3AD203B41FA5}">
                      <a16:colId xmlns:a16="http://schemas.microsoft.com/office/drawing/2014/main" val="20001"/>
                    </a:ext>
                  </a:extLst>
                </a:gridCol>
                <a:gridCol w="2016224">
                  <a:extLst>
                    <a:ext uri="{9D8B030D-6E8A-4147-A177-3AD203B41FA5}">
                      <a16:colId xmlns:a16="http://schemas.microsoft.com/office/drawing/2014/main" val="20002"/>
                    </a:ext>
                  </a:extLst>
                </a:gridCol>
                <a:gridCol w="2022751">
                  <a:extLst>
                    <a:ext uri="{9D8B030D-6E8A-4147-A177-3AD203B41FA5}">
                      <a16:colId xmlns:a16="http://schemas.microsoft.com/office/drawing/2014/main" val="20003"/>
                    </a:ext>
                  </a:extLst>
                </a:gridCol>
              </a:tblGrid>
              <a:tr h="702270">
                <a:tc>
                  <a:txBody>
                    <a:bodyPr/>
                    <a:lstStyle/>
                    <a:p>
                      <a:pPr>
                        <a:spcAft>
                          <a:spcPts val="0"/>
                        </a:spcAft>
                      </a:pPr>
                      <a:r>
                        <a:rPr lang="de-CH" sz="1600" b="0" dirty="0">
                          <a:effectLst/>
                          <a:latin typeface="Arial" panose="020B0604020202020204" pitchFamily="34" charset="0"/>
                          <a:cs typeface="Arial" panose="020B0604020202020204" pitchFamily="34" charset="0"/>
                        </a:rPr>
                        <a:t>Installation</a:t>
                      </a:r>
                      <a:endParaRPr lang="de-CH" sz="1600" b="0" dirty="0">
                        <a:effectLst/>
                        <a:latin typeface="Arial" panose="020B0604020202020204" pitchFamily="34" charset="0"/>
                        <a:ea typeface="Times New Roman"/>
                        <a:cs typeface="Arial" panose="020B0604020202020204" pitchFamily="34" charset="0"/>
                      </a:endParaRPr>
                    </a:p>
                  </a:txBody>
                  <a:tcPr marL="51435" marR="51435" marT="0" marB="0" anchor="ctr"/>
                </a:tc>
                <a:tc>
                  <a:txBody>
                    <a:bodyPr/>
                    <a:lstStyle/>
                    <a:p>
                      <a:pPr>
                        <a:spcAft>
                          <a:spcPts val="0"/>
                        </a:spcAft>
                      </a:pPr>
                      <a:r>
                        <a:rPr lang="de-CH" sz="1600" b="0" dirty="0" err="1">
                          <a:effectLst/>
                          <a:latin typeface="Arial" panose="020B0604020202020204" pitchFamily="34" charset="0"/>
                          <a:cs typeface="Arial" panose="020B0604020202020204" pitchFamily="34" charset="0"/>
                        </a:rPr>
                        <a:t>Potentiel</a:t>
                      </a:r>
                      <a:r>
                        <a:rPr lang="de-CH" sz="1600" b="0" dirty="0">
                          <a:effectLst/>
                          <a:latin typeface="Arial" panose="020B0604020202020204" pitchFamily="34" charset="0"/>
                          <a:cs typeface="Arial" panose="020B0604020202020204" pitchFamily="34" charset="0"/>
                        </a:rPr>
                        <a:t> </a:t>
                      </a:r>
                      <a:r>
                        <a:rPr lang="de-CH" sz="1600" b="0" dirty="0" err="1">
                          <a:effectLst/>
                          <a:latin typeface="Arial" panose="020B0604020202020204" pitchFamily="34" charset="0"/>
                          <a:cs typeface="Arial" panose="020B0604020202020204" pitchFamily="34" charset="0"/>
                        </a:rPr>
                        <a:t>épuisable</a:t>
                      </a:r>
                      <a:r>
                        <a:rPr lang="de-CH" sz="1600" b="0" dirty="0">
                          <a:effectLst/>
                          <a:latin typeface="Arial" panose="020B0604020202020204" pitchFamily="34" charset="0"/>
                          <a:cs typeface="Arial" panose="020B0604020202020204" pitchFamily="34" charset="0"/>
                        </a:rPr>
                        <a:t> [TWh]</a:t>
                      </a:r>
                      <a:endParaRPr lang="de-CH" sz="1600" b="0" dirty="0">
                        <a:effectLst/>
                        <a:latin typeface="Arial" panose="020B0604020202020204" pitchFamily="34" charset="0"/>
                        <a:ea typeface="Times New Roman"/>
                        <a:cs typeface="Arial" panose="020B0604020202020204" pitchFamily="34" charset="0"/>
                      </a:endParaRPr>
                    </a:p>
                  </a:txBody>
                  <a:tcPr marL="51435" marR="51435" marT="0" marB="0" anchor="ctr"/>
                </a:tc>
                <a:tc>
                  <a:txBody>
                    <a:bodyPr/>
                    <a:lstStyle/>
                    <a:p>
                      <a:pPr>
                        <a:spcAft>
                          <a:spcPts val="0"/>
                        </a:spcAft>
                      </a:pPr>
                      <a:r>
                        <a:rPr lang="de-CH" sz="1600" b="0" dirty="0" err="1">
                          <a:effectLst/>
                          <a:latin typeface="Arial" panose="020B0604020202020204" pitchFamily="34" charset="0"/>
                          <a:cs typeface="Arial" panose="020B0604020202020204" pitchFamily="34" charset="0"/>
                        </a:rPr>
                        <a:t>Dont</a:t>
                      </a:r>
                      <a:r>
                        <a:rPr lang="de-CH" sz="1600" b="0" dirty="0">
                          <a:effectLst/>
                          <a:latin typeface="Arial" panose="020B0604020202020204" pitchFamily="34" charset="0"/>
                          <a:cs typeface="Arial" panose="020B0604020202020204" pitchFamily="34" charset="0"/>
                        </a:rPr>
                        <a:t> </a:t>
                      </a:r>
                      <a:r>
                        <a:rPr lang="de-CH" sz="1600" b="0" dirty="0" err="1">
                          <a:effectLst/>
                          <a:latin typeface="Arial" panose="020B0604020202020204" pitchFamily="34" charset="0"/>
                          <a:cs typeface="Arial" panose="020B0604020202020204" pitchFamily="34" charset="0"/>
                        </a:rPr>
                        <a:t>utilisable</a:t>
                      </a:r>
                      <a:r>
                        <a:rPr lang="de-CH" sz="1600" b="0" dirty="0">
                          <a:effectLst/>
                          <a:latin typeface="Arial" panose="020B0604020202020204" pitchFamily="34" charset="0"/>
                          <a:cs typeface="Arial" panose="020B0604020202020204" pitchFamily="34" charset="0"/>
                        </a:rPr>
                        <a:t> à </a:t>
                      </a:r>
                      <a:br>
                        <a:rPr lang="de-CH" sz="1600" b="0" dirty="0">
                          <a:effectLst/>
                          <a:latin typeface="Arial" panose="020B0604020202020204" pitchFamily="34" charset="0"/>
                          <a:cs typeface="Arial" panose="020B0604020202020204" pitchFamily="34" charset="0"/>
                        </a:rPr>
                      </a:br>
                      <a:r>
                        <a:rPr lang="de-CH" sz="1600" b="0" dirty="0">
                          <a:effectLst/>
                          <a:latin typeface="Arial" panose="020B0604020202020204" pitchFamily="34" charset="0"/>
                          <a:cs typeface="Arial" panose="020B0604020202020204" pitchFamily="34" charset="0"/>
                        </a:rPr>
                        <a:t>mi-terme [TWh]</a:t>
                      </a:r>
                      <a:endParaRPr lang="de-CH" sz="1600" b="0" dirty="0">
                        <a:effectLst/>
                        <a:latin typeface="Arial" panose="020B0604020202020204" pitchFamily="34" charset="0"/>
                        <a:ea typeface="Times New Roman"/>
                        <a:cs typeface="Arial" panose="020B0604020202020204" pitchFamily="34" charset="0"/>
                      </a:endParaRPr>
                    </a:p>
                  </a:txBody>
                  <a:tcPr marL="51435" marR="51435" marT="0" marB="0" anchor="ctr"/>
                </a:tc>
                <a:tc>
                  <a:txBody>
                    <a:bodyPr/>
                    <a:lstStyle/>
                    <a:p>
                      <a:pPr>
                        <a:spcAft>
                          <a:spcPts val="0"/>
                        </a:spcAft>
                      </a:pPr>
                      <a:r>
                        <a:rPr lang="de-CH" sz="1600" b="0" dirty="0">
                          <a:effectLst/>
                          <a:latin typeface="Arial" panose="020B0604020202020204" pitchFamily="34" charset="0"/>
                          <a:cs typeface="Arial" panose="020B0604020202020204" pitchFamily="34" charset="0"/>
                        </a:rPr>
                        <a:t>Surface </a:t>
                      </a:r>
                      <a:br>
                        <a:rPr lang="de-CH" sz="1600" b="0" dirty="0">
                          <a:effectLst/>
                          <a:latin typeface="Arial" panose="020B0604020202020204" pitchFamily="34" charset="0"/>
                          <a:cs typeface="Arial" panose="020B0604020202020204" pitchFamily="34" charset="0"/>
                        </a:rPr>
                      </a:br>
                      <a:r>
                        <a:rPr lang="de-CH" sz="1600" b="0" dirty="0">
                          <a:effectLst/>
                          <a:latin typeface="Arial" panose="020B0604020202020204" pitchFamily="34" charset="0"/>
                          <a:cs typeface="Arial" panose="020B0604020202020204" pitchFamily="34" charset="0"/>
                        </a:rPr>
                        <a:t>[km</a:t>
                      </a:r>
                      <a:r>
                        <a:rPr lang="de-CH" sz="1600" b="0" baseline="30000" dirty="0">
                          <a:effectLst/>
                          <a:latin typeface="Arial" panose="020B0604020202020204" pitchFamily="34" charset="0"/>
                          <a:cs typeface="Arial" panose="020B0604020202020204" pitchFamily="34" charset="0"/>
                        </a:rPr>
                        <a:t>2</a:t>
                      </a:r>
                      <a:r>
                        <a:rPr lang="de-CH" sz="1600" b="0" dirty="0">
                          <a:effectLst/>
                          <a:latin typeface="Arial" panose="020B0604020202020204" pitchFamily="34" charset="0"/>
                          <a:cs typeface="Arial" panose="020B0604020202020204" pitchFamily="34" charset="0"/>
                        </a:rPr>
                        <a:t>] </a:t>
                      </a:r>
                      <a:endParaRPr lang="de-CH" sz="1600" b="0" dirty="0">
                        <a:effectLst/>
                        <a:latin typeface="Arial" panose="020B0604020202020204" pitchFamily="34" charset="0"/>
                        <a:ea typeface="Times New Roman"/>
                        <a:cs typeface="Arial" panose="020B0604020202020204" pitchFamily="34" charset="0"/>
                      </a:endParaRPr>
                    </a:p>
                  </a:txBody>
                  <a:tcPr marL="51435" marR="51435" marT="0" marB="0" anchor="ctr"/>
                </a:tc>
                <a:extLst>
                  <a:ext uri="{0D108BD9-81ED-4DB2-BD59-A6C34878D82A}">
                    <a16:rowId xmlns:a16="http://schemas.microsoft.com/office/drawing/2014/main" val="10000"/>
                  </a:ext>
                </a:extLst>
              </a:tr>
              <a:tr h="234091">
                <a:tc>
                  <a:txBody>
                    <a:bodyPr/>
                    <a:lstStyle/>
                    <a:p>
                      <a:pPr>
                        <a:spcAft>
                          <a:spcPts val="0"/>
                        </a:spcAft>
                      </a:pPr>
                      <a:r>
                        <a:rPr lang="de-CH" sz="1600" b="0" dirty="0" err="1">
                          <a:effectLst/>
                          <a:latin typeface="Arial" panose="020B0604020202020204" pitchFamily="34" charset="0"/>
                          <a:cs typeface="Arial" panose="020B0604020202020204" pitchFamily="34" charset="0"/>
                        </a:rPr>
                        <a:t>Toitures</a:t>
                      </a:r>
                      <a:r>
                        <a:rPr lang="de-CH" sz="1600" b="0" dirty="0">
                          <a:effectLst/>
                          <a:latin typeface="Arial" panose="020B0604020202020204" pitchFamily="34" charset="0"/>
                          <a:cs typeface="Arial" panose="020B0604020202020204" pitchFamily="34" charset="0"/>
                        </a:rPr>
                        <a:t> de </a:t>
                      </a:r>
                      <a:r>
                        <a:rPr lang="de-CH" sz="1600" b="0" dirty="0" err="1">
                          <a:effectLst/>
                          <a:latin typeface="Arial" panose="020B0604020202020204" pitchFamily="34" charset="0"/>
                          <a:cs typeface="Arial" panose="020B0604020202020204" pitchFamily="34" charset="0"/>
                        </a:rPr>
                        <a:t>bâtiments</a:t>
                      </a:r>
                      <a:endParaRPr lang="de-CH" sz="1600" b="0" dirty="0">
                        <a:effectLst/>
                        <a:latin typeface="Arial" panose="020B0604020202020204" pitchFamily="34" charset="0"/>
                        <a:ea typeface="Times New Roman"/>
                        <a:cs typeface="Arial" panose="020B0604020202020204" pitchFamily="34" charset="0"/>
                      </a:endParaRPr>
                    </a:p>
                  </a:txBody>
                  <a:tcPr marL="51435" marR="51435" marT="0" marB="0" anchor="ctr"/>
                </a:tc>
                <a:tc>
                  <a:txBody>
                    <a:bodyPr/>
                    <a:lstStyle/>
                    <a:p>
                      <a:pPr algn="ctr">
                        <a:spcAft>
                          <a:spcPts val="0"/>
                        </a:spcAft>
                      </a:pPr>
                      <a:r>
                        <a:rPr lang="de-CH" sz="1400" b="0" dirty="0">
                          <a:effectLst/>
                          <a:latin typeface="Arial" panose="020B0604020202020204" pitchFamily="34" charset="0"/>
                          <a:cs typeface="Arial" panose="020B0604020202020204" pitchFamily="34" charset="0"/>
                        </a:rPr>
                        <a:t>49</a:t>
                      </a:r>
                      <a:endParaRPr lang="de-CH" sz="1400" b="0" dirty="0">
                        <a:solidFill>
                          <a:schemeClr val="bg2"/>
                        </a:solidFill>
                        <a:effectLst/>
                        <a:latin typeface="Arial" panose="020B0604020202020204" pitchFamily="34" charset="0"/>
                        <a:ea typeface="Times New Roman"/>
                        <a:cs typeface="Arial" panose="020B0604020202020204" pitchFamily="34" charset="0"/>
                      </a:endParaRPr>
                    </a:p>
                  </a:txBody>
                  <a:tcPr marL="51435" marR="51435" marT="0" marB="0"/>
                </a:tc>
                <a:tc>
                  <a:txBody>
                    <a:bodyPr/>
                    <a:lstStyle/>
                    <a:p>
                      <a:pPr algn="ctr">
                        <a:spcAft>
                          <a:spcPts val="0"/>
                        </a:spcAft>
                      </a:pPr>
                      <a:r>
                        <a:rPr lang="de-CH" sz="1400" b="0" dirty="0">
                          <a:effectLst/>
                          <a:latin typeface="Arial" panose="020B0604020202020204" pitchFamily="34" charset="0"/>
                          <a:cs typeface="Arial" panose="020B0604020202020204" pitchFamily="34" charset="0"/>
                        </a:rPr>
                        <a:t>23</a:t>
                      </a:r>
                      <a:endParaRPr lang="de-CH" sz="1400" b="0" dirty="0">
                        <a:solidFill>
                          <a:schemeClr val="bg2"/>
                        </a:solidFill>
                        <a:effectLst/>
                        <a:latin typeface="Arial" panose="020B0604020202020204" pitchFamily="34" charset="0"/>
                        <a:ea typeface="Times New Roman"/>
                        <a:cs typeface="Arial" panose="020B0604020202020204" pitchFamily="34" charset="0"/>
                      </a:endParaRPr>
                    </a:p>
                  </a:txBody>
                  <a:tcPr marL="51435" marR="51435" marT="0" marB="0"/>
                </a:tc>
                <a:tc>
                  <a:txBody>
                    <a:bodyPr/>
                    <a:lstStyle/>
                    <a:p>
                      <a:pPr algn="ctr">
                        <a:spcAft>
                          <a:spcPts val="0"/>
                        </a:spcAft>
                      </a:pPr>
                      <a:r>
                        <a:rPr lang="de-CH" sz="1400" b="0" dirty="0">
                          <a:effectLst/>
                          <a:latin typeface="Arial" panose="020B0604020202020204" pitchFamily="34" charset="0"/>
                          <a:cs typeface="Arial" panose="020B0604020202020204" pitchFamily="34" charset="0"/>
                        </a:rPr>
                        <a:t>153</a:t>
                      </a:r>
                      <a:endParaRPr lang="de-CH" sz="1400" b="0" dirty="0">
                        <a:solidFill>
                          <a:schemeClr val="bg2"/>
                        </a:solidFill>
                        <a:effectLst/>
                        <a:latin typeface="Arial" panose="020B0604020202020204" pitchFamily="34" charset="0"/>
                        <a:ea typeface="Times New Roman"/>
                        <a:cs typeface="Arial" panose="020B0604020202020204" pitchFamily="34" charset="0"/>
                      </a:endParaRPr>
                    </a:p>
                  </a:txBody>
                  <a:tcPr marL="51435" marR="51435" marT="0" marB="0"/>
                </a:tc>
                <a:extLst>
                  <a:ext uri="{0D108BD9-81ED-4DB2-BD59-A6C34878D82A}">
                    <a16:rowId xmlns:a16="http://schemas.microsoft.com/office/drawing/2014/main" val="10001"/>
                  </a:ext>
                </a:extLst>
              </a:tr>
              <a:tr h="466860">
                <a:tc>
                  <a:txBody>
                    <a:bodyPr/>
                    <a:lstStyle/>
                    <a:p>
                      <a:pPr>
                        <a:spcAft>
                          <a:spcPts val="0"/>
                        </a:spcAft>
                      </a:pPr>
                      <a:r>
                        <a:rPr lang="de-CH" sz="1600" b="0" dirty="0" err="1">
                          <a:effectLst/>
                          <a:latin typeface="Arial" panose="020B0604020202020204" pitchFamily="34" charset="0"/>
                          <a:cs typeface="Arial" panose="020B0604020202020204" pitchFamily="34" charset="0"/>
                        </a:rPr>
                        <a:t>Façades</a:t>
                      </a:r>
                      <a:r>
                        <a:rPr lang="de-CH" sz="1600" b="0" dirty="0">
                          <a:effectLst/>
                          <a:latin typeface="Arial" panose="020B0604020202020204" pitchFamily="34" charset="0"/>
                          <a:cs typeface="Arial" panose="020B0604020202020204" pitchFamily="34" charset="0"/>
                        </a:rPr>
                        <a:t> de </a:t>
                      </a:r>
                      <a:r>
                        <a:rPr lang="de-CH" sz="1600" b="0" dirty="0" err="1">
                          <a:effectLst/>
                          <a:latin typeface="Arial" panose="020B0604020202020204" pitchFamily="34" charset="0"/>
                          <a:cs typeface="Arial" panose="020B0604020202020204" pitchFamily="34" charset="0"/>
                        </a:rPr>
                        <a:t>bâtiments</a:t>
                      </a:r>
                      <a:endParaRPr lang="de-CH" sz="1600" b="0" dirty="0">
                        <a:effectLst/>
                        <a:latin typeface="Arial" panose="020B0604020202020204" pitchFamily="34" charset="0"/>
                        <a:ea typeface="Times New Roman"/>
                        <a:cs typeface="Arial" panose="020B0604020202020204" pitchFamily="34" charset="0"/>
                      </a:endParaRPr>
                    </a:p>
                  </a:txBody>
                  <a:tcPr marL="51435" marR="51435" marT="0" marB="0" anchor="ctr"/>
                </a:tc>
                <a:tc>
                  <a:txBody>
                    <a:bodyPr/>
                    <a:lstStyle/>
                    <a:p>
                      <a:pPr algn="ctr">
                        <a:spcAft>
                          <a:spcPts val="0"/>
                        </a:spcAft>
                      </a:pPr>
                      <a:r>
                        <a:rPr lang="de-CH" sz="1400" b="0" dirty="0">
                          <a:effectLst/>
                          <a:latin typeface="Arial" panose="020B0604020202020204" pitchFamily="34" charset="0"/>
                          <a:cs typeface="Arial" panose="020B0604020202020204" pitchFamily="34" charset="0"/>
                        </a:rPr>
                        <a:t>17</a:t>
                      </a:r>
                      <a:endParaRPr lang="de-CH" sz="1400" b="0" dirty="0">
                        <a:solidFill>
                          <a:schemeClr val="bg2"/>
                        </a:solidFill>
                        <a:effectLst/>
                        <a:latin typeface="Arial" panose="020B0604020202020204" pitchFamily="34" charset="0"/>
                        <a:ea typeface="Times New Roman"/>
                        <a:cs typeface="Arial" panose="020B0604020202020204" pitchFamily="34" charset="0"/>
                      </a:endParaRPr>
                    </a:p>
                  </a:txBody>
                  <a:tcPr marL="51435" marR="51435" marT="0" marB="0"/>
                </a:tc>
                <a:tc>
                  <a:txBody>
                    <a:bodyPr/>
                    <a:lstStyle/>
                    <a:p>
                      <a:pPr algn="ctr">
                        <a:spcAft>
                          <a:spcPts val="0"/>
                        </a:spcAft>
                      </a:pPr>
                      <a:r>
                        <a:rPr lang="de-CH" sz="1400" b="0" dirty="0">
                          <a:effectLst/>
                          <a:latin typeface="Arial" panose="020B0604020202020204" pitchFamily="34" charset="0"/>
                          <a:cs typeface="Arial" panose="020B0604020202020204" pitchFamily="34" charset="0"/>
                        </a:rPr>
                        <a:t>8</a:t>
                      </a:r>
                      <a:endParaRPr lang="de-CH" sz="1400" b="0" dirty="0">
                        <a:solidFill>
                          <a:schemeClr val="bg2"/>
                        </a:solidFill>
                        <a:effectLst/>
                        <a:latin typeface="Arial" panose="020B0604020202020204" pitchFamily="34" charset="0"/>
                        <a:ea typeface="Times New Roman"/>
                        <a:cs typeface="Arial" panose="020B0604020202020204" pitchFamily="34" charset="0"/>
                      </a:endParaRPr>
                    </a:p>
                  </a:txBody>
                  <a:tcPr marL="51435" marR="51435" marT="0" marB="0"/>
                </a:tc>
                <a:tc>
                  <a:txBody>
                    <a:bodyPr/>
                    <a:lstStyle/>
                    <a:p>
                      <a:pPr algn="ctr">
                        <a:spcAft>
                          <a:spcPts val="0"/>
                        </a:spcAft>
                      </a:pPr>
                      <a:r>
                        <a:rPr lang="de-CH" sz="1400" b="0" dirty="0">
                          <a:effectLst/>
                          <a:latin typeface="Arial" panose="020B0604020202020204" pitchFamily="34" charset="0"/>
                          <a:cs typeface="Arial" panose="020B0604020202020204" pitchFamily="34" charset="0"/>
                        </a:rPr>
                        <a:t>(</a:t>
                      </a:r>
                      <a:r>
                        <a:rPr lang="de-CH" sz="1400" b="0" dirty="0" err="1">
                          <a:effectLst/>
                          <a:latin typeface="Arial" panose="020B0604020202020204" pitchFamily="34" charset="0"/>
                          <a:cs typeface="Arial" panose="020B0604020202020204" pitchFamily="34" charset="0"/>
                        </a:rPr>
                        <a:t>surface</a:t>
                      </a:r>
                      <a:r>
                        <a:rPr lang="de-CH" sz="1400" b="0" dirty="0">
                          <a:effectLst/>
                          <a:latin typeface="Arial" panose="020B0604020202020204" pitchFamily="34" charset="0"/>
                          <a:cs typeface="Arial" panose="020B0604020202020204" pitchFamily="34" charset="0"/>
                        </a:rPr>
                        <a:t> </a:t>
                      </a:r>
                      <a:r>
                        <a:rPr lang="de-CH" sz="1400" b="0" dirty="0" err="1">
                          <a:effectLst/>
                          <a:latin typeface="Arial" panose="020B0604020202020204" pitchFamily="34" charset="0"/>
                          <a:cs typeface="Arial" panose="020B0604020202020204" pitchFamily="34" charset="0"/>
                        </a:rPr>
                        <a:t>verticale</a:t>
                      </a:r>
                      <a:r>
                        <a:rPr lang="de-CH" sz="1400" b="0" dirty="0">
                          <a:effectLst/>
                          <a:latin typeface="Arial" panose="020B0604020202020204" pitchFamily="34" charset="0"/>
                          <a:cs typeface="Arial" panose="020B0604020202020204" pitchFamily="34" charset="0"/>
                        </a:rPr>
                        <a:t>: </a:t>
                      </a:r>
                    </a:p>
                    <a:p>
                      <a:pPr algn="ctr">
                        <a:spcAft>
                          <a:spcPts val="0"/>
                        </a:spcAft>
                      </a:pPr>
                      <a:r>
                        <a:rPr lang="de-CH" sz="1400" b="0" dirty="0">
                          <a:effectLst/>
                          <a:latin typeface="Arial" panose="020B0604020202020204" pitchFamily="34" charset="0"/>
                          <a:cs typeface="Arial" panose="020B0604020202020204" pitchFamily="34" charset="0"/>
                        </a:rPr>
                        <a:t>107.4)</a:t>
                      </a:r>
                      <a:endParaRPr lang="de-CH" sz="1400" b="0" dirty="0">
                        <a:solidFill>
                          <a:schemeClr val="bg2"/>
                        </a:solidFill>
                        <a:effectLst/>
                        <a:latin typeface="Arial" panose="020B0604020202020204" pitchFamily="34" charset="0"/>
                        <a:ea typeface="Times New Roman"/>
                        <a:cs typeface="Arial" panose="020B0604020202020204" pitchFamily="34" charset="0"/>
                      </a:endParaRPr>
                    </a:p>
                  </a:txBody>
                  <a:tcPr marL="51435" marR="51435" marT="0" marB="0"/>
                </a:tc>
                <a:extLst>
                  <a:ext uri="{0D108BD9-81ED-4DB2-BD59-A6C34878D82A}">
                    <a16:rowId xmlns:a16="http://schemas.microsoft.com/office/drawing/2014/main" val="10002"/>
                  </a:ext>
                </a:extLst>
              </a:tr>
              <a:tr h="234091">
                <a:tc>
                  <a:txBody>
                    <a:bodyPr/>
                    <a:lstStyle/>
                    <a:p>
                      <a:pPr>
                        <a:spcAft>
                          <a:spcPts val="0"/>
                        </a:spcAft>
                      </a:pPr>
                      <a:r>
                        <a:rPr lang="de-CH" sz="1600" b="0" dirty="0">
                          <a:effectLst/>
                          <a:latin typeface="Arial" panose="020B0604020202020204" pitchFamily="34" charset="0"/>
                          <a:cs typeface="Arial" panose="020B0604020202020204" pitchFamily="34" charset="0"/>
                        </a:rPr>
                        <a:t>Total </a:t>
                      </a:r>
                      <a:r>
                        <a:rPr lang="de-CH" sz="1600" b="0" dirty="0" err="1">
                          <a:effectLst/>
                          <a:latin typeface="Arial" panose="020B0604020202020204" pitchFamily="34" charset="0"/>
                          <a:cs typeface="Arial" panose="020B0604020202020204" pitchFamily="34" charset="0"/>
                        </a:rPr>
                        <a:t>bâtiments</a:t>
                      </a:r>
                      <a:endParaRPr lang="de-CH" sz="1600" b="0" dirty="0">
                        <a:effectLst/>
                        <a:latin typeface="Arial" panose="020B0604020202020204" pitchFamily="34" charset="0"/>
                        <a:ea typeface="Times New Roman"/>
                        <a:cs typeface="Arial" panose="020B0604020202020204" pitchFamily="34" charset="0"/>
                      </a:endParaRPr>
                    </a:p>
                  </a:txBody>
                  <a:tcPr marL="51435" marR="51435" marT="0" marB="0" anchor="ctr"/>
                </a:tc>
                <a:tc>
                  <a:txBody>
                    <a:bodyPr/>
                    <a:lstStyle/>
                    <a:p>
                      <a:pPr algn="ctr">
                        <a:spcAft>
                          <a:spcPts val="0"/>
                        </a:spcAft>
                      </a:pPr>
                      <a:r>
                        <a:rPr lang="de-CH" sz="1400" b="0" dirty="0">
                          <a:effectLst/>
                          <a:latin typeface="Arial" panose="020B0604020202020204" pitchFamily="34" charset="0"/>
                          <a:cs typeface="Arial" panose="020B0604020202020204" pitchFamily="34" charset="0"/>
                        </a:rPr>
                        <a:t>66</a:t>
                      </a:r>
                      <a:endParaRPr lang="de-CH" sz="1400" b="0" dirty="0">
                        <a:solidFill>
                          <a:schemeClr val="bg1"/>
                        </a:solidFill>
                        <a:effectLst/>
                        <a:latin typeface="Arial" panose="020B0604020202020204" pitchFamily="34" charset="0"/>
                        <a:ea typeface="Times New Roman"/>
                        <a:cs typeface="Arial" panose="020B0604020202020204" pitchFamily="34" charset="0"/>
                      </a:endParaRPr>
                    </a:p>
                  </a:txBody>
                  <a:tcPr marL="51435" marR="51435" marT="0" marB="0"/>
                </a:tc>
                <a:tc>
                  <a:txBody>
                    <a:bodyPr/>
                    <a:lstStyle/>
                    <a:p>
                      <a:pPr algn="ctr">
                        <a:spcAft>
                          <a:spcPts val="0"/>
                        </a:spcAft>
                      </a:pPr>
                      <a:r>
                        <a:rPr lang="de-CH" sz="1400" b="0" dirty="0">
                          <a:effectLst/>
                          <a:latin typeface="Arial" panose="020B0604020202020204" pitchFamily="34" charset="0"/>
                          <a:cs typeface="Arial" panose="020B0604020202020204" pitchFamily="34" charset="0"/>
                        </a:rPr>
                        <a:t>31</a:t>
                      </a:r>
                      <a:endParaRPr lang="de-CH" sz="1400" b="0" dirty="0">
                        <a:solidFill>
                          <a:schemeClr val="bg1"/>
                        </a:solidFill>
                        <a:effectLst/>
                        <a:latin typeface="Arial" panose="020B0604020202020204" pitchFamily="34" charset="0"/>
                        <a:ea typeface="Times New Roman"/>
                        <a:cs typeface="Arial" panose="020B0604020202020204" pitchFamily="34" charset="0"/>
                      </a:endParaRPr>
                    </a:p>
                  </a:txBody>
                  <a:tcPr marL="51435" marR="51435" marT="0" marB="0"/>
                </a:tc>
                <a:tc>
                  <a:txBody>
                    <a:bodyPr/>
                    <a:lstStyle/>
                    <a:p>
                      <a:pPr algn="ctr">
                        <a:spcAft>
                          <a:spcPts val="0"/>
                        </a:spcAft>
                      </a:pPr>
                      <a:r>
                        <a:rPr lang="de-CH" sz="1400" b="0" dirty="0">
                          <a:effectLst/>
                          <a:latin typeface="Arial" panose="020B0604020202020204" pitchFamily="34" charset="0"/>
                          <a:cs typeface="Arial" panose="020B0604020202020204" pitchFamily="34" charset="0"/>
                        </a:rPr>
                        <a:t>153*</a:t>
                      </a:r>
                      <a:endParaRPr lang="de-CH" sz="1400" b="0" dirty="0">
                        <a:solidFill>
                          <a:schemeClr val="bg1"/>
                        </a:solidFill>
                        <a:effectLst/>
                        <a:latin typeface="Arial" panose="020B0604020202020204" pitchFamily="34" charset="0"/>
                        <a:ea typeface="Times New Roman"/>
                        <a:cs typeface="Arial" panose="020B0604020202020204" pitchFamily="34" charset="0"/>
                      </a:endParaRPr>
                    </a:p>
                  </a:txBody>
                  <a:tcPr marL="51435" marR="51435" marT="0" marB="0"/>
                </a:tc>
                <a:extLst>
                  <a:ext uri="{0D108BD9-81ED-4DB2-BD59-A6C34878D82A}">
                    <a16:rowId xmlns:a16="http://schemas.microsoft.com/office/drawing/2014/main" val="10003"/>
                  </a:ext>
                </a:extLst>
              </a:tr>
            </a:tbl>
          </a:graphicData>
        </a:graphic>
      </p:graphicFrame>
      <p:sp>
        <p:nvSpPr>
          <p:cNvPr id="4" name="Datumsplatzhalter 3"/>
          <p:cNvSpPr>
            <a:spLocks noGrp="1"/>
          </p:cNvSpPr>
          <p:nvPr>
            <p:ph type="dt" sz="half" idx="10"/>
          </p:nvPr>
        </p:nvSpPr>
        <p:spPr/>
        <p:txBody>
          <a:bodyPr/>
          <a:lstStyle/>
          <a:p>
            <a:pPr algn="r"/>
            <a:r>
              <a:rPr lang="de-DE">
                <a:solidFill>
                  <a:srgbClr val="4D4D4C"/>
                </a:solidFill>
              </a:rPr>
              <a:t>28.05.2021</a:t>
            </a:r>
            <a:endParaRPr lang="de-DE" dirty="0"/>
          </a:p>
        </p:txBody>
      </p:sp>
      <p:sp>
        <p:nvSpPr>
          <p:cNvPr id="10" name="Fußzeilenplatzhalter 9"/>
          <p:cNvSpPr>
            <a:spLocks noGrp="1"/>
          </p:cNvSpPr>
          <p:nvPr>
            <p:ph type="ftr" sz="quarter" idx="11"/>
          </p:nvPr>
        </p:nvSpPr>
        <p:spPr/>
        <p:txBody>
          <a:bodyPr/>
          <a:lstStyle/>
          <a:p>
            <a:r>
              <a:rPr lang="de-DE"/>
              <a:t>CDCTP</a:t>
            </a:r>
            <a:endParaRPr lang="de-DE" dirty="0"/>
          </a:p>
        </p:txBody>
      </p:sp>
      <p:sp>
        <p:nvSpPr>
          <p:cNvPr id="11" name="Inhaltsplatzhalter 2">
            <a:extLst>
              <a:ext uri="{FF2B5EF4-FFF2-40B4-BE49-F238E27FC236}">
                <a16:creationId xmlns:a16="http://schemas.microsoft.com/office/drawing/2014/main" id="{4D26B8F4-B791-42F7-898F-C375925B986F}"/>
              </a:ext>
            </a:extLst>
          </p:cNvPr>
          <p:cNvSpPr txBox="1">
            <a:spLocks/>
          </p:cNvSpPr>
          <p:nvPr/>
        </p:nvSpPr>
        <p:spPr>
          <a:xfrm>
            <a:off x="589113" y="3675639"/>
            <a:ext cx="8064500" cy="1208751"/>
          </a:xfrm>
          <a:prstGeom prst="rect">
            <a:avLst/>
          </a:prstGeom>
        </p:spPr>
        <p:txBody>
          <a:bodyPr vert="horz" lIns="0" tIns="0" rIns="0" bIns="0" rtlCol="0">
            <a:normAutofit/>
          </a:bodyPr>
          <a:lstStyle>
            <a:lvl1pPr indent="0" defTabSz="342900">
              <a:lnSpc>
                <a:spcPct val="120000"/>
              </a:lnSpc>
              <a:spcBef>
                <a:spcPts val="375"/>
              </a:spcBef>
              <a:buFont typeface="Lucida Grande"/>
              <a:buNone/>
              <a:defRPr b="0" i="0" spc="23" baseline="0">
                <a:solidFill>
                  <a:schemeClr val="bg2"/>
                </a:solidFill>
                <a:latin typeface="Arial" charset="0"/>
                <a:ea typeface="Arial" charset="0"/>
                <a:cs typeface="Arial" charset="0"/>
              </a:defRPr>
            </a:lvl1pPr>
            <a:lvl2pPr marL="539354" indent="-272654" defTabSz="342900">
              <a:lnSpc>
                <a:spcPct val="100000"/>
              </a:lnSpc>
              <a:spcBef>
                <a:spcPts val="375"/>
              </a:spcBef>
              <a:buFont typeface="Lucida Grande"/>
              <a:buChar char="–"/>
              <a:defRPr sz="2000" b="0" i="0" spc="23" baseline="0">
                <a:solidFill>
                  <a:schemeClr val="bg2"/>
                </a:solidFill>
                <a:latin typeface="Arial" charset="0"/>
                <a:ea typeface="Arial" charset="0"/>
                <a:cs typeface="Arial" charset="0"/>
              </a:defRPr>
            </a:lvl2pPr>
            <a:lvl3pPr marL="806054" indent="-266700" defTabSz="342900">
              <a:lnSpc>
                <a:spcPct val="100000"/>
              </a:lnSpc>
              <a:spcBef>
                <a:spcPts val="375"/>
              </a:spcBef>
              <a:buFont typeface="Lucida Grande"/>
              <a:buChar char="–"/>
              <a:defRPr sz="2000" b="0" i="0" spc="23" baseline="0">
                <a:solidFill>
                  <a:schemeClr val="bg2"/>
                </a:solidFill>
                <a:latin typeface="Arial" charset="0"/>
                <a:ea typeface="Arial" charset="0"/>
                <a:cs typeface="Arial" charset="0"/>
              </a:defRPr>
            </a:lvl3pPr>
            <a:lvl4pPr marL="1079897" indent="-273844" defTabSz="342900">
              <a:lnSpc>
                <a:spcPct val="100000"/>
              </a:lnSpc>
              <a:spcBef>
                <a:spcPts val="375"/>
              </a:spcBef>
              <a:buFont typeface="Lucida Grande"/>
              <a:buChar char="–"/>
              <a:defRPr sz="2000" b="0" i="0" spc="23" baseline="0">
                <a:solidFill>
                  <a:schemeClr val="bg2"/>
                </a:solidFill>
                <a:latin typeface="Arial" charset="0"/>
                <a:ea typeface="Arial" charset="0"/>
                <a:cs typeface="Arial" charset="0"/>
              </a:defRPr>
            </a:lvl4pPr>
            <a:lvl5pPr marL="1346597" indent="-266700" defTabSz="342900">
              <a:lnSpc>
                <a:spcPct val="100000"/>
              </a:lnSpc>
              <a:spcBef>
                <a:spcPts val="375"/>
              </a:spcBef>
              <a:buFont typeface="Lucida Grande"/>
              <a:buChar char="–"/>
              <a:tabLst/>
              <a:defRPr sz="2000" b="0" i="0" spc="23" baseline="0">
                <a:solidFill>
                  <a:schemeClr val="bg2"/>
                </a:solidFill>
                <a:latin typeface="Arial" charset="0"/>
                <a:ea typeface="Arial" charset="0"/>
                <a:cs typeface="Arial" charset="0"/>
              </a:defRPr>
            </a:lvl5pPr>
            <a:lvl6pPr marL="1885950" indent="-171450" defTabSz="342900">
              <a:spcBef>
                <a:spcPct val="20000"/>
              </a:spcBef>
              <a:buFont typeface="Arial"/>
              <a:buChar char="•"/>
              <a:defRPr sz="1500"/>
            </a:lvl6pPr>
            <a:lvl7pPr marL="2228850" indent="-171450" defTabSz="342900">
              <a:spcBef>
                <a:spcPct val="20000"/>
              </a:spcBef>
              <a:buFont typeface="Arial"/>
              <a:buChar char="•"/>
              <a:defRPr sz="1500"/>
            </a:lvl7pPr>
            <a:lvl8pPr marL="2571750" indent="-171450" defTabSz="342900">
              <a:spcBef>
                <a:spcPct val="20000"/>
              </a:spcBef>
              <a:buFont typeface="Arial"/>
              <a:buChar char="•"/>
              <a:defRPr sz="1500"/>
            </a:lvl8pPr>
            <a:lvl9pPr marL="2914650" indent="-171450" defTabSz="342900">
              <a:spcBef>
                <a:spcPct val="20000"/>
              </a:spcBef>
              <a:buFont typeface="Arial"/>
              <a:buChar char="•"/>
              <a:defRPr sz="1500"/>
            </a:lvl9pPr>
          </a:lstStyle>
          <a:p>
            <a:r>
              <a:rPr lang="fr-FR" dirty="0"/>
              <a:t>12 TWh supplémentaires sur les toits des parkings, les talus des autoroutes et les pâturages alpins (préchargés). </a:t>
            </a:r>
            <a:endParaRPr lang="de-DE" sz="1100" dirty="0"/>
          </a:p>
          <a:p>
            <a:pPr>
              <a:lnSpc>
                <a:spcPct val="100000"/>
              </a:lnSpc>
              <a:spcBef>
                <a:spcPts val="0"/>
              </a:spcBef>
            </a:pPr>
            <a:r>
              <a:rPr lang="de-DE" sz="1200" i="1" dirty="0"/>
              <a:t>* Sans </a:t>
            </a:r>
            <a:r>
              <a:rPr lang="de-DE" sz="1200" i="1" dirty="0" err="1"/>
              <a:t>façades</a:t>
            </a:r>
            <a:endParaRPr lang="de-DE" sz="1200" i="1" dirty="0"/>
          </a:p>
          <a:p>
            <a:pPr>
              <a:lnSpc>
                <a:spcPct val="100000"/>
              </a:lnSpc>
              <a:spcBef>
                <a:spcPts val="0"/>
              </a:spcBef>
            </a:pPr>
            <a:r>
              <a:rPr lang="de-DE" sz="1200" i="1" dirty="0"/>
              <a:t>Source: Das Schweizer PV-Potenzial basierend auf jedem Gebäude. </a:t>
            </a:r>
            <a:r>
              <a:rPr lang="de-DE" sz="1200" i="1" dirty="0" err="1"/>
              <a:t>Meteotest</a:t>
            </a:r>
            <a:r>
              <a:rPr lang="de-DE" sz="1200" i="1" dirty="0"/>
              <a:t> / Swissolar, 2019</a:t>
            </a:r>
          </a:p>
        </p:txBody>
      </p:sp>
    </p:spTree>
    <p:extLst>
      <p:ext uri="{BB962C8B-B14F-4D97-AF65-F5344CB8AC3E}">
        <p14:creationId xmlns:p14="http://schemas.microsoft.com/office/powerpoint/2010/main" val="1311928998"/>
      </p:ext>
    </p:extLst>
  </p:cSld>
  <p:clrMapOvr>
    <a:masterClrMapping/>
  </p:clrMapOvr>
</p:sld>
</file>

<file path=ppt/theme/theme1.xml><?xml version="1.0" encoding="utf-8"?>
<a:theme xmlns:a="http://schemas.openxmlformats.org/drawingml/2006/main" name="Präsentation_Master_16-9">
  <a:themeElements>
    <a:clrScheme name="Swissolar">
      <a:dk1>
        <a:srgbClr val="636463"/>
      </a:dk1>
      <a:lt1>
        <a:srgbClr val="FFFFFF"/>
      </a:lt1>
      <a:dk2>
        <a:srgbClr val="F28B00"/>
      </a:dk2>
      <a:lt2>
        <a:srgbClr val="141313"/>
      </a:lt2>
      <a:accent1>
        <a:srgbClr val="006AA7"/>
      </a:accent1>
      <a:accent2>
        <a:srgbClr val="FFCC33"/>
      </a:accent2>
      <a:accent3>
        <a:srgbClr val="32A164"/>
      </a:accent3>
      <a:accent4>
        <a:srgbClr val="C14A3C"/>
      </a:accent4>
      <a:accent5>
        <a:srgbClr val="F28B00"/>
      </a:accent5>
      <a:accent6>
        <a:srgbClr val="FFFFFE"/>
      </a:accent6>
      <a:hlink>
        <a:srgbClr val="F28B00"/>
      </a:hlink>
      <a:folHlink>
        <a:srgbClr val="141313"/>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Präsentation_Master_16-9" id="{8A691BFC-EFF7-9049-B8A3-CC1F3DA54BDA}" vid="{3B814F92-2258-694A-B087-7EC08E9CDBE6}"/>
    </a:ext>
  </a:extLst>
</a:theme>
</file>

<file path=ppt/theme/theme2.xml><?xml version="1.0" encoding="utf-8"?>
<a:theme xmlns:a="http://schemas.openxmlformats.org/drawingml/2006/main" name="Office-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2.xml><?xml version="1.0" encoding="utf-8"?>
<p:properties xmlns:p="http://schemas.microsoft.com/office/2006/metadata/properties" xmlns:xsi="http://www.w3.org/2001/XMLSchema-instance" xmlns:pc="http://schemas.microsoft.com/office/infopath/2007/PartnerControls">
  <documentManagement>
    <_dlc_DocId xmlns="fc48761f-100f-4b21-bfba-e6963edc687a">VXEHHNPPKHJR-1000582777-611466</_dlc_DocId>
    <_dlc_DocIdUrl xmlns="fc48761f-100f-4b21-bfba-e6963edc687a">
      <Url>https://voev.sharepoint.com/sites/AbtoeffentlicherVerkehrVoeV/_layouts/15/DocIdRedir.aspx?ID=VXEHHNPPKHJR-1000582777-611466</Url>
      <Description>VXEHHNPPKHJR-1000582777-611466</Description>
    </_dlc_DocIdUrl>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ct:contentTypeSchema xmlns:ct="http://schemas.microsoft.com/office/2006/metadata/contentType" xmlns:ma="http://schemas.microsoft.com/office/2006/metadata/properties/metaAttributes" ct:_="" ma:_="" ma:contentTypeName="Document" ma:contentTypeID="0x010100001663C6CEEE474AB7A75D47C7492EF0" ma:contentTypeVersion="13" ma:contentTypeDescription="Create a new document." ma:contentTypeScope="" ma:versionID="65f3c1829ca2fa65ebdc79f2db64727a">
  <xsd:schema xmlns:xsd="http://www.w3.org/2001/XMLSchema" xmlns:xs="http://www.w3.org/2001/XMLSchema" xmlns:p="http://schemas.microsoft.com/office/2006/metadata/properties" xmlns:ns2="dff2d33b-e58c-4b22-aaee-1c3e400aa24b" xmlns:ns3="fc48761f-100f-4b21-bfba-e6963edc687a" targetNamespace="http://schemas.microsoft.com/office/2006/metadata/properties" ma:root="true" ma:fieldsID="bce389b8865d17395dfc988684b48a13" ns2:_="" ns3:_="">
    <xsd:import namespace="dff2d33b-e58c-4b22-aaee-1c3e400aa24b"/>
    <xsd:import namespace="fc48761f-100f-4b21-bfba-e6963edc687a"/>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ServiceLocation" minOccurs="0"/>
                <xsd:element ref="ns3:SharedWithUsers" minOccurs="0"/>
                <xsd:element ref="ns3:SharedWithDetails" minOccurs="0"/>
                <xsd:element ref="ns3:_dlc_DocId" minOccurs="0"/>
                <xsd:element ref="ns3:_dlc_DocIdUrl" minOccurs="0"/>
                <xsd:element ref="ns3:_dlc_DocIdPersistId" minOccurs="0"/>
                <xsd:element ref="ns2:MediaServiceAutoKeyPoints" minOccurs="0"/>
                <xsd:element ref="ns2:MediaServiceKeyPoints"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ff2d33b-e58c-4b22-aaee-1c3e400aa24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DateTaken" ma:index="14" nillable="true" ma:displayName="MediaServiceDateTaken" ma:hidden="true" ma:internalName="MediaServiceDateTaken"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fc48761f-100f-4b21-bfba-e6963edc687a"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element name="_dlc_DocId" ma:index="18" nillable="true" ma:displayName="Document ID Value" ma:description="The value of the document ID assigned to this item." ma:internalName="_dlc_DocId" ma:readOnly="true">
      <xsd:simpleType>
        <xsd:restriction base="dms:Text"/>
      </xsd:simpleType>
    </xsd:element>
    <xsd:element name="_dlc_DocIdUrl" ma:index="1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20" nillable="true" ma:displayName="Beständige ID" ma:description="ID beim Hinzufügen beibehalten." ma:hidden="true" ma:internalName="_dlc_DocIdPersistId" ma:readOnly="true">
      <xsd:simpleType>
        <xsd:restriction base="dms:Boolea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22291CE4-BD8B-4747-B05B-403FCB47B34C}">
  <ds:schemaRefs>
    <ds:schemaRef ds:uri="http://schemas.microsoft.com/sharepoint/events"/>
  </ds:schemaRefs>
</ds:datastoreItem>
</file>

<file path=customXml/itemProps2.xml><?xml version="1.0" encoding="utf-8"?>
<ds:datastoreItem xmlns:ds="http://schemas.openxmlformats.org/officeDocument/2006/customXml" ds:itemID="{8142F475-EC54-4732-88F5-C3E37E267C9C}">
  <ds:schemaRefs>
    <ds:schemaRef ds:uri="http://schemas.microsoft.com/office/2006/metadata/properties"/>
    <ds:schemaRef ds:uri="http://schemas.microsoft.com/office/infopath/2007/PartnerControls"/>
    <ds:schemaRef ds:uri="fc48761f-100f-4b21-bfba-e6963edc687a"/>
  </ds:schemaRefs>
</ds:datastoreItem>
</file>

<file path=customXml/itemProps3.xml><?xml version="1.0" encoding="utf-8"?>
<ds:datastoreItem xmlns:ds="http://schemas.openxmlformats.org/officeDocument/2006/customXml" ds:itemID="{FA035116-2C31-42E5-9687-A886DDCBC91F}">
  <ds:schemaRefs>
    <ds:schemaRef ds:uri="http://schemas.microsoft.com/sharepoint/v3/contenttype/forms"/>
  </ds:schemaRefs>
</ds:datastoreItem>
</file>

<file path=customXml/itemProps4.xml><?xml version="1.0" encoding="utf-8"?>
<ds:datastoreItem xmlns:ds="http://schemas.openxmlformats.org/officeDocument/2006/customXml" ds:itemID="{7F9D531C-AFB1-4596-9BAD-418CE8622BA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ff2d33b-e58c-4b22-aaee-1c3e400aa24b"/>
    <ds:schemaRef ds:uri="fc48761f-100f-4b21-bfba-e6963edc687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Präsentation_Master_16-9-Arena</Template>
  <TotalTime>0</TotalTime>
  <Words>2266</Words>
  <Application>Microsoft Office PowerPoint</Application>
  <PresentationFormat>Affichage à l'écran (16:9)</PresentationFormat>
  <Paragraphs>284</Paragraphs>
  <Slides>32</Slides>
  <Notes>6</Notes>
  <HiddenSlides>0</HiddenSlides>
  <MMClips>0</MMClips>
  <ScaleCrop>false</ScaleCrop>
  <HeadingPairs>
    <vt:vector size="6" baseType="variant">
      <vt:variant>
        <vt:lpstr>Polices utilisées</vt:lpstr>
      </vt:variant>
      <vt:variant>
        <vt:i4>6</vt:i4>
      </vt:variant>
      <vt:variant>
        <vt:lpstr>Thème</vt:lpstr>
      </vt:variant>
      <vt:variant>
        <vt:i4>1</vt:i4>
      </vt:variant>
      <vt:variant>
        <vt:lpstr>Titres des diapositives</vt:lpstr>
      </vt:variant>
      <vt:variant>
        <vt:i4>32</vt:i4>
      </vt:variant>
    </vt:vector>
  </HeadingPairs>
  <TitlesOfParts>
    <vt:vector size="39" baseType="lpstr">
      <vt:lpstr>Arial</vt:lpstr>
      <vt:lpstr>Calibri</vt:lpstr>
      <vt:lpstr>Frutiger LT 45 Light</vt:lpstr>
      <vt:lpstr>Lucida Grande</vt:lpstr>
      <vt:lpstr>Times New Roman</vt:lpstr>
      <vt:lpstr>Wingdings</vt:lpstr>
      <vt:lpstr>Präsentation_Master_16-9</vt:lpstr>
      <vt:lpstr>Présentation PowerPoint</vt:lpstr>
      <vt:lpstr>Contenu de la présentation</vt:lpstr>
      <vt:lpstr>Présentation PowerPoint</vt:lpstr>
      <vt:lpstr>Programme SETP 2050 de l’OFT</vt:lpstr>
      <vt:lpstr>Consommation énergétique des TP : env. 4 mia. kWh/a</vt:lpstr>
      <vt:lpstr>Ordre de l‘OFT</vt:lpstr>
      <vt:lpstr>Le photovoltaïque fait beaucoup</vt:lpstr>
      <vt:lpstr>Nécessité d'agir en Suisse : 45 TWh de demande d'électricité supplémentaire</vt:lpstr>
      <vt:lpstr>Les bâtiments deviennent des centrales électriques :  10 % d'électricité en plus que ce que nous consommons</vt:lpstr>
      <vt:lpstr>Potentiel des entreprises de transport publics (ET)</vt:lpstr>
      <vt:lpstr>Applications possibles du PV pour les ET</vt:lpstr>
      <vt:lpstr>Alimentation directe du courant de traction</vt:lpstr>
      <vt:lpstr>Remarque sur la procédure d'approbation des plans (PAP) OFT</vt:lpstr>
      <vt:lpstr>Revenus du système PV</vt:lpstr>
      <vt:lpstr>Importance des mesures d’encouragement</vt:lpstr>
      <vt:lpstr>Projektfinanzierung über Bahninfrastrukturfonds BIF</vt:lpstr>
      <vt:lpstr>Autres bénéfices</vt:lpstr>
      <vt:lpstr>L'autoconsommation, clé de l'efficacité économique</vt:lpstr>
      <vt:lpstr>L'autoconsommation, clé de l'efficacité économique</vt:lpstr>
      <vt:lpstr>Regroupement dans le cadre de la consommation propre (RCP)</vt:lpstr>
      <vt:lpstr>Intérêts sur le capital et les coûts de production d'électricité</vt:lpstr>
      <vt:lpstr>Durée d’amortisation</vt:lpstr>
      <vt:lpstr>Obstacles et solutions possibles</vt:lpstr>
      <vt:lpstr>Durabilité</vt:lpstr>
      <vt:lpstr>Comment pouvons-nous aider les transports publics à devenir neutres sur le plan climatique ? </vt:lpstr>
      <vt:lpstr>Dépot de trams de Kalkbreite (VBZ), ville de Zurich</vt:lpstr>
      <vt:lpstr>Station supérieure du téléphérique du Petit Cervin, Zermatt VS (Zermatt Bergbahnen)</vt:lpstr>
      <vt:lpstr>Dépôt de la Jonction (TPG), Genève</vt:lpstr>
      <vt:lpstr>Toitures de quai, divers sites dans le canton de Fribourg (Transports Publics Fribourgeois TPF</vt:lpstr>
      <vt:lpstr>Toit pliable au-dessus d’un parking, Jakobsbad AI (téléphérique du Kronberg)</vt:lpstr>
      <vt:lpstr>Présentation PowerPoint</vt:lpstr>
      <vt:lpstr>Si vous souhaitez obtenir de plus amples informations, veuillez consulter notre site web</vt:lpstr>
    </vt:vector>
  </TitlesOfParts>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David Stickelberger</dc:creator>
  <cp:lastModifiedBy>Kilian Constantin</cp:lastModifiedBy>
  <cp:revision>123</cp:revision>
  <dcterms:created xsi:type="dcterms:W3CDTF">2020-08-28T14:12:38Z</dcterms:created>
  <dcterms:modified xsi:type="dcterms:W3CDTF">2021-09-20T07:30:35Z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y fmtid="{D5CDD505-2E9C-101B-9397-08002B2CF9AE}" pid="3" name="ContentTypeId">
    <vt:lpwstr>0x010100001663C6CEEE474AB7A75D47C7492EF0</vt:lpwstr>
  </property>
  <property fmtid="{D5CDD505-2E9C-101B-9397-08002B2CF9AE}" pid="4" name="_dlc_DocIdItemGuid">
    <vt:lpwstr>dd14542e-26bd-4ac7-8381-64f0ed942e71</vt:lpwstr>
  </property>
</Properties>
</file>