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1"/>
  </p:notesMasterIdLst>
  <p:sldIdLst>
    <p:sldId id="259" r:id="rId5"/>
    <p:sldId id="262" r:id="rId6"/>
    <p:sldId id="264" r:id="rId7"/>
    <p:sldId id="257" r:id="rId8"/>
    <p:sldId id="261" r:id="rId9"/>
    <p:sldId id="260" r:id="rId10"/>
    <p:sldId id="258" r:id="rId11"/>
    <p:sldId id="605" r:id="rId12"/>
    <p:sldId id="610" r:id="rId13"/>
    <p:sldId id="560" r:id="rId14"/>
    <p:sldId id="614" r:id="rId15"/>
    <p:sldId id="593" r:id="rId16"/>
    <p:sldId id="616" r:id="rId17"/>
    <p:sldId id="595" r:id="rId18"/>
    <p:sldId id="263" r:id="rId19"/>
    <p:sldId id="61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3" orient="horz" pos="3929" userDrawn="1">
          <p15:clr>
            <a:srgbClr val="A4A3A4"/>
          </p15:clr>
        </p15:guide>
        <p15:guide id="4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ehler Tizian (BBZLNBN)" initials="DT(" lastIdx="3" clrIdx="0">
    <p:extLst>
      <p:ext uri="{19B8F6BF-5375-455C-9EA6-DF929625EA0E}">
        <p15:presenceInfo xmlns:p15="http://schemas.microsoft.com/office/powerpoint/2012/main" userId="S::Tizian.Daehler@bls.ch::6db11ff4-1ce3-4202-a55e-67834b49c0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E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1240E3-17C0-4393-A138-67FCBE6D0C65}" v="79" dt="2021-09-08T12:21:12.184"/>
    <p1510:client id="{A5D549BB-72F1-4DD7-B1DE-1B94B5689BAF}" v="41" dt="2021-09-09T04:30:47.4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26"/>
      </p:cViewPr>
      <p:guideLst>
        <p:guide orient="horz" pos="1152"/>
        <p:guide orient="horz" pos="392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openxmlformats.org/officeDocument/2006/relationships/customXml" Target="../customXml/item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EB2AE-F357-41DA-9867-1EA3DA9ACFC0}" type="datetimeFigureOut">
              <a:rPr lang="de-CH" smtClean="0"/>
              <a:t>09.09.2021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4743E-C72D-4EE8-BD7A-D5EAA99753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1794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4743E-C72D-4EE8-BD7A-D5EAA9975362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42602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8FA1F-1CAB-49D7-901C-97AB8B994FF7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0020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8FA1F-1CAB-49D7-901C-97AB8B994FF7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409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8FA1F-1CAB-49D7-901C-97AB8B994FF7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6101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8FA1F-1CAB-49D7-901C-97AB8B994FF7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2775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8FA1F-1CAB-49D7-901C-97AB8B994FF7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418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8FA1F-1CAB-49D7-901C-97AB8B994FF7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97276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8FA1F-1CAB-49D7-901C-97AB8B994FF7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95841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Standardbild"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1A8B9617-9B83-4FD3-86D5-34E57B2CA2D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4800" y="3985200"/>
            <a:ext cx="6632862" cy="1368000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Präsentationstitel</a:t>
            </a:r>
            <a:br>
              <a:rPr lang="de-DE"/>
            </a:br>
            <a:r>
              <a:rPr lang="de-DE"/>
              <a:t>max. 3 Zeilen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800" y="5616000"/>
            <a:ext cx="6575262" cy="6120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432"/>
              </a:spcBef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Untertitel</a:t>
            </a:r>
            <a:br>
              <a:rPr lang="de-DE"/>
            </a:br>
            <a:r>
              <a:rPr lang="de-DE"/>
              <a:t>max. 2 Zeilen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4800" y="6476400"/>
            <a:ext cx="3859200" cy="1692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de-CH"/>
              <a:t>8. Forum Nachhaltige Energie  | 22.09.2021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D375BF9-9F99-45CE-A511-76E68A7333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592" y="0"/>
            <a:ext cx="4350408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212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Inhalt - Text (Aufzählu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01877" y="6462000"/>
            <a:ext cx="385477" cy="144000"/>
          </a:xfrm>
        </p:spPr>
        <p:txBody>
          <a:bodyPr/>
          <a:lstStyle/>
          <a:p>
            <a:fld id="{F99DC0CB-D291-4FF1-90F7-B0817B4A92A3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056363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/>
            </a:lvl2pPr>
            <a:lvl3pPr marL="356400" indent="0">
              <a:buFontTx/>
              <a:buNone/>
              <a:defRPr/>
            </a:lvl3pPr>
            <a:lvl4pPr marL="540000" indent="0">
              <a:buFontTx/>
              <a:buNone/>
              <a:defRPr/>
            </a:lvl4pPr>
            <a:lvl5pPr marL="712800" indent="0">
              <a:buFontTx/>
              <a:buNone/>
              <a:defRPr/>
            </a:lvl5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3169607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Inhalt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800" y="838800"/>
            <a:ext cx="10341415" cy="864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4800" y="1839600"/>
            <a:ext cx="10336985" cy="4392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180000" indent="0">
              <a:buFontTx/>
              <a:buNone/>
              <a:defRPr/>
            </a:lvl2pPr>
            <a:lvl3pPr marL="356400" indent="0">
              <a:buFontTx/>
              <a:buNone/>
              <a:defRPr/>
            </a:lvl3pPr>
            <a:lvl4pPr marL="540000" indent="0">
              <a:buFontTx/>
              <a:buNone/>
              <a:defRPr/>
            </a:lvl4pPr>
            <a:lvl5pPr marL="712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07233" y="6476399"/>
            <a:ext cx="385477" cy="144000"/>
          </a:xfrm>
        </p:spPr>
        <p:txBody>
          <a:bodyPr/>
          <a:lstStyle/>
          <a:p>
            <a:fld id="{F99DC0CB-D291-4FF1-90F7-B0817B4A92A3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3321349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Inhalt - Text (bl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800" y="838800"/>
            <a:ext cx="10341415" cy="864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1054800" y="1839600"/>
            <a:ext cx="10336985" cy="4392000"/>
          </a:xfr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accent2"/>
                </a:solidFill>
              </a:defRPr>
            </a:lvl1pPr>
            <a:lvl2pPr marL="180000" indent="0">
              <a:buFontTx/>
              <a:buNone/>
              <a:defRPr sz="3000">
                <a:solidFill>
                  <a:schemeClr val="accent2"/>
                </a:solidFill>
              </a:defRPr>
            </a:lvl2pPr>
            <a:lvl3pPr marL="356400" indent="0">
              <a:buFontTx/>
              <a:buNone/>
              <a:defRPr sz="3000">
                <a:solidFill>
                  <a:schemeClr val="accent2"/>
                </a:solidFill>
              </a:defRPr>
            </a:lvl3pPr>
            <a:lvl4pPr marL="540000" indent="0">
              <a:buFontTx/>
              <a:buNone/>
              <a:defRPr sz="3000">
                <a:solidFill>
                  <a:schemeClr val="accent2"/>
                </a:solidFill>
              </a:defRPr>
            </a:lvl4pPr>
            <a:lvl5pPr marL="712800" indent="0">
              <a:buFontTx/>
              <a:buNone/>
              <a:defRPr sz="3000">
                <a:solidFill>
                  <a:schemeClr val="accent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3475949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Zwei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054800" y="1839600"/>
            <a:ext cx="5082092" cy="439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6310618" y="1839600"/>
            <a:ext cx="5082092" cy="439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103568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Text links -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054800" y="1839600"/>
            <a:ext cx="5082092" cy="439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/>
          </p:nvPr>
        </p:nvSpPr>
        <p:spPr>
          <a:xfrm>
            <a:off x="6310618" y="1839600"/>
            <a:ext cx="5082092" cy="439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3727285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Text links - Tabelle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054800" y="1839600"/>
            <a:ext cx="5082092" cy="439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abellenplatzhalter 4"/>
          <p:cNvSpPr>
            <a:spLocks noGrp="1"/>
          </p:cNvSpPr>
          <p:nvPr>
            <p:ph type="tbl" sz="quarter" idx="14"/>
          </p:nvPr>
        </p:nvSpPr>
        <p:spPr>
          <a:xfrm>
            <a:off x="6310618" y="1839600"/>
            <a:ext cx="5082092" cy="439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Tabelle durch Klicken auf Symbol hinzufügen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 sz="1000">
                <a:solidFill>
                  <a:schemeClr val="accent6"/>
                </a:solidFill>
              </a:defRPr>
            </a:lvl2pPr>
            <a:lvl3pPr marL="356400" indent="0">
              <a:buFontTx/>
              <a:buNone/>
              <a:defRPr sz="1000">
                <a:solidFill>
                  <a:schemeClr val="accent6"/>
                </a:solidFill>
              </a:defRPr>
            </a:lvl3pPr>
            <a:lvl4pPr marL="540000" indent="0">
              <a:buFontTx/>
              <a:buNone/>
              <a:defRPr sz="1000">
                <a:solidFill>
                  <a:schemeClr val="accent6"/>
                </a:solidFill>
              </a:defRPr>
            </a:lvl4pPr>
            <a:lvl5pPr marL="712800" indent="0">
              <a:buFontTx/>
              <a:buNone/>
              <a:defRPr sz="10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1914169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54800" y="1839600"/>
            <a:ext cx="10336985" cy="439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 sz="1000">
                <a:solidFill>
                  <a:schemeClr val="accent6"/>
                </a:solidFill>
              </a:defRPr>
            </a:lvl2pPr>
            <a:lvl3pPr marL="356400" indent="0">
              <a:buFontTx/>
              <a:buNone/>
              <a:defRPr sz="1000">
                <a:solidFill>
                  <a:schemeClr val="accent6"/>
                </a:solidFill>
              </a:defRPr>
            </a:lvl3pPr>
            <a:lvl4pPr marL="540000" indent="0">
              <a:buFontTx/>
              <a:buNone/>
              <a:defRPr sz="1000">
                <a:solidFill>
                  <a:schemeClr val="accent6"/>
                </a:solidFill>
              </a:defRPr>
            </a:lvl4pPr>
            <a:lvl5pPr marL="712800" indent="0">
              <a:buFontTx/>
              <a:buNone/>
              <a:defRPr sz="10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343118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‹Nr.›</a:t>
            </a:fld>
            <a:endParaRPr lang="de-CH"/>
          </a:p>
        </p:txBody>
      </p:sp>
      <p:sp>
        <p:nvSpPr>
          <p:cNvPr id="4" name="Tabellenplatzhalter 3"/>
          <p:cNvSpPr>
            <a:spLocks noGrp="1"/>
          </p:cNvSpPr>
          <p:nvPr>
            <p:ph type="tbl" sz="quarter" idx="13"/>
          </p:nvPr>
        </p:nvSpPr>
        <p:spPr>
          <a:xfrm>
            <a:off x="1054800" y="1839600"/>
            <a:ext cx="10336985" cy="439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Tabelle durch Klicken auf Symbol hinzufügen</a:t>
            </a:r>
            <a:endParaRPr lang="de-CH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 sz="1000">
                <a:solidFill>
                  <a:schemeClr val="accent6"/>
                </a:solidFill>
              </a:defRPr>
            </a:lvl2pPr>
            <a:lvl3pPr marL="356400" indent="0">
              <a:buFontTx/>
              <a:buNone/>
              <a:defRPr sz="1000">
                <a:solidFill>
                  <a:schemeClr val="accent6"/>
                </a:solidFill>
              </a:defRPr>
            </a:lvl3pPr>
            <a:lvl4pPr marL="540000" indent="0">
              <a:buFontTx/>
              <a:buNone/>
              <a:defRPr sz="1000">
                <a:solidFill>
                  <a:schemeClr val="accent6"/>
                </a:solidFill>
              </a:defRPr>
            </a:lvl4pPr>
            <a:lvl5pPr marL="712800" indent="0">
              <a:buFontTx/>
              <a:buNone/>
              <a:defRPr sz="10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3426323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‹Nr.›</a:t>
            </a:fld>
            <a:endParaRPr lang="de-CH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/>
          </p:nvPr>
        </p:nvSpPr>
        <p:spPr>
          <a:xfrm>
            <a:off x="6310618" y="1839600"/>
            <a:ext cx="5082092" cy="439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5"/>
          </p:nvPr>
        </p:nvSpPr>
        <p:spPr>
          <a:xfrm>
            <a:off x="1054800" y="1839600"/>
            <a:ext cx="5082092" cy="439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 sz="1000">
                <a:solidFill>
                  <a:schemeClr val="accent6"/>
                </a:solidFill>
              </a:defRPr>
            </a:lvl2pPr>
            <a:lvl3pPr marL="356400" indent="0">
              <a:buFontTx/>
              <a:buNone/>
              <a:defRPr sz="1000">
                <a:solidFill>
                  <a:schemeClr val="accent6"/>
                </a:solidFill>
              </a:defRPr>
            </a:lvl3pPr>
            <a:lvl4pPr marL="540000" indent="0">
              <a:buFontTx/>
              <a:buNone/>
              <a:defRPr sz="1000">
                <a:solidFill>
                  <a:schemeClr val="accent6"/>
                </a:solidFill>
              </a:defRPr>
            </a:lvl4pPr>
            <a:lvl5pPr marL="712800" indent="0">
              <a:buFontTx/>
              <a:buNone/>
              <a:defRPr sz="10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519415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‹Nr.›</a:t>
            </a:fld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 sz="1000">
                <a:solidFill>
                  <a:schemeClr val="accent6"/>
                </a:solidFill>
              </a:defRPr>
            </a:lvl2pPr>
            <a:lvl3pPr marL="356400" indent="0">
              <a:buFontTx/>
              <a:buNone/>
              <a:defRPr sz="1000">
                <a:solidFill>
                  <a:schemeClr val="accent6"/>
                </a:solidFill>
              </a:defRPr>
            </a:lvl3pPr>
            <a:lvl4pPr marL="540000" indent="0">
              <a:buFontTx/>
              <a:buNone/>
              <a:defRPr sz="1000">
                <a:solidFill>
                  <a:schemeClr val="accent6"/>
                </a:solidFill>
              </a:defRPr>
            </a:lvl4pPr>
            <a:lvl5pPr marL="712800" indent="0">
              <a:buFontTx/>
              <a:buNone/>
              <a:defRPr sz="10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2106234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Standardbild 2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D884CBEA-6B41-48EC-AD41-5EAE01F0B7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4800" y="3985200"/>
            <a:ext cx="6632862" cy="1368000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Präsentationstitel</a:t>
            </a:r>
            <a:br>
              <a:rPr lang="de-DE"/>
            </a:br>
            <a:r>
              <a:rPr lang="de-DE"/>
              <a:t>max. 3 Zeilen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800" y="5616000"/>
            <a:ext cx="6575262" cy="6120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432"/>
              </a:spcBef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Untertitel</a:t>
            </a:r>
            <a:br>
              <a:rPr lang="de-DE"/>
            </a:br>
            <a:r>
              <a:rPr lang="de-DE"/>
              <a:t>max. 2 Zeilen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4800" y="6476400"/>
            <a:ext cx="3859200" cy="1692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de-CH"/>
              <a:t>8. Forum Nachhaltige Energie  | 22.09.2021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D472CF2-6B2E-4E00-AEA0-18EB616822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592" y="0"/>
            <a:ext cx="4350408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1431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 sz="1000">
                <a:solidFill>
                  <a:schemeClr val="accent6"/>
                </a:solidFill>
              </a:defRPr>
            </a:lvl2pPr>
            <a:lvl3pPr marL="356400" indent="0">
              <a:buFontTx/>
              <a:buNone/>
              <a:defRPr sz="1000">
                <a:solidFill>
                  <a:schemeClr val="accent6"/>
                </a:solidFill>
              </a:defRPr>
            </a:lvl3pPr>
            <a:lvl4pPr marL="540000" indent="0">
              <a:buFontTx/>
              <a:buNone/>
              <a:defRPr sz="1000">
                <a:solidFill>
                  <a:schemeClr val="accent6"/>
                </a:solidFill>
              </a:defRPr>
            </a:lvl4pPr>
            <a:lvl5pPr marL="712800" indent="0">
              <a:buFontTx/>
              <a:buNone/>
              <a:defRPr sz="10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CH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3753899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bg>
      <p:bgPr>
        <a:solidFill>
          <a:srgbClr val="EAEE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064989" y="3985200"/>
            <a:ext cx="6632862" cy="189000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000">
                <a:solidFill>
                  <a:schemeClr val="accent2"/>
                </a:solidFill>
                <a:latin typeface="+mj-lt"/>
              </a:defRPr>
            </a:lvl1pPr>
            <a:lvl2pPr marL="180000" indent="0">
              <a:spcBef>
                <a:spcPts val="0"/>
              </a:spcBef>
              <a:buFontTx/>
              <a:buNone/>
              <a:defRPr sz="3000">
                <a:solidFill>
                  <a:schemeClr val="accent2"/>
                </a:solidFill>
                <a:latin typeface="+mj-lt"/>
              </a:defRPr>
            </a:lvl2pPr>
            <a:lvl3pPr marL="356400" indent="0">
              <a:spcBef>
                <a:spcPts val="0"/>
              </a:spcBef>
              <a:buFontTx/>
              <a:buNone/>
              <a:defRPr sz="3000">
                <a:solidFill>
                  <a:schemeClr val="accent2"/>
                </a:solidFill>
                <a:latin typeface="+mj-lt"/>
              </a:defRPr>
            </a:lvl3pPr>
            <a:lvl4pPr marL="540000" indent="0">
              <a:spcBef>
                <a:spcPts val="0"/>
              </a:spcBef>
              <a:buFontTx/>
              <a:buNone/>
              <a:defRPr sz="3000">
                <a:solidFill>
                  <a:schemeClr val="accent2"/>
                </a:solidFill>
                <a:latin typeface="+mj-lt"/>
              </a:defRPr>
            </a:lvl4pPr>
            <a:lvl5pPr marL="712800" indent="0">
              <a:spcBef>
                <a:spcPts val="0"/>
              </a:spcBef>
              <a:buFontTx/>
              <a:buNone/>
              <a:defRPr sz="3000">
                <a:solidFill>
                  <a:schemeClr val="accent2"/>
                </a:solidFill>
                <a:latin typeface="+mj-lt"/>
              </a:defRPr>
            </a:lvl5pPr>
          </a:lstStyle>
          <a:p>
            <a:pPr lvl="0"/>
            <a:r>
              <a:rPr lang="de-DE"/>
              <a:t>Zitat</a:t>
            </a:r>
            <a:br>
              <a:rPr lang="de-DE"/>
            </a:br>
            <a:r>
              <a:rPr lang="de-DE"/>
              <a:t>max. 4 Zeilen</a:t>
            </a:r>
            <a:endParaRPr lang="de-CH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064989" y="889200"/>
            <a:ext cx="8192492" cy="1951200"/>
          </a:xfrm>
        </p:spPr>
        <p:txBody>
          <a:bodyPr/>
          <a:lstStyle>
            <a:lvl1pPr marL="0" indent="0">
              <a:buFontTx/>
              <a:buNone/>
              <a:defRPr sz="1400">
                <a:sym typeface="Wingdings" panose="05000000000000000000" pitchFamily="2" charset="2"/>
              </a:defRPr>
            </a:lvl1pPr>
            <a:lvl2pPr marL="180000" indent="0">
              <a:buFontTx/>
              <a:buNone/>
              <a:defRPr sz="1400"/>
            </a:lvl2pPr>
            <a:lvl3pPr marL="356400" indent="0">
              <a:buFontTx/>
              <a:buNone/>
              <a:defRPr sz="1400"/>
            </a:lvl3pPr>
            <a:lvl4pPr marL="540000" indent="0">
              <a:buFontTx/>
              <a:buNone/>
              <a:defRPr sz="1400"/>
            </a:lvl4pPr>
            <a:lvl5pPr marL="712800" indent="0">
              <a:buFontTx/>
              <a:buNone/>
              <a:defRPr sz="1400"/>
            </a:lvl5pPr>
          </a:lstStyle>
          <a:p>
            <a:pPr lvl="0"/>
            <a:r>
              <a:rPr lang="de-CH" noProof="0"/>
              <a:t>Folie zum Einsatz bei kurzen Aussagen mit emotionaler Unterstützung durch ein Bild</a:t>
            </a:r>
            <a:br>
              <a:rPr lang="de-CH" noProof="0"/>
            </a:br>
            <a:r>
              <a:rPr lang="de-CH" noProof="0"/>
              <a:t>Hinweis:</a:t>
            </a:r>
            <a:br>
              <a:rPr lang="de-CH" noProof="0"/>
            </a:br>
            <a:r>
              <a:rPr lang="de-CH" noProof="0"/>
              <a:t>um hier ein eigenes Bild zu verwenden klicke mit der rechten Maus und wähle „Hintergrund formatieren“  stelle im Arbeitsbereich FÜLLUNG die Option „Bild- oder Textfüllung“ ein und verwende dann den Befehl „Bild einfügen aus“ DATEI.</a:t>
            </a:r>
            <a:br>
              <a:rPr lang="de-CH" noProof="0"/>
            </a:br>
            <a:r>
              <a:rPr lang="de-CH" noProof="0"/>
              <a:t>Das Bild sollte folgende Grösse aufweisen: Höhe 19.05; Breite 33.86 cm.</a:t>
            </a:r>
            <a:br>
              <a:rPr lang="de-CH" noProof="0"/>
            </a:br>
            <a:r>
              <a:rPr lang="de-CH" noProof="0"/>
              <a:t>Eine Auswahl an Bildern findet sich auf SharePoint unter </a:t>
            </a:r>
            <a:r>
              <a:rPr lang="de-CH" noProof="0" err="1"/>
              <a:t>MyHome</a:t>
            </a:r>
            <a:r>
              <a:rPr lang="de-CH" noProof="0"/>
              <a:t> in der Kachel Markenplattform  Symbol Bildauswahl (PowerPoint)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 sz="1000">
                <a:solidFill>
                  <a:schemeClr val="accent6"/>
                </a:solidFill>
              </a:defRPr>
            </a:lvl2pPr>
            <a:lvl3pPr marL="356400" indent="0">
              <a:buFontTx/>
              <a:buNone/>
              <a:defRPr sz="1000">
                <a:solidFill>
                  <a:schemeClr val="accent6"/>
                </a:solidFill>
              </a:defRPr>
            </a:lvl3pPr>
            <a:lvl4pPr marL="540000" indent="0">
              <a:buFontTx/>
              <a:buNone/>
              <a:defRPr sz="1000">
                <a:solidFill>
                  <a:schemeClr val="accent6"/>
                </a:solidFill>
              </a:defRPr>
            </a:lvl4pPr>
            <a:lvl5pPr marL="712800" indent="0">
              <a:buFontTx/>
              <a:buNone/>
              <a:defRPr sz="10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9AFD437-6416-455A-84E1-F65B20E8E1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7847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intergrundbild">
    <p:bg>
      <p:bgPr>
        <a:solidFill>
          <a:srgbClr val="EAEE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DC0CB-D291-4FF1-90F7-B0817B4A92A3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064989" y="887413"/>
            <a:ext cx="8192492" cy="1951200"/>
          </a:xfrm>
        </p:spPr>
        <p:txBody>
          <a:bodyPr/>
          <a:lstStyle>
            <a:lvl1pPr marL="0" indent="0">
              <a:buFontTx/>
              <a:buNone/>
              <a:defRPr sz="1400">
                <a:sym typeface="Wingdings" panose="05000000000000000000" pitchFamily="2" charset="2"/>
              </a:defRPr>
            </a:lvl1pPr>
            <a:lvl2pPr marL="180000" indent="0">
              <a:buFontTx/>
              <a:buNone/>
              <a:defRPr sz="1400"/>
            </a:lvl2pPr>
            <a:lvl3pPr marL="356400" indent="0">
              <a:buFontTx/>
              <a:buNone/>
              <a:defRPr/>
            </a:lvl3pPr>
            <a:lvl4pPr marL="540000" indent="0">
              <a:buFontTx/>
              <a:buNone/>
              <a:defRPr/>
            </a:lvl4pPr>
            <a:lvl5pPr marL="712800" indent="0">
              <a:buFontTx/>
              <a:buNone/>
              <a:defRPr/>
            </a:lvl5pPr>
          </a:lstStyle>
          <a:p>
            <a:pPr lvl="0"/>
            <a:r>
              <a:rPr lang="de-CH" noProof="0"/>
              <a:t>Folie mit vollflächigem Bild als Zwischenblatt – immer ohne Text verwenden</a:t>
            </a:r>
            <a:br>
              <a:rPr lang="de-CH" noProof="0"/>
            </a:br>
            <a:r>
              <a:rPr lang="de-CH" noProof="0"/>
              <a:t>Hinweis:</a:t>
            </a:r>
            <a:br>
              <a:rPr lang="de-CH" noProof="0"/>
            </a:br>
            <a:r>
              <a:rPr lang="de-CH" noProof="0"/>
              <a:t>um hier ein eigenes Bild zu verwenden klicke mit der rechten Maus und wähle „Hintergrund formatieren“  stelle im Arbeitsbereich FÜLLUNG die Option „Bild- oder Texturfüllung“ ein und verwende dann den Befehl „ Bild einfügen aus“ DATEI.</a:t>
            </a:r>
            <a:br>
              <a:rPr lang="de-CH" noProof="0"/>
            </a:br>
            <a:r>
              <a:rPr lang="de-CH" noProof="0"/>
              <a:t>Das Bild sollte folgende Grösse aufweisen: Höhe 19.05; Breite 33.86 cm.</a:t>
            </a:r>
            <a:br>
              <a:rPr lang="de-CH" noProof="0"/>
            </a:br>
            <a:r>
              <a:rPr lang="de-CH" noProof="0"/>
              <a:t>Eine Auswahl an Bildern findet sich auf SharePoint unter </a:t>
            </a:r>
            <a:r>
              <a:rPr lang="de-CH" noProof="0" err="1"/>
              <a:t>MyHome</a:t>
            </a:r>
            <a:r>
              <a:rPr lang="de-CH" noProof="0"/>
              <a:t> in der Kachel Markenplattform  Symbol Bildauswahl (PowerPoint)</a:t>
            </a:r>
          </a:p>
          <a:p>
            <a:pPr lvl="1"/>
            <a:endParaRPr lang="de-CH" noProof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054800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FontTx/>
              <a:buNone/>
              <a:defRPr sz="1000">
                <a:solidFill>
                  <a:schemeClr val="accent6"/>
                </a:solidFill>
              </a:defRPr>
            </a:lvl2pPr>
            <a:lvl3pPr marL="356400" indent="0">
              <a:buFontTx/>
              <a:buNone/>
              <a:defRPr sz="1000">
                <a:solidFill>
                  <a:schemeClr val="accent6"/>
                </a:solidFill>
              </a:defRPr>
            </a:lvl3pPr>
            <a:lvl4pPr marL="540000" indent="0">
              <a:buFontTx/>
              <a:buNone/>
              <a:defRPr sz="1000">
                <a:solidFill>
                  <a:schemeClr val="accent6"/>
                </a:solidFill>
              </a:defRPr>
            </a:lvl4pPr>
            <a:lvl5pPr marL="712800" indent="0">
              <a:buFontTx/>
              <a:buNone/>
              <a:defRPr sz="10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CH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35909098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icht verwenden!! Titelfolie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916191" y="3985642"/>
            <a:ext cx="6631843" cy="1368524"/>
          </a:xfrm>
        </p:spPr>
        <p:txBody>
          <a:bodyPr anchor="t"/>
          <a:lstStyle>
            <a:lvl1pPr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Präsentations-Titel </a:t>
            </a:r>
            <a:br>
              <a:rPr lang="de-DE"/>
            </a:br>
            <a:r>
              <a:rPr lang="de-DE"/>
              <a:t>3 Zeilen möglich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pic>
        <p:nvPicPr>
          <p:cNvPr id="30" name="Grafik 2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049" y="-89"/>
            <a:ext cx="3232379" cy="961141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947905" y="5633194"/>
            <a:ext cx="6576000" cy="612000"/>
          </a:xfrm>
        </p:spPr>
        <p:txBody>
          <a:bodyPr anchor="t" anchorCtr="0"/>
          <a:lstStyle>
            <a:lvl1pPr marL="0" indent="0">
              <a:buNone/>
              <a:defRPr sz="1800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Untertitel</a:t>
            </a:r>
            <a:br>
              <a:rPr lang="de-DE"/>
            </a:br>
            <a:r>
              <a:rPr lang="de-DE"/>
              <a:t>2 Zeilen möglich</a:t>
            </a:r>
            <a:endParaRPr lang="de-CH"/>
          </a:p>
        </p:txBody>
      </p:sp>
      <p:sp>
        <p:nvSpPr>
          <p:cNvPr id="7" name="Textfeld 6"/>
          <p:cNvSpPr txBox="1"/>
          <p:nvPr userDrawn="1"/>
        </p:nvSpPr>
        <p:spPr>
          <a:xfrm>
            <a:off x="335360" y="-1035496"/>
            <a:ext cx="92768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/>
              <a:t>Schalten Sie das Lineal, wie die Führungslinien im Register Ansicht ein.</a:t>
            </a:r>
            <a:br>
              <a:rPr lang="de-CH" sz="1800"/>
            </a:br>
            <a:r>
              <a:rPr lang="de-CH" sz="1800"/>
              <a:t>Weitere Folienlayouts wählen Sie im Register Start – neue Folie aus.</a:t>
            </a:r>
          </a:p>
          <a:p>
            <a:r>
              <a:rPr lang="de-CH" sz="1800"/>
              <a:t>Im Register Einfügen – die Fusszeile über die Schaltfläche</a:t>
            </a:r>
            <a:r>
              <a:rPr lang="de-CH" sz="1800" baseline="0"/>
              <a:t> Kopf- und Fusszeile eingeben</a:t>
            </a:r>
            <a:endParaRPr lang="de-CH" sz="1800"/>
          </a:p>
        </p:txBody>
      </p:sp>
    </p:spTree>
    <p:extLst>
      <p:ext uri="{BB962C8B-B14F-4D97-AF65-F5344CB8AC3E}">
        <p14:creationId xmlns:p14="http://schemas.microsoft.com/office/powerpoint/2010/main" val="8544277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- Inhalt - Text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963085" y="1997775"/>
            <a:ext cx="10221383" cy="38791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Text mit Aufzählungszeichen (Enter – Tab-Taste, für nächste Ebene nach rechts) / </a:t>
            </a:r>
            <a:r>
              <a:rPr lang="de-DE" err="1"/>
              <a:t>Shift</a:t>
            </a:r>
            <a:r>
              <a:rPr lang="de-DE"/>
              <a:t>-Tab Ebene nach links / oder auf entsprechenden Symbol klicken, um Tabelle, Bild, Diagramm usw. einzufügen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AC80-2D99-4124-AB2E-105F49269994}" type="slidenum">
              <a:rPr lang="de-CH" smtClean="0"/>
              <a:t>‹Nr.›</a:t>
            </a:fld>
            <a:endParaRPr lang="de-CH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048" y="0"/>
            <a:ext cx="3232885" cy="864000"/>
          </a:xfrm>
          <a:prstGeom prst="rect">
            <a:avLst/>
          </a:prstGeom>
        </p:spPr>
      </p:pic>
      <p:sp>
        <p:nvSpPr>
          <p:cNvPr id="10" name="Text Box 16">
            <a:extLst>
              <a:ext uri="{FF2B5EF4-FFF2-40B4-BE49-F238E27FC236}">
                <a16:creationId xmlns:a16="http://schemas.microsoft.com/office/drawing/2014/main" id="{B75437BB-575C-494D-B1EA-712079B8CD2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54424" y="187901"/>
            <a:ext cx="125226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de-DE" altLang="de-DE" sz="1400" b="1" i="1">
                <a:solidFill>
                  <a:srgbClr val="CC0000"/>
                </a:solidFill>
                <a:latin typeface="Georgia" panose="02040502050405020303" pitchFamily="18" charset="0"/>
              </a:rPr>
              <a:t>emkamatik</a:t>
            </a:r>
          </a:p>
        </p:txBody>
      </p:sp>
      <p:sp>
        <p:nvSpPr>
          <p:cNvPr id="11" name="AutoShape 17">
            <a:extLst>
              <a:ext uri="{FF2B5EF4-FFF2-40B4-BE49-F238E27FC236}">
                <a16:creationId xmlns:a16="http://schemas.microsoft.com/office/drawing/2014/main" id="{91F6762C-B4E1-4A4A-AF9F-DA38DDE377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413737" y="365929"/>
            <a:ext cx="1488000" cy="39600"/>
          </a:xfrm>
          <a:prstGeom prst="parallelogram">
            <a:avLst>
              <a:gd name="adj" fmla="val 28069"/>
            </a:avLst>
          </a:prstGeom>
          <a:gradFill rotWithShape="0">
            <a:gsLst>
              <a:gs pos="0">
                <a:srgbClr val="CC0000"/>
              </a:gs>
              <a:gs pos="100000">
                <a:srgbClr val="FFFF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de-CH" altLang="de-DE" sz="1800"/>
          </a:p>
        </p:txBody>
      </p:sp>
    </p:spTree>
    <p:extLst>
      <p:ext uri="{BB962C8B-B14F-4D97-AF65-F5344CB8AC3E}">
        <p14:creationId xmlns:p14="http://schemas.microsoft.com/office/powerpoint/2010/main" val="1829082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Standardbild 3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7895D0E-4A47-4FD5-A799-394C1BEFD0F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4800" y="3985200"/>
            <a:ext cx="6632862" cy="1368000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Präsentationstitel</a:t>
            </a:r>
            <a:br>
              <a:rPr lang="de-DE"/>
            </a:br>
            <a:r>
              <a:rPr lang="de-DE"/>
              <a:t>max. 3 Zeilen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800" y="5616000"/>
            <a:ext cx="6575262" cy="6120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432"/>
              </a:spcBef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Untertitel</a:t>
            </a:r>
            <a:br>
              <a:rPr lang="de-DE"/>
            </a:br>
            <a:r>
              <a:rPr lang="de-DE"/>
              <a:t>max. 2 Zeilen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4800" y="6476400"/>
            <a:ext cx="3859200" cy="1692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de-CH"/>
              <a:t>8. Forum Nachhaltige Energie  | 22.09.2021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C998CDD-9A86-4473-A76F-6344549C632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592" y="0"/>
            <a:ext cx="4350408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905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Standardbild 4"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533FBC45-659B-4A23-874F-BD6138B027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4800" y="3985200"/>
            <a:ext cx="6632862" cy="1368000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Präsentationstitel</a:t>
            </a:r>
            <a:br>
              <a:rPr lang="de-DE"/>
            </a:br>
            <a:r>
              <a:rPr lang="de-DE"/>
              <a:t>max. 3 Zeilen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800" y="5616000"/>
            <a:ext cx="6575262" cy="6120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432"/>
              </a:spcBef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Untertitel</a:t>
            </a:r>
            <a:br>
              <a:rPr lang="de-DE"/>
            </a:br>
            <a:r>
              <a:rPr lang="de-DE"/>
              <a:t>max. 2 Zeilen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4800" y="6476400"/>
            <a:ext cx="3859200" cy="1692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de-CH"/>
              <a:t>8. Forum Nachhaltige Energie  | 22.09.2021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7F379C4-8757-4CAA-AF5D-6963D31673F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592" y="0"/>
            <a:ext cx="4350408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72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Standardbild 5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D2DC04C-4658-46B8-9BE8-9C4A3C81FB4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4800" y="3985200"/>
            <a:ext cx="6632862" cy="1368000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Präsentationstitel</a:t>
            </a:r>
            <a:br>
              <a:rPr lang="de-DE"/>
            </a:br>
            <a:r>
              <a:rPr lang="de-DE"/>
              <a:t>max. 3 Zeilen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800" y="5616000"/>
            <a:ext cx="6575262" cy="6120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432"/>
              </a:spcBef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Untertitel</a:t>
            </a:r>
            <a:br>
              <a:rPr lang="de-DE"/>
            </a:br>
            <a:r>
              <a:rPr lang="de-DE"/>
              <a:t>max. 2 Zeilen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4800" y="6476400"/>
            <a:ext cx="3859200" cy="1692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de-CH"/>
              <a:t>8. Forum Nachhaltige Energie  | 22.09.2021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4ECE8F3-D2CC-4304-BB51-03828EAA938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592" y="0"/>
            <a:ext cx="4350408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648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Standardbild 6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26F00DE4-C8D8-4717-823B-D98ED90928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4800" y="3985200"/>
            <a:ext cx="6632862" cy="1368000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Präsentationstitel</a:t>
            </a:r>
            <a:br>
              <a:rPr lang="de-DE"/>
            </a:br>
            <a:r>
              <a:rPr lang="de-DE"/>
              <a:t>max. 3 Zeilen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800" y="5616000"/>
            <a:ext cx="6575262" cy="6120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432"/>
              </a:spcBef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Untertitel</a:t>
            </a:r>
            <a:br>
              <a:rPr lang="de-DE"/>
            </a:br>
            <a:r>
              <a:rPr lang="de-DE"/>
              <a:t>max. 2 Zeilen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4800" y="6476400"/>
            <a:ext cx="3859200" cy="1692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de-CH"/>
              <a:t>8. Forum Nachhaltige Energie  | 22.09.2021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95FAD56-96AD-4402-99EB-6354245ECC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592" y="0"/>
            <a:ext cx="4350408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138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Standardbild 7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77FB9A0-C421-40FB-91E4-9D94AF9538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4800" y="3985200"/>
            <a:ext cx="6632862" cy="1368000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Präsentationstitel</a:t>
            </a:r>
            <a:br>
              <a:rPr lang="de-DE"/>
            </a:br>
            <a:r>
              <a:rPr lang="de-DE"/>
              <a:t>max. 3 Zeilen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800" y="5616000"/>
            <a:ext cx="6575262" cy="6120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432"/>
              </a:spcBef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Untertitel</a:t>
            </a:r>
            <a:br>
              <a:rPr lang="de-DE"/>
            </a:br>
            <a:r>
              <a:rPr lang="de-DE"/>
              <a:t>max. 2 Zeilen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4800" y="6476400"/>
            <a:ext cx="3859200" cy="1692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de-CH"/>
              <a:t>8. Forum Nachhaltige Energie  | 22.09.2021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2247A96-477E-4B88-BD3B-4DD0253A80E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592" y="0"/>
            <a:ext cx="4350408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120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Für Eigenes Bild">
    <p:bg>
      <p:bgPr>
        <a:solidFill>
          <a:srgbClr val="EAEE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E235A028-0B57-4AA6-980D-583484DFDD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4800" y="3985200"/>
            <a:ext cx="6632862" cy="1368000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r>
              <a:rPr lang="de-DE"/>
              <a:t>Präsentationstitel</a:t>
            </a:r>
            <a:br>
              <a:rPr lang="de-DE"/>
            </a:br>
            <a:r>
              <a:rPr lang="de-DE"/>
              <a:t>max. 3 Zeilen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800" y="5616000"/>
            <a:ext cx="6575262" cy="61200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432"/>
              </a:spcBef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Untertitel</a:t>
            </a:r>
            <a:br>
              <a:rPr lang="de-DE"/>
            </a:br>
            <a:r>
              <a:rPr lang="de-DE"/>
              <a:t>max. 2 Zeilen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4800" y="6476400"/>
            <a:ext cx="3859200" cy="1692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de-CH"/>
              <a:t>8. Forum Nachhaltige Energie  | 22.09.2021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064989" y="889200"/>
            <a:ext cx="8194431" cy="1951038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 b="0">
                <a:sym typeface="Wingdings" panose="05000000000000000000" pitchFamily="2" charset="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/>
              <a:t>Hinweis:</a:t>
            </a:r>
            <a:br>
              <a:rPr lang="de-DE"/>
            </a:br>
            <a:r>
              <a:rPr lang="de-DE"/>
              <a:t>um hier ein eigenes Bild zu verwenden klicke mit der rechten Maus und wähle „Hintergrund formatieren“  stelle im Arbeitsbereich FÜLLUNG die Option „Bild- oder Texturfüllung“ ein und verwende dann den Befehl „Bild einfügen aus“ DATEI.</a:t>
            </a:r>
            <a:br>
              <a:rPr lang="de-DE"/>
            </a:br>
            <a:r>
              <a:rPr lang="de-DE"/>
              <a:t>Das Bild sollte folgende </a:t>
            </a:r>
            <a:r>
              <a:rPr lang="de-CH" noProof="0"/>
              <a:t>Grösse</a:t>
            </a:r>
            <a:r>
              <a:rPr lang="de-DE"/>
              <a:t> aufweisen: Höhe 19.05; Breite 33.86 cm.</a:t>
            </a:r>
            <a:br>
              <a:rPr lang="de-DE"/>
            </a:br>
            <a:r>
              <a:rPr lang="de-DE"/>
              <a:t>Eine Auswahl an Bildern findet sich auf SharePoint unter </a:t>
            </a:r>
            <a:r>
              <a:rPr lang="de-DE" err="1"/>
              <a:t>MyHome</a:t>
            </a:r>
            <a:r>
              <a:rPr lang="de-DE"/>
              <a:t> in der Kachel Markenplattform  Symbol Bildauswahl (PowerPoint)</a:t>
            </a:r>
            <a:br>
              <a:rPr lang="de-DE"/>
            </a:br>
            <a:endParaRPr lang="de-CH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401A12B-5E20-4E20-B8D2-60166E0B89C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592" y="0"/>
            <a:ext cx="4350408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177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+mj-lt"/>
              <a:buAutoNum type="arabicPeriod"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01877" y="6476399"/>
            <a:ext cx="385477" cy="144000"/>
          </a:xfrm>
        </p:spPr>
        <p:txBody>
          <a:bodyPr/>
          <a:lstStyle/>
          <a:p>
            <a:fld id="{F99DC0CB-D291-4FF1-90F7-B0817B4A92A3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056363" y="6292800"/>
            <a:ext cx="8861538" cy="169200"/>
          </a:xfrm>
        </p:spPr>
        <p:txBody>
          <a:bodyPr/>
          <a:lstStyle>
            <a:lvl1pPr marL="0" indent="0">
              <a:buFontTx/>
              <a:buNone/>
              <a:defRPr sz="1000">
                <a:solidFill>
                  <a:schemeClr val="accent6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de-CH" noProof="0"/>
              <a:t>Falls nötig zusätzlichen Fusszeilentext eingeben</a:t>
            </a:r>
          </a:p>
        </p:txBody>
      </p:sp>
    </p:spTree>
    <p:extLst>
      <p:ext uri="{BB962C8B-B14F-4D97-AF65-F5344CB8AC3E}">
        <p14:creationId xmlns:p14="http://schemas.microsoft.com/office/powerpoint/2010/main" val="612659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725" y="839877"/>
            <a:ext cx="10336985" cy="864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CH" noProof="0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4800" y="1838782"/>
            <a:ext cx="10332554" cy="439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/>
              <a:t>Formatvorlagen des Textmasters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55725" y="6476399"/>
            <a:ext cx="3859200" cy="169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lnSpc>
                <a:spcPts val="1200"/>
              </a:lnSpc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de-CH"/>
              <a:t>8. Forum Nachhaltige Energie  | 22.09.2021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07233" y="6476399"/>
            <a:ext cx="385477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lnSpc>
                <a:spcPts val="1200"/>
              </a:lnSpc>
              <a:defRPr sz="1000">
                <a:solidFill>
                  <a:schemeClr val="accent6"/>
                </a:solidFill>
              </a:defRPr>
            </a:lvl1pPr>
          </a:lstStyle>
          <a:p>
            <a:fld id="{F99DC0CB-D291-4FF1-90F7-B0817B4A92A3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CD64461-7F57-47F4-BAA2-247C2996D53E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0293" y="0"/>
            <a:ext cx="3131707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244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7" r:id="rId2"/>
    <p:sldLayoutId id="2147483679" r:id="rId3"/>
    <p:sldLayoutId id="2147483680" r:id="rId4"/>
    <p:sldLayoutId id="2147483676" r:id="rId5"/>
    <p:sldLayoutId id="2147483681" r:id="rId6"/>
    <p:sldLayoutId id="2147483682" r:id="rId7"/>
    <p:sldLayoutId id="2147483683" r:id="rId8"/>
    <p:sldLayoutId id="2147483685" r:id="rId9"/>
    <p:sldLayoutId id="2147483662" r:id="rId10"/>
    <p:sldLayoutId id="2147483684" r:id="rId11"/>
    <p:sldLayoutId id="2147483686" r:id="rId12"/>
    <p:sldLayoutId id="2147483664" r:id="rId13"/>
    <p:sldLayoutId id="2147483687" r:id="rId14"/>
    <p:sldLayoutId id="2147483688" r:id="rId15"/>
    <p:sldLayoutId id="2147483689" r:id="rId16"/>
    <p:sldLayoutId id="2147483691" r:id="rId17"/>
    <p:sldLayoutId id="2147483690" r:id="rId18"/>
    <p:sldLayoutId id="2147483667" r:id="rId19"/>
    <p:sldLayoutId id="2147483694" r:id="rId20"/>
    <p:sldLayoutId id="2147483692" r:id="rId21"/>
    <p:sldLayoutId id="2147483693" r:id="rId22"/>
    <p:sldLayoutId id="2147483695" r:id="rId23"/>
    <p:sldLayoutId id="2147483696" r:id="rId24"/>
  </p:sldLayoutIdLst>
  <p:hf sldNum="0" hdr="0" dt="0"/>
  <p:txStyles>
    <p:titleStyle>
      <a:lvl1pPr algn="l" defTabSz="914400" rtl="0" eaLnBrk="1" latinLnBrk="0" hangingPunct="1">
        <a:lnSpc>
          <a:spcPts val="3600"/>
        </a:lnSpc>
        <a:spcBef>
          <a:spcPct val="0"/>
        </a:spcBef>
        <a:buNone/>
        <a:defRPr sz="30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lnSpc>
          <a:spcPct val="100000"/>
        </a:lnSpc>
        <a:spcBef>
          <a:spcPts val="432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56400" indent="-176400" algn="l" defTabSz="914400" rtl="0" eaLnBrk="1" latinLnBrk="0" hangingPunct="1">
        <a:lnSpc>
          <a:spcPct val="100000"/>
        </a:lnSpc>
        <a:spcBef>
          <a:spcPts val="432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3600" algn="l" defTabSz="914400" rtl="0" eaLnBrk="1" latinLnBrk="0" hangingPunct="1">
        <a:lnSpc>
          <a:spcPct val="100000"/>
        </a:lnSpc>
        <a:spcBef>
          <a:spcPts val="432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712800" indent="-172800" algn="l" defTabSz="914400" rtl="0" eaLnBrk="1" latinLnBrk="0" hangingPunct="1">
        <a:lnSpc>
          <a:spcPct val="100000"/>
        </a:lnSpc>
        <a:spcBef>
          <a:spcPts val="432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6400" indent="-183600" algn="l" defTabSz="914400" rtl="0" eaLnBrk="1" latinLnBrk="0" hangingPunct="1">
        <a:lnSpc>
          <a:spcPct val="100000"/>
        </a:lnSpc>
        <a:spcBef>
          <a:spcPts val="432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29" userDrawn="1">
          <p15:clr>
            <a:srgbClr val="F26B43"/>
          </p15:clr>
        </p15:guide>
        <p15:guide id="2" pos="7174" userDrawn="1">
          <p15:clr>
            <a:srgbClr val="F26B43"/>
          </p15:clr>
        </p15:guide>
        <p15:guide id="3" pos="665" userDrawn="1">
          <p15:clr>
            <a:srgbClr val="F26B43"/>
          </p15:clr>
        </p15:guide>
        <p15:guide id="4" orient="horz" pos="1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518586-4207-4D88-9621-34A8A24462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Energiesparendes Fahren mit Fahrempfehlung Eco2.0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B8A6649-3F14-4942-9756-BF239E822B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Andreas Marti, BLS AG</a:t>
            </a:r>
          </a:p>
          <a:p>
            <a:fld id="{0F955465-ED1B-455F-A166-973ADCC48B55}" type="datetime1">
              <a:rPr lang="de-CH"/>
              <a:t>09.09.2021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A7E129A-9575-480E-9350-F248BCCB9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>
                <a:solidFill>
                  <a:schemeClr val="accent2">
                    <a:lumMod val="75000"/>
                  </a:schemeClr>
                </a:solidFill>
              </a:rPr>
              <a:t>8. Forum Nachhaltige Energie  | 22.09.2021</a:t>
            </a:r>
          </a:p>
        </p:txBody>
      </p:sp>
    </p:spTree>
    <p:extLst>
      <p:ext uri="{BB962C8B-B14F-4D97-AF65-F5344CB8AC3E}">
        <p14:creationId xmlns:p14="http://schemas.microsoft.com/office/powerpoint/2010/main" val="1575413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35561" y="399803"/>
            <a:ext cx="7234237" cy="864097"/>
          </a:xfrm>
        </p:spPr>
        <p:txBody>
          <a:bodyPr/>
          <a:lstStyle/>
          <a:p>
            <a:r>
              <a:rPr lang="de-DE"/>
              <a:t>3. Optimal fahren / Zeitreserven nutzen</a:t>
            </a: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237169" y="6475180"/>
            <a:ext cx="4002847" cy="194180"/>
          </a:xfrm>
        </p:spPr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EE23873-36EB-4CD8-91F5-EF0FD207B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561" y="1152108"/>
            <a:ext cx="8080583" cy="516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52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AE8C73-9B30-413A-B35A-251BE34D3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314" y="612001"/>
            <a:ext cx="7234237" cy="510183"/>
          </a:xfrm>
        </p:spPr>
        <p:txBody>
          <a:bodyPr/>
          <a:lstStyle/>
          <a:p>
            <a:r>
              <a:rPr lang="de-DE"/>
              <a:t>Verschiedene Fahrweisen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434B7E-C94E-4011-9246-2EFB46F63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6313" y="1268413"/>
            <a:ext cx="7702550" cy="504090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CH"/>
              <a:t>Rubigen – Gümligen mit MUTZ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/>
              <a:t>100 % Zugkraft, 160 km/h ausfahren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>
                <a:solidFill>
                  <a:schemeClr val="accent2"/>
                </a:solidFill>
              </a:rPr>
              <a:t>Kombinierte Bremsung elektrisch + 50 % pneumatisch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5D350E4-CFD1-46CB-9DB2-1C6FE47C1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>
              <a:defRPr/>
            </a:pPr>
            <a:r>
              <a:rPr lang="de-CH">
                <a:solidFill>
                  <a:srgbClr val="96AAB4"/>
                </a:solidFill>
                <a:latin typeface="Arial"/>
              </a:rPr>
              <a:t>8. Forum Nachhaltige Energie  | 22.09.2021</a:t>
            </a:r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id="{1ABA8969-0249-467F-A710-0EE6BA2246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5640" y="5996985"/>
            <a:ext cx="2895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de-DE" altLang="de-DE" b="1">
                <a:solidFill>
                  <a:prstClr val="black"/>
                </a:solidFill>
                <a:latin typeface="Arial"/>
              </a:rPr>
              <a:t>84 kWh </a:t>
            </a:r>
            <a:endParaRPr lang="de-DE" altLang="de-DE" b="1">
              <a:solidFill>
                <a:srgbClr val="0028A0"/>
              </a:solidFill>
              <a:latin typeface="Arial"/>
            </a:endParaRPr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B1BB69F8-BAD2-49CC-97C2-22EB6DA4D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8863" y="5995991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de-DE" altLang="de-DE" b="1">
                <a:solidFill>
                  <a:prstClr val="black"/>
                </a:solidFill>
                <a:latin typeface="Arial"/>
              </a:rPr>
              <a:t>02:31</a:t>
            </a:r>
            <a:endParaRPr lang="de-DE" altLang="de-DE" b="1">
              <a:solidFill>
                <a:srgbClr val="0028A0"/>
              </a:solidFill>
              <a:latin typeface="Arial"/>
            </a:endParaRPr>
          </a:p>
        </p:txBody>
      </p:sp>
      <p:sp>
        <p:nvSpPr>
          <p:cNvPr id="11" name="Text Box 18">
            <a:extLst>
              <a:ext uri="{FF2B5EF4-FFF2-40B4-BE49-F238E27FC236}">
                <a16:creationId xmlns:a16="http://schemas.microsoft.com/office/drawing/2014/main" id="{B45E50FF-C36E-4134-8A13-C384B1139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5523" y="5998054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>
              <a:defRPr/>
            </a:pPr>
            <a:r>
              <a:rPr lang="de-DE" altLang="de-DE">
                <a:solidFill>
                  <a:prstClr val="black"/>
                </a:solidFill>
                <a:latin typeface="Arial"/>
              </a:rPr>
              <a:t>Fahrt RUB – GUE:</a:t>
            </a:r>
            <a:endParaRPr lang="de-DE" altLang="de-DE">
              <a:solidFill>
                <a:srgbClr val="CD0000"/>
              </a:solidFill>
              <a:latin typeface="Arial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2A7FA1B-D567-40CC-956A-7FDD048DD6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328" y="2253451"/>
            <a:ext cx="4140716" cy="37079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BE37E59-1B80-491F-8E07-D2A9C032CE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884" y="2253460"/>
            <a:ext cx="4140716" cy="370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008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AE8C73-9B30-413A-B35A-251BE34D3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314" y="612001"/>
            <a:ext cx="7234237" cy="510183"/>
          </a:xfrm>
        </p:spPr>
        <p:txBody>
          <a:bodyPr/>
          <a:lstStyle/>
          <a:p>
            <a:r>
              <a:rPr lang="de-DE"/>
              <a:t>Verschiedene Fahrweisen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434B7E-C94E-4011-9246-2EFB46F63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6313" y="1268413"/>
            <a:ext cx="7702550" cy="504090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CH"/>
              <a:t>Rubigen – Gümligen mit MUTZ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>
                <a:solidFill>
                  <a:schemeClr val="accent2"/>
                </a:solidFill>
              </a:rPr>
              <a:t>80 % Zugkraft (Raste), </a:t>
            </a:r>
            <a:r>
              <a:rPr lang="de-CH"/>
              <a:t>160 km/h ausfahren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/>
              <a:t>Bremsung rein elektrisch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5D350E4-CFD1-46CB-9DB2-1C6FE47C1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>
              <a:defRPr/>
            </a:pPr>
            <a:r>
              <a:rPr lang="de-CH">
                <a:solidFill>
                  <a:srgbClr val="96AAB4"/>
                </a:solidFill>
                <a:latin typeface="Arial"/>
              </a:rPr>
              <a:t>8. Forum Nachhaltige Energie  | 22.09.2021</a:t>
            </a:r>
          </a:p>
        </p:txBody>
      </p:sp>
      <p:sp>
        <p:nvSpPr>
          <p:cNvPr id="11" name="Text Box 18">
            <a:extLst>
              <a:ext uri="{FF2B5EF4-FFF2-40B4-BE49-F238E27FC236}">
                <a16:creationId xmlns:a16="http://schemas.microsoft.com/office/drawing/2014/main" id="{B45E50FF-C36E-4134-8A13-C384B1139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5523" y="5998054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>
              <a:defRPr/>
            </a:pPr>
            <a:r>
              <a:rPr lang="de-DE" altLang="de-DE">
                <a:solidFill>
                  <a:prstClr val="black"/>
                </a:solidFill>
                <a:latin typeface="Arial"/>
              </a:rPr>
              <a:t>Fahrt RUB – GUE:</a:t>
            </a:r>
            <a:endParaRPr lang="de-DE" altLang="de-DE">
              <a:solidFill>
                <a:srgbClr val="CD0000"/>
              </a:solidFill>
              <a:latin typeface="Arial"/>
            </a:endParaRPr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id="{2C647EB5-613C-4A83-9DAB-270099459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8863" y="5995991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de-DE" altLang="de-DE" b="1">
                <a:solidFill>
                  <a:prstClr val="black"/>
                </a:solidFill>
                <a:latin typeface="Arial"/>
              </a:rPr>
              <a:t>02:45 </a:t>
            </a:r>
            <a:r>
              <a:rPr lang="de-DE" altLang="de-DE" b="1">
                <a:solidFill>
                  <a:srgbClr val="0028A0"/>
                </a:solidFill>
                <a:latin typeface="Arial"/>
              </a:rPr>
              <a:t>(+ 0:14)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AC3A663-BC27-468F-A470-DEBEE93943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769" y="2253483"/>
            <a:ext cx="4140716" cy="37079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82B0C3B-FFD5-4314-B95E-4D1E23390E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422" y="2251875"/>
            <a:ext cx="4140716" cy="3707900"/>
          </a:xfrm>
          <a:prstGeom prst="rect">
            <a:avLst/>
          </a:prstGeom>
        </p:spPr>
      </p:pic>
      <p:sp>
        <p:nvSpPr>
          <p:cNvPr id="10" name="Text Box 5">
            <a:extLst>
              <a:ext uri="{FF2B5EF4-FFF2-40B4-BE49-F238E27FC236}">
                <a16:creationId xmlns:a16="http://schemas.microsoft.com/office/drawing/2014/main" id="{C8677E02-B2A7-475B-A53F-47259EFE63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3164" y="5996985"/>
            <a:ext cx="35580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defTabSz="914400">
              <a:defRPr/>
            </a:pPr>
            <a:r>
              <a:rPr lang="de-DE" altLang="de-DE" b="1">
                <a:solidFill>
                  <a:prstClr val="black"/>
                </a:solidFill>
                <a:latin typeface="Arial"/>
              </a:rPr>
              <a:t>57 kWh </a:t>
            </a:r>
            <a:r>
              <a:rPr lang="de-DE" altLang="de-DE" b="1">
                <a:solidFill>
                  <a:srgbClr val="0028A0"/>
                </a:solidFill>
                <a:latin typeface="Arial"/>
              </a:rPr>
              <a:t>(– 27 kWh / – 32 %)</a:t>
            </a:r>
          </a:p>
        </p:txBody>
      </p:sp>
    </p:spTree>
    <p:extLst>
      <p:ext uri="{BB962C8B-B14F-4D97-AF65-F5344CB8AC3E}">
        <p14:creationId xmlns:p14="http://schemas.microsoft.com/office/powerpoint/2010/main" val="574204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AE8C73-9B30-413A-B35A-251BE34D3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314" y="612001"/>
            <a:ext cx="7234237" cy="510183"/>
          </a:xfrm>
        </p:spPr>
        <p:txBody>
          <a:bodyPr/>
          <a:lstStyle/>
          <a:p>
            <a:r>
              <a:rPr lang="de-DE"/>
              <a:t>Verschiedene Fahrweisen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434B7E-C94E-4011-9246-2EFB46F63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6313" y="1268413"/>
            <a:ext cx="7702550" cy="504090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CH"/>
              <a:t>Rubigen – Gümligen mit MUTZ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/>
              <a:t>80 % Zugkraft (Raste), </a:t>
            </a:r>
            <a:r>
              <a:rPr lang="de-CH" err="1">
                <a:solidFill>
                  <a:schemeClr val="accent2"/>
                </a:solidFill>
              </a:rPr>
              <a:t>v</a:t>
            </a:r>
            <a:r>
              <a:rPr lang="de-CH" baseline="-25000" err="1">
                <a:solidFill>
                  <a:schemeClr val="accent2"/>
                </a:solidFill>
              </a:rPr>
              <a:t>max</a:t>
            </a:r>
            <a:r>
              <a:rPr lang="de-CH">
                <a:solidFill>
                  <a:schemeClr val="accent2"/>
                </a:solidFill>
              </a:rPr>
              <a:t> 140 km/h halten</a:t>
            </a:r>
            <a:endParaRPr lang="de-CH"/>
          </a:p>
          <a:p>
            <a:pPr>
              <a:buFont typeface="Arial" panose="020B0604020202020204" pitchFamily="34" charset="0"/>
              <a:buChar char="•"/>
            </a:pPr>
            <a:r>
              <a:rPr lang="de-CH"/>
              <a:t>Bremsung rein elektrisch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5D350E4-CFD1-46CB-9DB2-1C6FE47C1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>
              <a:defRPr/>
            </a:pPr>
            <a:r>
              <a:rPr lang="de-CH">
                <a:solidFill>
                  <a:srgbClr val="96AAB4"/>
                </a:solidFill>
                <a:latin typeface="Arial"/>
              </a:rPr>
              <a:t>8. Forum Nachhaltige Energie  | 22.09.2021</a:t>
            </a:r>
          </a:p>
        </p:txBody>
      </p:sp>
      <p:sp>
        <p:nvSpPr>
          <p:cNvPr id="11" name="Text Box 18">
            <a:extLst>
              <a:ext uri="{FF2B5EF4-FFF2-40B4-BE49-F238E27FC236}">
                <a16:creationId xmlns:a16="http://schemas.microsoft.com/office/drawing/2014/main" id="{B45E50FF-C36E-4134-8A13-C384B1139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5523" y="5998054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>
              <a:defRPr/>
            </a:pPr>
            <a:r>
              <a:rPr lang="de-DE" altLang="de-DE">
                <a:solidFill>
                  <a:prstClr val="black"/>
                </a:solidFill>
                <a:latin typeface="Arial"/>
              </a:rPr>
              <a:t>Fahrt RUB – GUE:</a:t>
            </a:r>
            <a:endParaRPr lang="de-DE" altLang="de-DE">
              <a:solidFill>
                <a:srgbClr val="CD0000"/>
              </a:solidFill>
              <a:latin typeface="Arial"/>
            </a:endParaRPr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id="{2C647EB5-613C-4A83-9DAB-270099459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8863" y="5995991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de-DE" altLang="de-DE" b="1">
                <a:solidFill>
                  <a:prstClr val="black"/>
                </a:solidFill>
                <a:latin typeface="Arial"/>
              </a:rPr>
              <a:t>02:52 </a:t>
            </a:r>
            <a:r>
              <a:rPr lang="de-DE" altLang="de-DE" b="1">
                <a:solidFill>
                  <a:srgbClr val="0028A0"/>
                </a:solidFill>
                <a:latin typeface="Arial"/>
              </a:rPr>
              <a:t>(+ 0:21)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2D4D1E7-2390-45BF-869F-877FCEFDE8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411" y="2253008"/>
            <a:ext cx="4140716" cy="37079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8118BE8-DF52-4650-B482-D4722C4EBD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422" y="2251875"/>
            <a:ext cx="4140716" cy="3707900"/>
          </a:xfrm>
          <a:prstGeom prst="rect">
            <a:avLst/>
          </a:prstGeom>
        </p:spPr>
      </p:pic>
      <p:sp>
        <p:nvSpPr>
          <p:cNvPr id="14" name="Text Box 5">
            <a:extLst>
              <a:ext uri="{FF2B5EF4-FFF2-40B4-BE49-F238E27FC236}">
                <a16:creationId xmlns:a16="http://schemas.microsoft.com/office/drawing/2014/main" id="{BDA1C766-FA0D-4E38-94D2-35E9C20BE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3164" y="5996985"/>
            <a:ext cx="35580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defTabSz="914400">
              <a:defRPr/>
            </a:pPr>
            <a:r>
              <a:rPr lang="de-DE" altLang="de-DE" b="1">
                <a:solidFill>
                  <a:prstClr val="black"/>
                </a:solidFill>
                <a:latin typeface="Arial"/>
              </a:rPr>
              <a:t>49 kWh </a:t>
            </a:r>
            <a:r>
              <a:rPr lang="de-DE" altLang="de-DE" b="1">
                <a:solidFill>
                  <a:srgbClr val="0028A0"/>
                </a:solidFill>
                <a:latin typeface="Arial"/>
              </a:rPr>
              <a:t>(– 35 kWh / – 42 %)</a:t>
            </a:r>
          </a:p>
        </p:txBody>
      </p:sp>
    </p:spTree>
    <p:extLst>
      <p:ext uri="{BB962C8B-B14F-4D97-AF65-F5344CB8AC3E}">
        <p14:creationId xmlns:p14="http://schemas.microsoft.com/office/powerpoint/2010/main" val="2353055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AE8C73-9B30-413A-B35A-251BE34D3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314" y="612001"/>
            <a:ext cx="7234237" cy="510183"/>
          </a:xfrm>
        </p:spPr>
        <p:txBody>
          <a:bodyPr/>
          <a:lstStyle/>
          <a:p>
            <a:r>
              <a:rPr lang="de-DE"/>
              <a:t>Verschiedene Fahrweisen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434B7E-C94E-4011-9246-2EFB46F63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6313" y="1268413"/>
            <a:ext cx="7702550" cy="504090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CH"/>
              <a:t>Rubigen – Gümligen mit MUTZ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/>
              <a:t>80 % Zugkraft (Raste), </a:t>
            </a:r>
            <a:r>
              <a:rPr lang="de-CH">
                <a:solidFill>
                  <a:schemeClr val="accent2"/>
                </a:solidFill>
              </a:rPr>
              <a:t>beschleunigen auf 150 km/h, rollen lassen</a:t>
            </a:r>
            <a:endParaRPr lang="de-CH"/>
          </a:p>
          <a:p>
            <a:pPr>
              <a:buFont typeface="Arial" panose="020B0604020202020204" pitchFamily="34" charset="0"/>
              <a:buChar char="•"/>
            </a:pPr>
            <a:r>
              <a:rPr lang="de-CH"/>
              <a:t>Bremsung rein elektrisch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5D350E4-CFD1-46CB-9DB2-1C6FE47C1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>
              <a:defRPr/>
            </a:pPr>
            <a:r>
              <a:rPr lang="de-CH">
                <a:solidFill>
                  <a:srgbClr val="96AAB4"/>
                </a:solidFill>
                <a:latin typeface="Arial"/>
              </a:rPr>
              <a:t>8. Forum Nachhaltige Energie  | 22.09.2021</a:t>
            </a:r>
          </a:p>
        </p:txBody>
      </p:sp>
      <p:sp>
        <p:nvSpPr>
          <p:cNvPr id="11" name="Text Box 18">
            <a:extLst>
              <a:ext uri="{FF2B5EF4-FFF2-40B4-BE49-F238E27FC236}">
                <a16:creationId xmlns:a16="http://schemas.microsoft.com/office/drawing/2014/main" id="{B45E50FF-C36E-4134-8A13-C384B1139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5523" y="5998054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>
              <a:defRPr/>
            </a:pPr>
            <a:r>
              <a:rPr lang="de-DE" altLang="de-DE">
                <a:solidFill>
                  <a:prstClr val="black"/>
                </a:solidFill>
                <a:latin typeface="Arial"/>
              </a:rPr>
              <a:t>Fahrt RUB – GUE:</a:t>
            </a:r>
            <a:endParaRPr lang="de-DE" altLang="de-DE">
              <a:solidFill>
                <a:srgbClr val="CD0000"/>
              </a:solidFill>
              <a:latin typeface="Arial"/>
            </a:endParaRPr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id="{2C647EB5-613C-4A83-9DAB-270099459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8863" y="5995991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de-DE" altLang="de-DE" b="1">
                <a:solidFill>
                  <a:prstClr val="black"/>
                </a:solidFill>
                <a:latin typeface="Arial"/>
              </a:rPr>
              <a:t>02:52 </a:t>
            </a:r>
            <a:r>
              <a:rPr lang="de-DE" altLang="de-DE" b="1">
                <a:solidFill>
                  <a:srgbClr val="0028A0"/>
                </a:solidFill>
                <a:latin typeface="Arial"/>
              </a:rPr>
              <a:t>(+ 0:21)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11F5300-B31C-4913-8846-E39A6101E2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387" y="2251738"/>
            <a:ext cx="4140716" cy="37079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7113233-2D89-49B5-B0FA-3DB8D0140A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422" y="2253230"/>
            <a:ext cx="4140716" cy="3707900"/>
          </a:xfrm>
          <a:prstGeom prst="rect">
            <a:avLst/>
          </a:prstGeom>
        </p:spPr>
      </p:pic>
      <p:sp>
        <p:nvSpPr>
          <p:cNvPr id="10" name="Text Box 5">
            <a:extLst>
              <a:ext uri="{FF2B5EF4-FFF2-40B4-BE49-F238E27FC236}">
                <a16:creationId xmlns:a16="http://schemas.microsoft.com/office/drawing/2014/main" id="{EE3E597E-B1E4-43E8-B0F9-A73D6FA3A2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3164" y="5996985"/>
            <a:ext cx="35580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defTabSz="914400">
              <a:defRPr/>
            </a:pPr>
            <a:r>
              <a:rPr lang="de-DE" altLang="de-DE" b="1">
                <a:solidFill>
                  <a:prstClr val="black"/>
                </a:solidFill>
                <a:latin typeface="Arial"/>
              </a:rPr>
              <a:t>49 kWh </a:t>
            </a:r>
            <a:r>
              <a:rPr lang="de-DE" altLang="de-DE" b="1">
                <a:solidFill>
                  <a:srgbClr val="0028A0"/>
                </a:solidFill>
                <a:latin typeface="Arial"/>
              </a:rPr>
              <a:t>(– 35 kWh / – 42 %)</a:t>
            </a:r>
          </a:p>
        </p:txBody>
      </p:sp>
    </p:spTree>
    <p:extLst>
      <p:ext uri="{BB962C8B-B14F-4D97-AF65-F5344CB8AC3E}">
        <p14:creationId xmlns:p14="http://schemas.microsoft.com/office/powerpoint/2010/main" val="1269818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0F58A9-6481-4E6B-B267-1E787E164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Einordnung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A616965-8627-4977-B0D5-CC47E6FC62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de-CH"/>
              <a:t>Energieeinsparungen sind ohne Kompromisse zuungunsten der Kunden und der Betriebsstabilität möglich. </a:t>
            </a:r>
          </a:p>
          <a:p>
            <a:pPr marL="465750" lvl="1" indent="-285750">
              <a:buFont typeface="Symbol" panose="05050102010706020507" pitchFamily="18" charset="2"/>
              <a:buChar char="-"/>
            </a:pPr>
            <a:r>
              <a:rPr lang="de-CH"/>
              <a:t>Fahrt gestaltet sich nach den vier Kriterien gemäss Fahrdienstvorschriften (R300.13, 3.3.1):</a:t>
            </a:r>
          </a:p>
          <a:p>
            <a:pPr marL="882900" lvl="3" indent="-342900">
              <a:buFont typeface="+mj-lt"/>
              <a:buAutoNum type="arabicPeriod"/>
            </a:pPr>
            <a:r>
              <a:rPr lang="de-CH"/>
              <a:t>Sicherheit</a:t>
            </a:r>
          </a:p>
          <a:p>
            <a:pPr marL="882900" lvl="3" indent="-342900">
              <a:buFont typeface="+mj-lt"/>
              <a:buAutoNum type="arabicPeriod"/>
            </a:pPr>
            <a:r>
              <a:rPr lang="de-CH"/>
              <a:t>Pünktlichkeit</a:t>
            </a:r>
          </a:p>
          <a:p>
            <a:pPr marL="882900" lvl="3" indent="-342900">
              <a:buFont typeface="+mj-lt"/>
              <a:buAutoNum type="arabicPeriod"/>
            </a:pPr>
            <a:r>
              <a:rPr lang="de-CH"/>
              <a:t>Fahrgastkomfort</a:t>
            </a:r>
          </a:p>
          <a:p>
            <a:pPr marL="882900" lvl="3" indent="-342900">
              <a:buFont typeface="+mj-lt"/>
              <a:buAutoNum type="arabicPeriod"/>
            </a:pPr>
            <a:r>
              <a:rPr lang="de-CH"/>
              <a:t>Wirtschaftlichkeit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CH"/>
              <a:t>Fahrpersonal erhält mehr Informationen, damit eine möglichst optimale Fahrstrategie gewählt werden kann.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CH"/>
              <a:t>Durch eine Orientierung an einer ressourcenschonenderen Fahrweise erhöhen sich Komfort und Kundenzufriedenheit bei sinkenden Energiekosten.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F68751E5-3D66-4716-9FE5-F7E3D6A80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5725" y="6476399"/>
            <a:ext cx="3859200" cy="169200"/>
          </a:xfrm>
        </p:spPr>
        <p:txBody>
          <a:bodyPr/>
          <a:lstStyle/>
          <a:p>
            <a:r>
              <a:rPr lang="de-CH"/>
              <a:t>8. Forum Nachhaltige Energie  | 22.09.2021</a:t>
            </a:r>
          </a:p>
        </p:txBody>
      </p:sp>
    </p:spTree>
    <p:extLst>
      <p:ext uri="{BB962C8B-B14F-4D97-AF65-F5344CB8AC3E}">
        <p14:creationId xmlns:p14="http://schemas.microsoft.com/office/powerpoint/2010/main" val="38869802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3A788D-8623-4007-95B4-E9531CEEF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Zukunft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551A6B-AFF4-4859-846C-0BFC04BF5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de-CH"/>
              <a:t>Wiederkehrende Ausbildung beim Lokpersonal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CH"/>
              <a:t>Quartalweise Energieverbrauch Information an das Lokpersonal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CH"/>
              <a:t>Eintägige Schulung bei neuen Lokführenden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CH"/>
              <a:t>Zur Zeit wird abgeklärt, ob auf den neueren Fahrzeuge eine Energieanzeige im Display angezeigt werden kann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CH"/>
              <a:t>Evaluieren neuer Fahrbilder und Darstellungen für Informationen, damit das Lokpersonal die notwendigen Informationen jederzeit angezeigt erhält.</a:t>
            </a:r>
          </a:p>
          <a:p>
            <a:br>
              <a:rPr lang="de-CH"/>
            </a:br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9F23374-C8F0-416E-AF48-103B7BEBF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</p:spTree>
    <p:extLst>
      <p:ext uri="{BB962C8B-B14F-4D97-AF65-F5344CB8AC3E}">
        <p14:creationId xmlns:p14="http://schemas.microsoft.com/office/powerpoint/2010/main" val="485119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3A788D-8623-4007-95B4-E9531CEEF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Energie sparen beim Lokpersonal BLS AG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9F23374-C8F0-416E-AF48-103B7BEBF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DE823D-3CC7-414D-AE69-0C72E2EF6EE2}"/>
              </a:ext>
            </a:extLst>
          </p:cNvPr>
          <p:cNvSpPr txBox="1">
            <a:spLocks/>
          </p:cNvSpPr>
          <p:nvPr/>
        </p:nvSpPr>
        <p:spPr>
          <a:xfrm>
            <a:off x="1057014" y="1845288"/>
            <a:ext cx="10336985" cy="439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32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400" rtl="0" eaLnBrk="1" latinLnBrk="0" hangingPunct="1">
              <a:lnSpc>
                <a:spcPct val="100000"/>
              </a:lnSpc>
              <a:spcBef>
                <a:spcPts val="432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6400" indent="0" algn="l" defTabSz="914400" rtl="0" eaLnBrk="1" latinLnBrk="0" hangingPunct="1">
              <a:lnSpc>
                <a:spcPct val="100000"/>
              </a:lnSpc>
              <a:spcBef>
                <a:spcPts val="432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400" rtl="0" eaLnBrk="1" latinLnBrk="0" hangingPunct="1">
              <a:lnSpc>
                <a:spcPct val="100000"/>
              </a:lnSpc>
              <a:spcBef>
                <a:spcPts val="432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2800" indent="0" algn="l" defTabSz="914400" rtl="0" eaLnBrk="1" latinLnBrk="0" hangingPunct="1">
              <a:lnSpc>
                <a:spcPct val="100000"/>
              </a:lnSpc>
              <a:spcBef>
                <a:spcPts val="432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Symbol" panose="05050102010706020507" pitchFamily="18" charset="2"/>
              <a:buChar char="-"/>
            </a:pPr>
            <a:r>
              <a:rPr lang="de-CH" dirty="0"/>
              <a:t>Im Personenverkehr der BLS beträgt der jährliche Stromverbrauch rund 130 </a:t>
            </a:r>
            <a:r>
              <a:rPr lang="de-CH" dirty="0" err="1"/>
              <a:t>GWh</a:t>
            </a:r>
            <a:r>
              <a:rPr lang="de-CH" dirty="0"/>
              <a:t>. Dies ist leicht mehr (122 </a:t>
            </a:r>
            <a:r>
              <a:rPr lang="de-CH" dirty="0" err="1"/>
              <a:t>GWh</a:t>
            </a:r>
            <a:r>
              <a:rPr lang="de-CH" dirty="0"/>
              <a:t>), als die Stadt Burgdorf mit 16’500 Einwohnern verbraucht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CH" dirty="0"/>
              <a:t>Zum Vergleich: Der durchschnittliche </a:t>
            </a:r>
            <a:r>
              <a:rPr lang="de-DE" altLang="de-DE" dirty="0"/>
              <a:t>Jahres-Energieverbrauch eines Schweizer </a:t>
            </a:r>
            <a:r>
              <a:rPr lang="de-DE" altLang="de-DE" dirty="0" err="1"/>
              <a:t>Durchnittshaushalts</a:t>
            </a:r>
            <a:r>
              <a:rPr lang="de-DE" altLang="de-DE" dirty="0"/>
              <a:t> </a:t>
            </a:r>
            <a:r>
              <a:rPr lang="de-CH" dirty="0"/>
              <a:t>beträgt 4500 kWh.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CH" dirty="0"/>
              <a:t>Eine Fahrt auf der Linie S1 zwischen Thun und Fribourg benötigt zwischen 420-640 kWh.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CH" dirty="0"/>
              <a:t>Seit Einführung von Eco2.0 wurde auf der S1 im Schnitt bis zu 6.5% weniger Energieverbrauch gemessen.</a:t>
            </a:r>
          </a:p>
          <a:p>
            <a:endParaRPr lang="de-CH" dirty="0"/>
          </a:p>
          <a:p>
            <a:r>
              <a:rPr lang="de-CH" dirty="0"/>
              <a:t>Auszug Fahrdienstvorschriften R 301.1  4.7</a:t>
            </a:r>
          </a:p>
          <a:p>
            <a:br>
              <a:rPr lang="de-CH" dirty="0"/>
            </a:br>
            <a:endParaRPr lang="de-CH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B6B5955-27CA-47F3-BB14-AC81F796C8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28" t="681"/>
          <a:stretch/>
        </p:blipFill>
        <p:spPr>
          <a:xfrm>
            <a:off x="886407" y="4596477"/>
            <a:ext cx="5927368" cy="1422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78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CFD2C-3503-4B4F-A162-E4C0968B2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Ziele 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57F96D-852D-4709-A23E-D42A020FA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F3521CB-2E64-4614-88CB-7DB8AF4918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/>
              <a:t>Dem Lokpersonal genauere Daten gemäss betrieblichem Fahrplan zur Verfügung stellen</a:t>
            </a:r>
          </a:p>
          <a:p>
            <a:r>
              <a:rPr lang="de-CH"/>
              <a:t>Durch sparsamere Fahrweisen wird auch die Fahrvarianz verringert, was zu berechenbarer Fahrweise führt.</a:t>
            </a:r>
          </a:p>
          <a:p>
            <a:endParaRPr lang="de-CH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15F7A39-0E6D-4A65-A9EF-59EF4EA4C7A9}"/>
              </a:ext>
            </a:extLst>
          </p:cNvPr>
          <p:cNvSpPr txBox="1"/>
          <p:nvPr/>
        </p:nvSpPr>
        <p:spPr>
          <a:xfrm>
            <a:off x="4756826" y="5899930"/>
            <a:ext cx="46404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50"/>
              <a:t>Abb.1: Pünktlichkeit ohne Eco2.0 (blau), Pünktlichkeit mit Eco2.0 (grün)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2893704C-18FC-446B-A16A-73DA2535EB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9"/>
          <a:stretch/>
        </p:blipFill>
        <p:spPr>
          <a:xfrm>
            <a:off x="4756826" y="2989838"/>
            <a:ext cx="6631899" cy="2901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520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Woher kommen die Daten?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0C643FA-C319-49FE-BB02-19151FBEA973}"/>
              </a:ext>
            </a:extLst>
          </p:cNvPr>
          <p:cNvSpPr txBox="1"/>
          <p:nvPr/>
        </p:nvSpPr>
        <p:spPr>
          <a:xfrm>
            <a:off x="1087718" y="2008191"/>
            <a:ext cx="4766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/>
              <a:t>1. Schritt: </a:t>
            </a:r>
            <a:r>
              <a:rPr lang="de-CH" sz="1600"/>
              <a:t>Algorithmus-basierte Bestimmung der</a:t>
            </a:r>
            <a:br>
              <a:rPr lang="de-CH" sz="1600"/>
            </a:br>
            <a:r>
              <a:rPr lang="de-CH" sz="1600"/>
              <a:t>	 Fahrplan-Fixpunkte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0047B8-C993-4812-9165-DE0E72DB9F61}"/>
              </a:ext>
            </a:extLst>
          </p:cNvPr>
          <p:cNvSpPr txBox="1"/>
          <p:nvPr/>
        </p:nvSpPr>
        <p:spPr>
          <a:xfrm>
            <a:off x="1101178" y="2770081"/>
            <a:ext cx="47683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/>
              <a:t>2. Schritt: </a:t>
            </a:r>
            <a:r>
              <a:rPr lang="de-CH" sz="1600"/>
              <a:t>Algorithmus-basierte Berechnung der</a:t>
            </a:r>
            <a:br>
              <a:rPr lang="de-CH" sz="1600"/>
            </a:br>
            <a:r>
              <a:rPr lang="de-CH" sz="1600"/>
              <a:t>	 energieoptimalen Fahrprofile zwischen</a:t>
            </a:r>
            <a:br>
              <a:rPr lang="de-CH" sz="1600"/>
            </a:br>
            <a:r>
              <a:rPr lang="de-CH" sz="1600"/>
              <a:t>	 den Fahrplan-Fixpunkten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68255BA-98AF-4381-82FA-F1BEBF7C56F1}"/>
              </a:ext>
            </a:extLst>
          </p:cNvPr>
          <p:cNvSpPr txBox="1"/>
          <p:nvPr/>
        </p:nvSpPr>
        <p:spPr>
          <a:xfrm>
            <a:off x="1101176" y="3736499"/>
            <a:ext cx="52414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/>
              <a:t>3. Schritt: </a:t>
            </a:r>
            <a:r>
              <a:rPr lang="de-CH" sz="1600"/>
              <a:t>Anzeige der «</a:t>
            </a:r>
            <a:r>
              <a:rPr lang="de-CH" sz="1600" err="1"/>
              <a:t>VOpt</a:t>
            </a:r>
            <a:r>
              <a:rPr lang="de-CH" sz="1600"/>
              <a:t>» Geschwindigkeiten</a:t>
            </a:r>
            <a:br>
              <a:rPr lang="de-CH" sz="1600"/>
            </a:br>
            <a:r>
              <a:rPr lang="de-CH" sz="1600"/>
              <a:t>	 und Zeiten ans Lokpersonal</a:t>
            </a:r>
          </a:p>
          <a:p>
            <a:r>
              <a:rPr lang="de-CH" sz="1600"/>
              <a:t>	 </a:t>
            </a:r>
            <a:r>
              <a:rPr lang="de-CH" sz="1600">
                <a:solidFill>
                  <a:schemeClr val="accent2"/>
                </a:solidFill>
              </a:rPr>
              <a:t>ADL-Meldungen haben Priorität!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95E1B46-830E-46F8-8EE3-9DE1CE7A87EC}"/>
              </a:ext>
            </a:extLst>
          </p:cNvPr>
          <p:cNvSpPr txBox="1"/>
          <p:nvPr/>
        </p:nvSpPr>
        <p:spPr>
          <a:xfrm>
            <a:off x="1087717" y="1455265"/>
            <a:ext cx="4781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/>
              <a:t>0. Startpunkt: </a:t>
            </a:r>
            <a:r>
              <a:rPr lang="de-CH" sz="1600"/>
              <a:t>betrieblicher Fahrplan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D4EBFD2-72F8-4387-8E99-71184AF40FFC}"/>
              </a:ext>
            </a:extLst>
          </p:cNvPr>
          <p:cNvSpPr txBox="1"/>
          <p:nvPr/>
        </p:nvSpPr>
        <p:spPr>
          <a:xfrm>
            <a:off x="1101176" y="4708741"/>
            <a:ext cx="52414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/>
              <a:t>4. Implikationen</a:t>
            </a:r>
          </a:p>
          <a:p>
            <a:pPr marL="268288" indent="-179388">
              <a:buFont typeface="Arial" panose="020B0604020202020204" pitchFamily="34" charset="0"/>
              <a:buChar char="•"/>
            </a:pPr>
            <a:r>
              <a:rPr lang="de-CH" sz="1600"/>
              <a:t>Im Regelfall wird nach </a:t>
            </a:r>
            <a:r>
              <a:rPr lang="de-CH" sz="1600" err="1"/>
              <a:t>VOpt</a:t>
            </a:r>
            <a:r>
              <a:rPr lang="de-CH" sz="1600"/>
              <a:t> gefahren</a:t>
            </a:r>
          </a:p>
          <a:p>
            <a:pPr marL="268288" indent="-179388">
              <a:buFont typeface="Arial" panose="020B0604020202020204" pitchFamily="34" charset="0"/>
              <a:buChar char="•"/>
            </a:pPr>
            <a:r>
              <a:rPr lang="de-CH" sz="1600"/>
              <a:t>Die Zeiten des betrieblichen Fahrplans</a:t>
            </a:r>
            <a:br>
              <a:rPr lang="de-CH" sz="1600"/>
            </a:br>
            <a:r>
              <a:rPr lang="de-CH" sz="1600"/>
              <a:t>werden in den Fixpunkten eingehalten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F89062F7-7C92-4F33-B9CD-0C7C6A8CC56B}"/>
              </a:ext>
            </a:extLst>
          </p:cNvPr>
          <p:cNvGrpSpPr/>
          <p:nvPr/>
        </p:nvGrpSpPr>
        <p:grpSpPr>
          <a:xfrm>
            <a:off x="6840755" y="1916873"/>
            <a:ext cx="1722380" cy="1509362"/>
            <a:chOff x="4499992" y="2363316"/>
            <a:chExt cx="4010025" cy="3009900"/>
          </a:xfrm>
        </p:grpSpPr>
        <p:pic>
          <p:nvPicPr>
            <p:cNvPr id="13" name="Image 5" descr="BDF-TH_160301-160430_GT_u150931">
              <a:extLst>
                <a:ext uri="{FF2B5EF4-FFF2-40B4-BE49-F238E27FC236}">
                  <a16:creationId xmlns:a16="http://schemas.microsoft.com/office/drawing/2014/main" id="{E0EC8E48-0A1B-4664-88B8-F92224C1FA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2363316"/>
              <a:ext cx="4010025" cy="3009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6">
              <a:extLst>
                <a:ext uri="{FF2B5EF4-FFF2-40B4-BE49-F238E27FC236}">
                  <a16:creationId xmlns:a16="http://schemas.microsoft.com/office/drawing/2014/main" id="{19D17DA7-1DFF-42DB-A59F-A762DCFAD3D6}"/>
                </a:ext>
              </a:extLst>
            </p:cNvPr>
            <p:cNvSpPr/>
            <p:nvPr/>
          </p:nvSpPr>
          <p:spPr>
            <a:xfrm>
              <a:off x="4557068" y="2924944"/>
              <a:ext cx="190496" cy="20002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CH"/>
            </a:p>
          </p:txBody>
        </p:sp>
        <p:sp>
          <p:nvSpPr>
            <p:cNvPr id="15" name="Rectangle 7">
              <a:extLst>
                <a:ext uri="{FF2B5EF4-FFF2-40B4-BE49-F238E27FC236}">
                  <a16:creationId xmlns:a16="http://schemas.microsoft.com/office/drawing/2014/main" id="{BBF6477C-B2C7-4AC9-8712-BBAC00C2DF98}"/>
                </a:ext>
              </a:extLst>
            </p:cNvPr>
            <p:cNvSpPr/>
            <p:nvPr/>
          </p:nvSpPr>
          <p:spPr>
            <a:xfrm>
              <a:off x="5598667" y="3228977"/>
              <a:ext cx="190496" cy="20002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CH"/>
            </a:p>
          </p:txBody>
        </p:sp>
        <p:sp>
          <p:nvSpPr>
            <p:cNvPr id="16" name="Rectangle 8">
              <a:extLst>
                <a:ext uri="{FF2B5EF4-FFF2-40B4-BE49-F238E27FC236}">
                  <a16:creationId xmlns:a16="http://schemas.microsoft.com/office/drawing/2014/main" id="{6ACBEFCD-13E0-4389-BE64-D06D76525683}"/>
                </a:ext>
              </a:extLst>
            </p:cNvPr>
            <p:cNvSpPr/>
            <p:nvPr/>
          </p:nvSpPr>
          <p:spPr>
            <a:xfrm>
              <a:off x="6481243" y="3501008"/>
              <a:ext cx="190496" cy="20002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CH"/>
            </a:p>
          </p:txBody>
        </p:sp>
        <p:sp>
          <p:nvSpPr>
            <p:cNvPr id="17" name="Rectangle 9">
              <a:extLst>
                <a:ext uri="{FF2B5EF4-FFF2-40B4-BE49-F238E27FC236}">
                  <a16:creationId xmlns:a16="http://schemas.microsoft.com/office/drawing/2014/main" id="{63DA7A67-BD8C-4DFC-90E8-7658B66D2565}"/>
                </a:ext>
              </a:extLst>
            </p:cNvPr>
            <p:cNvSpPr/>
            <p:nvPr/>
          </p:nvSpPr>
          <p:spPr>
            <a:xfrm>
              <a:off x="7562597" y="4525121"/>
              <a:ext cx="190496" cy="20002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CH"/>
            </a:p>
          </p:txBody>
        </p:sp>
        <p:sp>
          <p:nvSpPr>
            <p:cNvPr id="18" name="Rectangle 10">
              <a:extLst>
                <a:ext uri="{FF2B5EF4-FFF2-40B4-BE49-F238E27FC236}">
                  <a16:creationId xmlns:a16="http://schemas.microsoft.com/office/drawing/2014/main" id="{AA2A9DEF-920E-4E1B-8C15-C3AA51D0FB82}"/>
                </a:ext>
              </a:extLst>
            </p:cNvPr>
            <p:cNvSpPr/>
            <p:nvPr/>
          </p:nvSpPr>
          <p:spPr>
            <a:xfrm>
              <a:off x="8262297" y="4885161"/>
              <a:ext cx="190496" cy="20002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CH"/>
            </a:p>
          </p:txBody>
        </p:sp>
      </p:grpSp>
      <p:sp>
        <p:nvSpPr>
          <p:cNvPr id="19" name="Geschweifte Klammer rechts 18">
            <a:extLst>
              <a:ext uri="{FF2B5EF4-FFF2-40B4-BE49-F238E27FC236}">
                <a16:creationId xmlns:a16="http://schemas.microsoft.com/office/drawing/2014/main" id="{609A6A32-802B-4D34-A726-ADF22D523E97}"/>
              </a:ext>
            </a:extLst>
          </p:cNvPr>
          <p:cNvSpPr/>
          <p:nvPr/>
        </p:nvSpPr>
        <p:spPr>
          <a:xfrm>
            <a:off x="8688339" y="1863385"/>
            <a:ext cx="377208" cy="1613253"/>
          </a:xfrm>
          <a:prstGeom prst="rightBrac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C03B8AF-983B-4BD0-8CDC-954062ECC2BD}"/>
              </a:ext>
            </a:extLst>
          </p:cNvPr>
          <p:cNvSpPr txBox="1"/>
          <p:nvPr/>
        </p:nvSpPr>
        <p:spPr>
          <a:xfrm>
            <a:off x="9128151" y="2189633"/>
            <a:ext cx="14539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/>
              <a:t>täglich,</a:t>
            </a:r>
            <a:br>
              <a:rPr lang="de-CH" sz="1400"/>
            </a:br>
            <a:r>
              <a:rPr lang="de-CH" sz="1400"/>
              <a:t>für alle P-Züge,</a:t>
            </a:r>
            <a:br>
              <a:rPr lang="de-CH" sz="1400"/>
            </a:br>
            <a:r>
              <a:rPr lang="de-CH" sz="1400"/>
              <a:t>2-4 h vor der Zugfahrt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134C3DB7-1776-41C9-98D9-E5EDE7DB127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00"/>
          <a:stretch/>
        </p:blipFill>
        <p:spPr>
          <a:xfrm>
            <a:off x="6081600" y="3996749"/>
            <a:ext cx="4311204" cy="2196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768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B7C3D0-22F0-40FE-8520-3686EA4E0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Fahren nach </a:t>
            </a:r>
            <a:r>
              <a:rPr lang="de-CH" err="1"/>
              <a:t>VOpt</a:t>
            </a:r>
            <a:r>
              <a:rPr lang="de-CH"/>
              <a:t> für Lokführende 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E78D376-E586-45BE-90FA-549167DCA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pic>
        <p:nvPicPr>
          <p:cNvPr id="12" name="Grafik 11" descr="Ein Bild, das Tisch enthält.&#10;&#10;Automatisch generierte Beschreibung">
            <a:extLst>
              <a:ext uri="{FF2B5EF4-FFF2-40B4-BE49-F238E27FC236}">
                <a16:creationId xmlns:a16="http://schemas.microsoft.com/office/drawing/2014/main" id="{38D351CC-603B-4B9B-8839-F7E72A7B12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97143"/>
            <a:ext cx="4905877" cy="3066173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144FA8C5-280F-49CA-9643-F0CAD8261A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88" y="2297142"/>
            <a:ext cx="4905877" cy="3066173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729A9BC3-B0FF-4A13-8603-592EA255346C}"/>
              </a:ext>
            </a:extLst>
          </p:cNvPr>
          <p:cNvSpPr txBox="1"/>
          <p:nvPr/>
        </p:nvSpPr>
        <p:spPr>
          <a:xfrm>
            <a:off x="1055688" y="1828800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err="1"/>
              <a:t>Fahrbild</a:t>
            </a:r>
            <a:r>
              <a:rPr lang="de-CH"/>
              <a:t> ohne </a:t>
            </a:r>
            <a:r>
              <a:rPr lang="de-CH" err="1"/>
              <a:t>VOpt</a:t>
            </a:r>
            <a:endParaRPr lang="de-CH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E0E66C9-182E-46BF-BC8D-4034AADFE21E}"/>
              </a:ext>
            </a:extLst>
          </p:cNvPr>
          <p:cNvSpPr txBox="1"/>
          <p:nvPr/>
        </p:nvSpPr>
        <p:spPr>
          <a:xfrm>
            <a:off x="6096000" y="1828800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err="1"/>
              <a:t>Fahrbild</a:t>
            </a:r>
            <a:r>
              <a:rPr lang="de-CH"/>
              <a:t> mit </a:t>
            </a:r>
            <a:r>
              <a:rPr lang="de-CH" err="1"/>
              <a:t>VOpt</a:t>
            </a:r>
            <a:endParaRPr lang="de-CH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BC7485C-AD18-4D90-87A7-66A148FF949D}"/>
              </a:ext>
            </a:extLst>
          </p:cNvPr>
          <p:cNvSpPr txBox="1"/>
          <p:nvPr/>
        </p:nvSpPr>
        <p:spPr>
          <a:xfrm>
            <a:off x="1055688" y="5495544"/>
            <a:ext cx="5040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/>
              <a:t>Lokpersonal sieht nur kommerzielle Zeiten und maximale Geschwindigkeiten der Strecke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5E4A64B9-59D8-4934-9067-B3775BA69BEA}"/>
              </a:ext>
            </a:extLst>
          </p:cNvPr>
          <p:cNvSpPr txBox="1"/>
          <p:nvPr/>
        </p:nvSpPr>
        <p:spPr>
          <a:xfrm>
            <a:off x="6096000" y="5501640"/>
            <a:ext cx="5040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/>
              <a:t>Lokpersonal erhält zusätzliche, betrieblich und energieoptimierte Zeiten sowie Geschwindigkeitsempfehlungen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C1DCD682-D45C-46FF-A1C6-48EA6EFF2B54}"/>
              </a:ext>
            </a:extLst>
          </p:cNvPr>
          <p:cNvSpPr/>
          <p:nvPr/>
        </p:nvSpPr>
        <p:spPr>
          <a:xfrm>
            <a:off x="10086975" y="2856399"/>
            <a:ext cx="1049337" cy="255834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90B1D22E-FFCB-4AF3-B360-3D6BBA46EC04}"/>
              </a:ext>
            </a:extLst>
          </p:cNvPr>
          <p:cNvCxnSpPr>
            <a:cxnSpLocks/>
            <a:stCxn id="22" idx="0"/>
            <a:endCxn id="23" idx="2"/>
          </p:cNvCxnSpPr>
          <p:nvPr/>
        </p:nvCxnSpPr>
        <p:spPr>
          <a:xfrm flipV="1">
            <a:off x="8616156" y="4135572"/>
            <a:ext cx="1470819" cy="13660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927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B7C3D0-22F0-40FE-8520-3686EA4E0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Fahren nach </a:t>
            </a:r>
            <a:r>
              <a:rPr lang="de-CH" err="1"/>
              <a:t>VOpt</a:t>
            </a:r>
            <a:r>
              <a:rPr lang="de-CH"/>
              <a:t> für Lokführende 2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E78D376-E586-45BE-90FA-549167DCA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pic>
        <p:nvPicPr>
          <p:cNvPr id="10" name="Grafik 9" descr="Ein Bild, das Tisch enthält.&#10;&#10;Automatisch generierte Beschreibung">
            <a:extLst>
              <a:ext uri="{FF2B5EF4-FFF2-40B4-BE49-F238E27FC236}">
                <a16:creationId xmlns:a16="http://schemas.microsoft.com/office/drawing/2014/main" id="{F4D90C4F-10D1-4701-8283-C58D14C82D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572" y="1828799"/>
            <a:ext cx="5063153" cy="3164471"/>
          </a:xfrm>
          <a:prstGeom prst="rect">
            <a:avLst/>
          </a:prstGeom>
        </p:spPr>
      </p:pic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65DE8659-D85F-47F6-8443-4FF6B3DB76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88" y="1843077"/>
            <a:ext cx="5040312" cy="3150195"/>
          </a:xfrm>
        </p:spPr>
      </p:pic>
      <p:sp>
        <p:nvSpPr>
          <p:cNvPr id="13" name="Ellipse 12">
            <a:extLst>
              <a:ext uri="{FF2B5EF4-FFF2-40B4-BE49-F238E27FC236}">
                <a16:creationId xmlns:a16="http://schemas.microsoft.com/office/drawing/2014/main" id="{0DAD44D1-8F69-476A-A738-711DF64CB7FD}"/>
              </a:ext>
            </a:extLst>
          </p:cNvPr>
          <p:cNvSpPr/>
          <p:nvPr/>
        </p:nvSpPr>
        <p:spPr>
          <a:xfrm>
            <a:off x="4244826" y="2622998"/>
            <a:ext cx="1965960" cy="47548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04B4B288-D655-4925-8F3E-7B83C5CBC021}"/>
              </a:ext>
            </a:extLst>
          </p:cNvPr>
          <p:cNvSpPr/>
          <p:nvPr/>
        </p:nvSpPr>
        <p:spPr>
          <a:xfrm>
            <a:off x="4244826" y="3614650"/>
            <a:ext cx="1965960" cy="47548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DCB00B44-746B-46D7-A4A2-5B2355C3BB6D}"/>
              </a:ext>
            </a:extLst>
          </p:cNvPr>
          <p:cNvCxnSpPr/>
          <p:nvPr/>
        </p:nvCxnSpPr>
        <p:spPr>
          <a:xfrm flipV="1">
            <a:off x="3108960" y="3098486"/>
            <a:ext cx="1344168" cy="20404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3F21A900-E09B-44F4-9B76-471E99FBEE0F}"/>
              </a:ext>
            </a:extLst>
          </p:cNvPr>
          <p:cNvCxnSpPr>
            <a:cxnSpLocks/>
          </p:cNvCxnSpPr>
          <p:nvPr/>
        </p:nvCxnSpPr>
        <p:spPr>
          <a:xfrm flipV="1">
            <a:off x="3108960" y="4090138"/>
            <a:ext cx="1545336" cy="10487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593553D5-653D-4801-99C0-7B3819B4537D}"/>
              </a:ext>
            </a:extLst>
          </p:cNvPr>
          <p:cNvSpPr txBox="1"/>
          <p:nvPr/>
        </p:nvSpPr>
        <p:spPr>
          <a:xfrm>
            <a:off x="1055688" y="5161331"/>
            <a:ext cx="102169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/>
              <a:t>In diesen Streckenabschnitten sind höhere Geschwindigkeiten möglich: Eco2.0 errechnet tiefere Geschwindigkeiten, die die betriebliche Pünktlichkeit nicht gefährden und das Energiesparpotential maximieren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B871B912-6EE2-4A00-A7B7-0030BF9881D1}"/>
              </a:ext>
            </a:extLst>
          </p:cNvPr>
          <p:cNvSpPr/>
          <p:nvPr/>
        </p:nvSpPr>
        <p:spPr>
          <a:xfrm>
            <a:off x="9537551" y="2534292"/>
            <a:ext cx="1965960" cy="47548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6AD36846-425A-4B52-A99C-35F9B3124B97}"/>
              </a:ext>
            </a:extLst>
          </p:cNvPr>
          <p:cNvSpPr/>
          <p:nvPr/>
        </p:nvSpPr>
        <p:spPr>
          <a:xfrm>
            <a:off x="9537551" y="3117606"/>
            <a:ext cx="1965960" cy="47548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D437F93C-7B28-4E7E-B0C4-05DB0E955C55}"/>
              </a:ext>
            </a:extLst>
          </p:cNvPr>
          <p:cNvSpPr/>
          <p:nvPr/>
        </p:nvSpPr>
        <p:spPr>
          <a:xfrm>
            <a:off x="9565342" y="3485310"/>
            <a:ext cx="1965960" cy="47548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4AECDE9B-5F31-460D-8A42-2A7FCAC2CCDF}"/>
              </a:ext>
            </a:extLst>
          </p:cNvPr>
          <p:cNvCxnSpPr>
            <a:cxnSpLocks/>
            <a:endCxn id="24" idx="3"/>
          </p:cNvCxnSpPr>
          <p:nvPr/>
        </p:nvCxnSpPr>
        <p:spPr>
          <a:xfrm flipV="1">
            <a:off x="8385048" y="3891164"/>
            <a:ext cx="1468202" cy="12477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62AEB6E6-9FAD-48F4-9D85-8825A1235869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8385048" y="3355350"/>
            <a:ext cx="1152503" cy="17835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17B2150A-6125-45CB-AF29-E16091B7F615}"/>
              </a:ext>
            </a:extLst>
          </p:cNvPr>
          <p:cNvCxnSpPr>
            <a:cxnSpLocks/>
            <a:endCxn id="21" idx="2"/>
          </p:cNvCxnSpPr>
          <p:nvPr/>
        </p:nvCxnSpPr>
        <p:spPr>
          <a:xfrm flipV="1">
            <a:off x="8385048" y="2772036"/>
            <a:ext cx="1152503" cy="23668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2105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Ausbildung des Lokpersonals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54801" y="1839600"/>
            <a:ext cx="5041200" cy="4392000"/>
          </a:xfrm>
        </p:spPr>
        <p:txBody>
          <a:bodyPr/>
          <a:lstStyle/>
          <a:p>
            <a:r>
              <a:rPr lang="de-CH"/>
              <a:t>Die Schulung ist aufgeteilt in die Teilbereiche:</a:t>
            </a:r>
          </a:p>
          <a:p>
            <a:pPr marL="465750" lvl="1" indent="-285750">
              <a:buFont typeface="Symbol" panose="05050102010706020507" pitchFamily="18" charset="2"/>
              <a:buChar char="-"/>
            </a:pPr>
            <a:r>
              <a:rPr lang="de-CH"/>
              <a:t>Sensibilisierung zum Thema Energiesparen im Bahnbetrieb und Verknüpfen mit alltäglichen Werten (Verbrauch Auto, Haushalt)</a:t>
            </a:r>
          </a:p>
          <a:p>
            <a:pPr marL="465750" lvl="1" indent="-285750">
              <a:buFont typeface="Symbol" panose="05050102010706020507" pitchFamily="18" charset="2"/>
              <a:buChar char="-"/>
            </a:pPr>
            <a:r>
              <a:rPr lang="de-CH"/>
              <a:t>Energiewerte einer Linie der S-Bahn Bern</a:t>
            </a:r>
          </a:p>
          <a:p>
            <a:pPr marL="465750" lvl="1" indent="-285750">
              <a:buFont typeface="Symbol" panose="05050102010706020507" pitchFamily="18" charset="2"/>
              <a:buChar char="-"/>
            </a:pPr>
            <a:r>
              <a:rPr lang="de-CH"/>
              <a:t>Verhalten bei pünktlichem Betrieb sowie im Verspätungsfall</a:t>
            </a:r>
          </a:p>
          <a:p>
            <a:pPr marL="465750" lvl="1" indent="-285750">
              <a:buFont typeface="Symbol" panose="05050102010706020507" pitchFamily="18" charset="2"/>
              <a:buChar char="-"/>
            </a:pP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29492F0-7637-44BC-9BAA-B0FC6E20AE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72"/>
          <a:stretch/>
        </p:blipFill>
        <p:spPr>
          <a:xfrm>
            <a:off x="6096001" y="1839600"/>
            <a:ext cx="2938272" cy="220712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0D47598-E051-4AA9-8CB1-CFAB193CBD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7"/>
          <a:stretch/>
        </p:blipFill>
        <p:spPr>
          <a:xfrm>
            <a:off x="8447202" y="4046721"/>
            <a:ext cx="2938272" cy="220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957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854" y="836712"/>
            <a:ext cx="9158468" cy="4162228"/>
          </a:xfrm>
          <a:prstGeom prst="rect">
            <a:avLst/>
          </a:prstGeom>
        </p:spPr>
      </p:pic>
      <p:sp>
        <p:nvSpPr>
          <p:cNvPr id="14" name="Fußzeilenplatzhalter 3">
            <a:extLst>
              <a:ext uri="{FF2B5EF4-FFF2-40B4-BE49-F238E27FC236}">
                <a16:creationId xmlns:a16="http://schemas.microsoft.com/office/drawing/2014/main" id="{588E51DA-75B1-47FA-9117-B48658D2D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8. Forum Nachhaltige Energie  | 22.09.2021</a:t>
            </a:r>
          </a:p>
        </p:txBody>
      </p:sp>
      <p:sp>
        <p:nvSpPr>
          <p:cNvPr id="9" name="Titel 8"/>
          <p:cNvSpPr>
            <a:spLocks noGrp="1"/>
          </p:cNvSpPr>
          <p:nvPr>
            <p:ph type="ctrTitle" idx="4294967295"/>
          </p:nvPr>
        </p:nvSpPr>
        <p:spPr>
          <a:xfrm>
            <a:off x="2790825" y="4868863"/>
            <a:ext cx="7772400" cy="1368425"/>
          </a:xfrm>
        </p:spPr>
        <p:txBody>
          <a:bodyPr/>
          <a:lstStyle/>
          <a:p>
            <a:r>
              <a:rPr lang="de-CH"/>
              <a:t>Ausbildung Lokführende</a:t>
            </a:r>
            <a:br>
              <a:rPr lang="de-CH"/>
            </a:br>
            <a:r>
              <a:rPr lang="de-CH"/>
              <a:t>Energietag</a:t>
            </a:r>
            <a:br>
              <a:rPr lang="de-CH"/>
            </a:br>
            <a:r>
              <a:rPr lang="de-CH" sz="2400"/>
              <a:t>«Grundlagen Energie und Fahrdynamik»</a:t>
            </a:r>
          </a:p>
        </p:txBody>
      </p:sp>
      <p:sp>
        <p:nvSpPr>
          <p:cNvPr id="12" name="Text Box 16">
            <a:extLst>
              <a:ext uri="{FF2B5EF4-FFF2-40B4-BE49-F238E27FC236}">
                <a16:creationId xmlns:a16="http://schemas.microsoft.com/office/drawing/2014/main" id="{97BBE8B1-897C-4BA5-AD8A-4BA084CDF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276" y="188640"/>
            <a:ext cx="1995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de-DE" altLang="de-DE" sz="2400" b="1" i="1">
                <a:solidFill>
                  <a:srgbClr val="CC0000"/>
                </a:solidFill>
                <a:latin typeface="Georgia" panose="02040502050405020303" pitchFamily="18" charset="0"/>
              </a:rPr>
              <a:t>emkamatik</a:t>
            </a:r>
          </a:p>
        </p:txBody>
      </p:sp>
      <p:sp>
        <p:nvSpPr>
          <p:cNvPr id="13" name="AutoShape 17">
            <a:extLst>
              <a:ext uri="{FF2B5EF4-FFF2-40B4-BE49-F238E27FC236}">
                <a16:creationId xmlns:a16="http://schemas.microsoft.com/office/drawing/2014/main" id="{C0679910-AAB1-4AF9-88A9-8AA495F9B1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976" y="480740"/>
            <a:ext cx="1800000" cy="50800"/>
          </a:xfrm>
          <a:prstGeom prst="parallelogram">
            <a:avLst>
              <a:gd name="adj" fmla="val 28069"/>
            </a:avLst>
          </a:prstGeom>
          <a:gradFill rotWithShape="0">
            <a:gsLst>
              <a:gs pos="0">
                <a:srgbClr val="CC0000"/>
              </a:gs>
              <a:gs pos="100000">
                <a:srgbClr val="FFFF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034049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 43">
            <a:extLst>
              <a:ext uri="{FF2B5EF4-FFF2-40B4-BE49-F238E27FC236}">
                <a16:creationId xmlns:a16="http://schemas.microsoft.com/office/drawing/2014/main" id="{55FD8199-168F-468E-9461-709A1FB454F3}"/>
              </a:ext>
            </a:extLst>
          </p:cNvPr>
          <p:cNvSpPr/>
          <p:nvPr/>
        </p:nvSpPr>
        <p:spPr>
          <a:xfrm>
            <a:off x="7855271" y="5768749"/>
            <a:ext cx="2090417" cy="5050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>
                <a:solidFill>
                  <a:srgbClr val="0028A0"/>
                </a:solidFill>
                <a:latin typeface="Arial"/>
              </a:rPr>
              <a:t>12.5 kWh pro Tag</a:t>
            </a:r>
            <a:endParaRPr lang="de-CH">
              <a:solidFill>
                <a:srgbClr val="002810"/>
              </a:solidFill>
              <a:latin typeface="Arial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AAE8C73-9B30-413A-B35A-251BE34D3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314" y="612001"/>
            <a:ext cx="7234237" cy="510183"/>
          </a:xfrm>
        </p:spPr>
        <p:txBody>
          <a:bodyPr/>
          <a:lstStyle/>
          <a:p>
            <a:r>
              <a:rPr lang="de-DE"/>
              <a:t>Leistung – Energie – Vergleiche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434B7E-C94E-4011-9246-2EFB46F63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6314" y="1268413"/>
            <a:ext cx="7666037" cy="5040906"/>
          </a:xfrm>
        </p:spPr>
        <p:txBody>
          <a:bodyPr/>
          <a:lstStyle/>
          <a:p>
            <a:pPr marL="0" indent="0">
              <a:buNone/>
            </a:pPr>
            <a:r>
              <a:rPr lang="de-DE" altLang="de-DE">
                <a:solidFill>
                  <a:schemeClr val="accent2"/>
                </a:solidFill>
              </a:rPr>
              <a:t>Leistung 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altLang="de-DE"/>
              <a:t>Einheit: Watt, 1‘000 Watt = 1 Kilowatt (kW)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/>
              <a:t>Bei Zügen haben wir es mit sehr </a:t>
            </a:r>
            <a:r>
              <a:rPr lang="de-DE" err="1"/>
              <a:t>grossen</a:t>
            </a:r>
            <a:r>
              <a:rPr lang="de-DE"/>
              <a:t> </a:t>
            </a:r>
            <a:r>
              <a:rPr lang="de-DE">
                <a:solidFill>
                  <a:schemeClr val="accent2"/>
                </a:solidFill>
              </a:rPr>
              <a:t>Leistungen</a:t>
            </a:r>
            <a:r>
              <a:rPr lang="de-DE"/>
              <a:t> zu tun: </a:t>
            </a:r>
            <a:br>
              <a:rPr lang="de-DE"/>
            </a:br>
            <a:r>
              <a:rPr lang="de-DE"/>
              <a:t>Bsp.: Maximalleistung MUTZ: 6 MW = 6‘000 kW = 6‘000‘000 W</a:t>
            </a:r>
          </a:p>
          <a:p>
            <a:pPr>
              <a:buFont typeface="Arial" panose="020B0604020202020204" pitchFamily="34" charset="0"/>
              <a:buChar char="•"/>
            </a:pPr>
            <a:endParaRPr lang="de-DE" sz="1200"/>
          </a:p>
          <a:p>
            <a:pPr marL="0" indent="0">
              <a:buNone/>
            </a:pPr>
            <a:r>
              <a:rPr lang="de-DE">
                <a:solidFill>
                  <a:schemeClr val="accent2"/>
                </a:solidFill>
              </a:rPr>
              <a:t>Energie 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/>
              <a:t>Einheit: Wattstunden, 1‘000 Wattstunden = 1 Kilowattstunde (kWh)</a:t>
            </a:r>
            <a:endParaRPr lang="de-DE" altLang="de-DE"/>
          </a:p>
          <a:p>
            <a:pPr marL="0" indent="0">
              <a:buNone/>
            </a:pPr>
            <a:br>
              <a:rPr lang="de-DE" altLang="de-DE" sz="1000"/>
            </a:br>
            <a:br>
              <a:rPr lang="de-DE" altLang="de-DE"/>
            </a:br>
            <a:endParaRPr lang="de-DE" altLang="de-DE"/>
          </a:p>
          <a:p>
            <a:pPr>
              <a:buFont typeface="Arial" panose="020B0604020202020204" pitchFamily="34" charset="0"/>
              <a:buChar char="•"/>
            </a:pPr>
            <a:r>
              <a:rPr lang="de-DE" altLang="de-DE"/>
              <a:t>also z.B.: 1‘000 W (kleine Kochplatte) • 2 Stunden = 2 kWh</a:t>
            </a:r>
          </a:p>
          <a:p>
            <a:pPr marL="0" indent="0">
              <a:buNone/>
            </a:pPr>
            <a:endParaRPr lang="de-DE" altLang="de-DE"/>
          </a:p>
          <a:p>
            <a:pPr>
              <a:buFont typeface="Arial" panose="020B0604020202020204" pitchFamily="34" charset="0"/>
              <a:buChar char="•"/>
            </a:pPr>
            <a:r>
              <a:rPr lang="de-DE" altLang="de-DE"/>
              <a:t>Jahres-</a:t>
            </a:r>
            <a:r>
              <a:rPr lang="de-DE" altLang="de-DE">
                <a:solidFill>
                  <a:schemeClr val="accent2"/>
                </a:solidFill>
              </a:rPr>
              <a:t>Energieverbrauch</a:t>
            </a:r>
            <a:r>
              <a:rPr lang="de-DE" altLang="de-DE"/>
              <a:t> </a:t>
            </a:r>
            <a:br>
              <a:rPr lang="de-DE" altLang="de-DE"/>
            </a:br>
            <a:r>
              <a:rPr lang="de-DE" altLang="de-DE"/>
              <a:t>eines Schweizer Durchschnittshaushalts:</a:t>
            </a:r>
          </a:p>
          <a:p>
            <a:pPr>
              <a:buFont typeface="Arial" panose="020B0604020202020204" pitchFamily="34" charset="0"/>
              <a:buChar char="•"/>
            </a:pPr>
            <a:endParaRPr lang="de-DE" sz="2600">
              <a:solidFill>
                <a:schemeClr val="accent2"/>
              </a:solidFill>
            </a:endParaRPr>
          </a:p>
          <a:p>
            <a:pPr marL="0" indent="0">
              <a:buNone/>
              <a:tabLst>
                <a:tab pos="5468938" algn="r"/>
              </a:tabLst>
            </a:pPr>
            <a:r>
              <a:rPr lang="de-DE"/>
              <a:t>	… oder umgerechnet rund</a:t>
            </a:r>
            <a:endParaRPr lang="de-DE">
              <a:solidFill>
                <a:schemeClr val="accent2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5D350E4-CFD1-46CB-9DB2-1C6FE47C1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>
              <a:defRPr/>
            </a:pPr>
            <a:r>
              <a:rPr lang="de-CH">
                <a:solidFill>
                  <a:srgbClr val="96AAB4"/>
                </a:solidFill>
                <a:latin typeface="Arial"/>
              </a:rPr>
              <a:t>8. Forum Nachhaltige Energie  | 22.09.2021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E510037-F9AE-4B46-B6B7-4D0D6F7B81A7}"/>
              </a:ext>
            </a:extLst>
          </p:cNvPr>
          <p:cNvSpPr/>
          <p:nvPr/>
        </p:nvSpPr>
        <p:spPr>
          <a:xfrm>
            <a:off x="4448355" y="3476445"/>
            <a:ext cx="3295290" cy="50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altLang="de-DE">
                <a:solidFill>
                  <a:srgbClr val="0028A0"/>
                </a:solidFill>
                <a:latin typeface="Arial"/>
              </a:rPr>
              <a:t>Energie = Leistung • Zeit</a:t>
            </a:r>
            <a:endParaRPr lang="de-CH">
              <a:solidFill>
                <a:srgbClr val="002810"/>
              </a:solidFill>
              <a:latin typeface="Arial"/>
            </a:endParaRP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BC44A090-7770-4CDC-8EAE-941C2D0EBF4B}"/>
              </a:ext>
            </a:extLst>
          </p:cNvPr>
          <p:cNvGrpSpPr/>
          <p:nvPr/>
        </p:nvGrpSpPr>
        <p:grpSpPr>
          <a:xfrm>
            <a:off x="6501070" y="4461379"/>
            <a:ext cx="2485149" cy="1128208"/>
            <a:chOff x="5651401" y="5145592"/>
            <a:chExt cx="2485149" cy="1128208"/>
          </a:xfrm>
        </p:grpSpPr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7C3111A5-DD02-4E53-8C49-C8B6FEFEAB01}"/>
                </a:ext>
              </a:extLst>
            </p:cNvPr>
            <p:cNvGrpSpPr/>
            <p:nvPr/>
          </p:nvGrpSpPr>
          <p:grpSpPr>
            <a:xfrm>
              <a:off x="5651401" y="5145592"/>
              <a:ext cx="1584524" cy="1128208"/>
              <a:chOff x="5651401" y="5145592"/>
              <a:chExt cx="1584524" cy="1128208"/>
            </a:xfrm>
          </p:grpSpPr>
          <p:sp>
            <p:nvSpPr>
              <p:cNvPr id="42" name="Rechteck 41">
                <a:extLst>
                  <a:ext uri="{FF2B5EF4-FFF2-40B4-BE49-F238E27FC236}">
                    <a16:creationId xmlns:a16="http://schemas.microsoft.com/office/drawing/2014/main" id="{2772684C-D980-412A-A3AD-8D4F6A9BB0C3}"/>
                  </a:ext>
                </a:extLst>
              </p:cNvPr>
              <p:cNvSpPr/>
              <p:nvPr/>
            </p:nvSpPr>
            <p:spPr>
              <a:xfrm>
                <a:off x="5776070" y="5481800"/>
                <a:ext cx="1368000" cy="792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de-DE" altLang="de-DE">
                    <a:solidFill>
                      <a:srgbClr val="0028A0"/>
                    </a:solidFill>
                    <a:latin typeface="Arial"/>
                  </a:rPr>
                  <a:t>4‘500 kWh</a:t>
                </a:r>
                <a:endParaRPr lang="de-CH">
                  <a:solidFill>
                    <a:srgbClr val="002810"/>
                  </a:solidFill>
                  <a:latin typeface="Arial"/>
                </a:endParaRPr>
              </a:p>
            </p:txBody>
          </p:sp>
          <p:sp>
            <p:nvSpPr>
              <p:cNvPr id="43" name="Gleichschenkliges Dreieck 42">
                <a:extLst>
                  <a:ext uri="{FF2B5EF4-FFF2-40B4-BE49-F238E27FC236}">
                    <a16:creationId xmlns:a16="http://schemas.microsoft.com/office/drawing/2014/main" id="{39154605-E334-4542-B867-C626B15E46B1}"/>
                  </a:ext>
                </a:extLst>
              </p:cNvPr>
              <p:cNvSpPr/>
              <p:nvPr/>
            </p:nvSpPr>
            <p:spPr>
              <a:xfrm>
                <a:off x="5651401" y="5145592"/>
                <a:ext cx="1584524" cy="337197"/>
              </a:xfrm>
              <a:prstGeom prst="triangl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endParaRPr lang="de-CH" err="1">
                  <a:solidFill>
                    <a:srgbClr val="002810"/>
                  </a:solidFill>
                  <a:latin typeface="Arial"/>
                </a:endParaRPr>
              </a:p>
            </p:txBody>
          </p:sp>
        </p:grpSp>
        <p:sp>
          <p:nvSpPr>
            <p:cNvPr id="27" name="Gleichschenkliges Dreieck 26">
              <a:extLst>
                <a:ext uri="{FF2B5EF4-FFF2-40B4-BE49-F238E27FC236}">
                  <a16:creationId xmlns:a16="http://schemas.microsoft.com/office/drawing/2014/main" id="{2160487B-D457-461B-83F1-EB37C25F8E1D}"/>
                </a:ext>
              </a:extLst>
            </p:cNvPr>
            <p:cNvSpPr/>
            <p:nvPr/>
          </p:nvSpPr>
          <p:spPr>
            <a:xfrm>
              <a:off x="7909560" y="5463540"/>
              <a:ext cx="93980" cy="810260"/>
            </a:xfrm>
            <a:prstGeom prst="triangl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endParaRPr lang="de-CH" err="1">
                <a:solidFill>
                  <a:srgbClr val="002810"/>
                </a:solidFill>
                <a:latin typeface="Arial"/>
              </a:endParaRPr>
            </a:p>
          </p:txBody>
        </p:sp>
        <p:sp>
          <p:nvSpPr>
            <p:cNvPr id="28" name="Gleichschenkliges Dreieck 27">
              <a:extLst>
                <a:ext uri="{FF2B5EF4-FFF2-40B4-BE49-F238E27FC236}">
                  <a16:creationId xmlns:a16="http://schemas.microsoft.com/office/drawing/2014/main" id="{43BC5618-B387-4F5A-B2EB-85D132C90DD1}"/>
                </a:ext>
              </a:extLst>
            </p:cNvPr>
            <p:cNvSpPr/>
            <p:nvPr/>
          </p:nvSpPr>
          <p:spPr>
            <a:xfrm>
              <a:off x="7776550" y="5720080"/>
              <a:ext cx="360000" cy="45719"/>
            </a:xfrm>
            <a:prstGeom prst="triangl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endParaRPr lang="de-CH" err="1">
                <a:solidFill>
                  <a:srgbClr val="002810"/>
                </a:solidFill>
                <a:latin typeface="Arial"/>
              </a:endParaRPr>
            </a:p>
          </p:txBody>
        </p:sp>
        <p:sp>
          <p:nvSpPr>
            <p:cNvPr id="29" name="Gleichschenkliges Dreieck 28">
              <a:extLst>
                <a:ext uri="{FF2B5EF4-FFF2-40B4-BE49-F238E27FC236}">
                  <a16:creationId xmlns:a16="http://schemas.microsoft.com/office/drawing/2014/main" id="{FFD767DC-4010-45FB-AFD1-35B69A587666}"/>
                </a:ext>
              </a:extLst>
            </p:cNvPr>
            <p:cNvSpPr/>
            <p:nvPr/>
          </p:nvSpPr>
          <p:spPr>
            <a:xfrm>
              <a:off x="7812550" y="5617757"/>
              <a:ext cx="288000" cy="45719"/>
            </a:xfrm>
            <a:prstGeom prst="triangl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endParaRPr lang="de-CH" err="1">
                <a:solidFill>
                  <a:srgbClr val="002810"/>
                </a:solidFill>
                <a:latin typeface="Arial"/>
              </a:endParaRPr>
            </a:p>
          </p:txBody>
        </p:sp>
        <p:sp>
          <p:nvSpPr>
            <p:cNvPr id="30" name="Gleichschenkliges Dreieck 29">
              <a:extLst>
                <a:ext uri="{FF2B5EF4-FFF2-40B4-BE49-F238E27FC236}">
                  <a16:creationId xmlns:a16="http://schemas.microsoft.com/office/drawing/2014/main" id="{D680367B-8E90-4903-853F-FE81139BDB2E}"/>
                </a:ext>
              </a:extLst>
            </p:cNvPr>
            <p:cNvSpPr/>
            <p:nvPr/>
          </p:nvSpPr>
          <p:spPr>
            <a:xfrm>
              <a:off x="7848550" y="5513162"/>
              <a:ext cx="216000" cy="45719"/>
            </a:xfrm>
            <a:prstGeom prst="triangl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endParaRPr lang="de-CH" err="1">
                <a:solidFill>
                  <a:srgbClr val="002810"/>
                </a:solidFill>
                <a:latin typeface="Arial"/>
              </a:endParaRPr>
            </a:p>
          </p:txBody>
        </p: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DD9AE15A-BFF6-45F3-8D7E-2C5C36FE5E51}"/>
                </a:ext>
              </a:extLst>
            </p:cNvPr>
            <p:cNvCxnSpPr>
              <a:cxnSpLocks/>
              <a:stCxn id="27" idx="2"/>
              <a:endCxn id="27" idx="5"/>
            </p:cNvCxnSpPr>
            <p:nvPr/>
          </p:nvCxnSpPr>
          <p:spPr>
            <a:xfrm flipV="1">
              <a:off x="7909560" y="5868670"/>
              <a:ext cx="70485" cy="40513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>
              <a:extLst>
                <a:ext uri="{FF2B5EF4-FFF2-40B4-BE49-F238E27FC236}">
                  <a16:creationId xmlns:a16="http://schemas.microsoft.com/office/drawing/2014/main" id="{B600379D-B4EE-4701-BC91-1626E8959B3E}"/>
                </a:ext>
              </a:extLst>
            </p:cNvPr>
            <p:cNvCxnSpPr>
              <a:cxnSpLocks/>
              <a:stCxn id="27" idx="4"/>
              <a:endCxn id="27" idx="1"/>
            </p:cNvCxnSpPr>
            <p:nvPr/>
          </p:nvCxnSpPr>
          <p:spPr>
            <a:xfrm flipH="1" flipV="1">
              <a:off x="7933055" y="5868670"/>
              <a:ext cx="70485" cy="40513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Bogen 32">
              <a:extLst>
                <a:ext uri="{FF2B5EF4-FFF2-40B4-BE49-F238E27FC236}">
                  <a16:creationId xmlns:a16="http://schemas.microsoft.com/office/drawing/2014/main" id="{6FFF77B7-0577-427E-9710-D7E9BDA73E65}"/>
                </a:ext>
              </a:extLst>
            </p:cNvPr>
            <p:cNvSpPr/>
            <p:nvPr/>
          </p:nvSpPr>
          <p:spPr>
            <a:xfrm>
              <a:off x="7115175" y="5511302"/>
              <a:ext cx="777215" cy="125638"/>
            </a:xfrm>
            <a:prstGeom prst="arc">
              <a:avLst>
                <a:gd name="adj1" fmla="val 217871"/>
                <a:gd name="adj2" fmla="val 10549224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>
                <a:defRPr/>
              </a:pPr>
              <a:endParaRPr lang="de-CH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4" name="Bogen 33">
              <a:extLst>
                <a:ext uri="{FF2B5EF4-FFF2-40B4-BE49-F238E27FC236}">
                  <a16:creationId xmlns:a16="http://schemas.microsoft.com/office/drawing/2014/main" id="{A64827F3-3C01-4920-8094-A366317B05E8}"/>
                </a:ext>
              </a:extLst>
            </p:cNvPr>
            <p:cNvSpPr/>
            <p:nvPr/>
          </p:nvSpPr>
          <p:spPr>
            <a:xfrm>
              <a:off x="7128510" y="5617966"/>
              <a:ext cx="728992" cy="125638"/>
            </a:xfrm>
            <a:prstGeom prst="arc">
              <a:avLst>
                <a:gd name="adj1" fmla="val 217871"/>
                <a:gd name="adj2" fmla="val 10549224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>
                <a:defRPr/>
              </a:pPr>
              <a:endParaRPr lang="de-CH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35" name="Bogen 34">
              <a:extLst>
                <a:ext uri="{FF2B5EF4-FFF2-40B4-BE49-F238E27FC236}">
                  <a16:creationId xmlns:a16="http://schemas.microsoft.com/office/drawing/2014/main" id="{C4D93874-4EBB-4E33-BDAD-6CFBA3BF034A}"/>
                </a:ext>
              </a:extLst>
            </p:cNvPr>
            <p:cNvSpPr/>
            <p:nvPr/>
          </p:nvSpPr>
          <p:spPr>
            <a:xfrm>
              <a:off x="7128510" y="5722352"/>
              <a:ext cx="689847" cy="125638"/>
            </a:xfrm>
            <a:prstGeom prst="arc">
              <a:avLst>
                <a:gd name="adj1" fmla="val 217871"/>
                <a:gd name="adj2" fmla="val 10549224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>
                <a:defRPr/>
              </a:pPr>
              <a:endParaRPr lang="de-CH">
                <a:solidFill>
                  <a:prstClr val="black"/>
                </a:solidFill>
                <a:latin typeface="Arial"/>
              </a:endParaRPr>
            </a:p>
          </p:txBody>
        </p:sp>
        <p:cxnSp>
          <p:nvCxnSpPr>
            <p:cNvPr id="36" name="Gerader Verbinder 35">
              <a:extLst>
                <a:ext uri="{FF2B5EF4-FFF2-40B4-BE49-F238E27FC236}">
                  <a16:creationId xmlns:a16="http://schemas.microsoft.com/office/drawing/2014/main" id="{66C2F670-4ED2-42B4-A587-E90B6E58B0D0}"/>
                </a:ext>
              </a:extLst>
            </p:cNvPr>
            <p:cNvCxnSpPr/>
            <p:nvPr/>
          </p:nvCxnSpPr>
          <p:spPr>
            <a:xfrm>
              <a:off x="7867650" y="5560695"/>
              <a:ext cx="0" cy="36000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r Verbinder 36">
              <a:extLst>
                <a:ext uri="{FF2B5EF4-FFF2-40B4-BE49-F238E27FC236}">
                  <a16:creationId xmlns:a16="http://schemas.microsoft.com/office/drawing/2014/main" id="{DB5811E7-84D7-48E7-86EC-0B8DBC3EC3D9}"/>
                </a:ext>
              </a:extLst>
            </p:cNvPr>
            <p:cNvCxnSpPr/>
            <p:nvPr/>
          </p:nvCxnSpPr>
          <p:spPr>
            <a:xfrm>
              <a:off x="7836534" y="5666595"/>
              <a:ext cx="0" cy="36000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r Verbinder 37">
              <a:extLst>
                <a:ext uri="{FF2B5EF4-FFF2-40B4-BE49-F238E27FC236}">
                  <a16:creationId xmlns:a16="http://schemas.microsoft.com/office/drawing/2014/main" id="{4C3C301A-919A-44F5-9740-0B96573C216E}"/>
                </a:ext>
              </a:extLst>
            </p:cNvPr>
            <p:cNvCxnSpPr>
              <a:cxnSpLocks/>
            </p:cNvCxnSpPr>
            <p:nvPr/>
          </p:nvCxnSpPr>
          <p:spPr>
            <a:xfrm>
              <a:off x="7805443" y="5770423"/>
              <a:ext cx="0" cy="36000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r Verbinder 38">
              <a:extLst>
                <a:ext uri="{FF2B5EF4-FFF2-40B4-BE49-F238E27FC236}">
                  <a16:creationId xmlns:a16="http://schemas.microsoft.com/office/drawing/2014/main" id="{74590D18-CF96-4691-A2F2-1607081E9677}"/>
                </a:ext>
              </a:extLst>
            </p:cNvPr>
            <p:cNvCxnSpPr>
              <a:cxnSpLocks/>
            </p:cNvCxnSpPr>
            <p:nvPr/>
          </p:nvCxnSpPr>
          <p:spPr>
            <a:xfrm>
              <a:off x="8105018" y="5770423"/>
              <a:ext cx="0" cy="36000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r Verbinder 39">
              <a:extLst>
                <a:ext uri="{FF2B5EF4-FFF2-40B4-BE49-F238E27FC236}">
                  <a16:creationId xmlns:a16="http://schemas.microsoft.com/office/drawing/2014/main" id="{AA72BBA6-2B90-4D3E-A521-C0E81CCBC77C}"/>
                </a:ext>
              </a:extLst>
            </p:cNvPr>
            <p:cNvCxnSpPr>
              <a:cxnSpLocks/>
            </p:cNvCxnSpPr>
            <p:nvPr/>
          </p:nvCxnSpPr>
          <p:spPr>
            <a:xfrm>
              <a:off x="8074733" y="5668500"/>
              <a:ext cx="0" cy="36000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35738EEA-F0E0-4D85-905A-540BC12AEF87}"/>
                </a:ext>
              </a:extLst>
            </p:cNvPr>
            <p:cNvCxnSpPr>
              <a:cxnSpLocks/>
            </p:cNvCxnSpPr>
            <p:nvPr/>
          </p:nvCxnSpPr>
          <p:spPr>
            <a:xfrm>
              <a:off x="8041663" y="5562600"/>
              <a:ext cx="0" cy="36000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18811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LS">
      <a:dk1>
        <a:sysClr val="windowText" lastClr="000000"/>
      </a:dk1>
      <a:lt1>
        <a:srgbClr val="FFFFFF"/>
      </a:lt1>
      <a:dk2>
        <a:srgbClr val="000000"/>
      </a:dk2>
      <a:lt2>
        <a:srgbClr val="96AAB4"/>
      </a:lt2>
      <a:accent1>
        <a:srgbClr val="A0E100"/>
      </a:accent1>
      <a:accent2>
        <a:srgbClr val="0028A0"/>
      </a:accent2>
      <a:accent3>
        <a:srgbClr val="E60064"/>
      </a:accent3>
      <a:accent4>
        <a:srgbClr val="F0E646"/>
      </a:accent4>
      <a:accent5>
        <a:srgbClr val="00A03C"/>
      </a:accent5>
      <a:accent6>
        <a:srgbClr val="96AAB4"/>
      </a:accent6>
      <a:hlink>
        <a:srgbClr val="0028A0"/>
      </a:hlink>
      <a:folHlink>
        <a:srgbClr val="96AAB4"/>
      </a:folHlink>
    </a:clrScheme>
    <a:fontScheme name="BL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6_9_Deutsch.pptx" id="{F499CCAF-22CB-4C57-A8A5-BB0E10767F14}" vid="{342EBB83-B18D-43EB-AA3A-71C407B9869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fc48761f-100f-4b21-bfba-e6963edc687a">VXEHHNPPKHJR-1000582777-611246</_dlc_DocId>
    <_dlc_DocIdUrl xmlns="fc48761f-100f-4b21-bfba-e6963edc687a">
      <Url>https://voev.sharepoint.com/sites/AbtoeffentlicherVerkehrVoeV/_layouts/15/DocIdRedir.aspx?ID=VXEHHNPPKHJR-1000582777-611246</Url>
      <Description>VXEHHNPPKHJR-1000582777-611246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1663C6CEEE474AB7A75D47C7492EF0" ma:contentTypeVersion="13" ma:contentTypeDescription="Crée un document." ma:contentTypeScope="" ma:versionID="6a3693a9fd152e1de3c804955c3c23c3">
  <xsd:schema xmlns:xsd="http://www.w3.org/2001/XMLSchema" xmlns:xs="http://www.w3.org/2001/XMLSchema" xmlns:p="http://schemas.microsoft.com/office/2006/metadata/properties" xmlns:ns2="dff2d33b-e58c-4b22-aaee-1c3e400aa24b" xmlns:ns3="fc48761f-100f-4b21-bfba-e6963edc687a" targetNamespace="http://schemas.microsoft.com/office/2006/metadata/properties" ma:root="true" ma:fieldsID="a7a096d3d3d7c64f0fa0144793922793" ns2:_="" ns3:_="">
    <xsd:import namespace="dff2d33b-e58c-4b22-aaee-1c3e400aa24b"/>
    <xsd:import namespace="fc48761f-100f-4b21-bfba-e6963edc68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f2d33b-e58c-4b22-aaee-1c3e400aa2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48761f-100f-4b21-bfba-e6963edc687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8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1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0" nillable="true" ma:displayName="Beständige ID" ma:description="ID beim Hinzufügen beibehalten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45D8E924-B736-405B-8ED5-3AA8A24EE96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A66C82-860D-4726-991A-E9EFDDE3C41C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741873c4-fdd0-48c9-bbfa-19dc571b6d2b"/>
    <ds:schemaRef ds:uri="235139ec-9a30-4563-b515-65478244f757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D16C8C8-47EE-4265-ACA0-1EC626AC79A9}"/>
</file>

<file path=customXml/itemProps4.xml><?xml version="1.0" encoding="utf-8"?>
<ds:datastoreItem xmlns:ds="http://schemas.openxmlformats.org/officeDocument/2006/customXml" ds:itemID="{AB4779A8-9AF5-488A-BF00-AEE940238C8A}"/>
</file>

<file path=docProps/app.xml><?xml version="1.0" encoding="utf-8"?>
<Properties xmlns="http://schemas.openxmlformats.org/officeDocument/2006/extended-properties" xmlns:vt="http://schemas.openxmlformats.org/officeDocument/2006/docPropsVTypes">
  <Template>BLS_Präsentation 16 9_DE</Template>
  <TotalTime>0</TotalTime>
  <Words>842</Words>
  <Application>Microsoft Office PowerPoint</Application>
  <PresentationFormat>Breitbild</PresentationFormat>
  <Paragraphs>124</Paragraphs>
  <Slides>16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Calibri</vt:lpstr>
      <vt:lpstr>Georgia</vt:lpstr>
      <vt:lpstr>Symbol</vt:lpstr>
      <vt:lpstr>Office</vt:lpstr>
      <vt:lpstr>Energiesparendes Fahren mit Fahrempfehlung Eco2.0</vt:lpstr>
      <vt:lpstr>Energie sparen beim Lokpersonal BLS AG</vt:lpstr>
      <vt:lpstr>Ziele </vt:lpstr>
      <vt:lpstr>Woher kommen die Daten?</vt:lpstr>
      <vt:lpstr>Fahren nach VOpt für Lokführende 1</vt:lpstr>
      <vt:lpstr>Fahren nach VOpt für Lokführende 2</vt:lpstr>
      <vt:lpstr>Ausbildung des Lokpersonals</vt:lpstr>
      <vt:lpstr>Ausbildung Lokführende Energietag «Grundlagen Energie und Fahrdynamik»</vt:lpstr>
      <vt:lpstr>Leistung – Energie – Vergleiche</vt:lpstr>
      <vt:lpstr>3. Optimal fahren / Zeitreserven nutzen</vt:lpstr>
      <vt:lpstr>Verschiedene Fahrweisen</vt:lpstr>
      <vt:lpstr>Verschiedene Fahrweisen</vt:lpstr>
      <vt:lpstr>Verschiedene Fahrweisen</vt:lpstr>
      <vt:lpstr>Verschiedene Fahrweisen</vt:lpstr>
      <vt:lpstr>Einordnung</vt:lpstr>
      <vt:lpstr>Zukunft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Energiesparendes Fahren mit Fahrempfehlung VOpt</dc:title>
  <dc:creator>Daehler Tizian (BBZLNBN)</dc:creator>
  <cp:lastModifiedBy>Marti Andreas (BBZLQ)</cp:lastModifiedBy>
  <cp:revision>2</cp:revision>
  <dcterms:created xsi:type="dcterms:W3CDTF">2021-09-02T06:16:03Z</dcterms:created>
  <dcterms:modified xsi:type="dcterms:W3CDTF">2021-09-09T04:30:50Z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0x010100001663C6CEEE474AB7A75D47C7492EF0</vt:lpwstr>
  </property>
  <property fmtid="{D5CDD505-2E9C-101B-9397-08002B2CF9AE}" pid="3" name="_dlc_DocIdItemGuid">
    <vt:lpwstr>2bcf778a-31f1-4ed8-98eb-cb6ca7073fd2</vt:lpwstr>
  </property>
</Properties>
</file>