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vml" ContentType="application/vnd.openxmlformats-officedocument.vmlDrawing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7" r:id="rId5"/>
    <p:sldMasterId id="2147483755" r:id="rId6"/>
    <p:sldMasterId id="2147483776" r:id="rId7"/>
    <p:sldMasterId id="2147483796" r:id="rId8"/>
    <p:sldMasterId id="2147483814" r:id="rId9"/>
  </p:sldMasterIdLst>
  <p:notesMasterIdLst>
    <p:notesMasterId r:id="rId27"/>
  </p:notesMasterIdLst>
  <p:handoutMasterIdLst>
    <p:handoutMasterId r:id="rId28"/>
  </p:handoutMasterIdLst>
  <p:sldIdLst>
    <p:sldId id="428" r:id="rId10"/>
    <p:sldId id="277" r:id="rId11"/>
    <p:sldId id="661" r:id="rId12"/>
    <p:sldId id="3587" r:id="rId13"/>
    <p:sldId id="290" r:id="rId14"/>
    <p:sldId id="398" r:id="rId15"/>
    <p:sldId id="284" r:id="rId16"/>
    <p:sldId id="276" r:id="rId17"/>
    <p:sldId id="3581" r:id="rId18"/>
    <p:sldId id="3582" r:id="rId19"/>
    <p:sldId id="3583" r:id="rId20"/>
    <p:sldId id="3584" r:id="rId21"/>
    <p:sldId id="3452" r:id="rId22"/>
    <p:sldId id="3586" r:id="rId23"/>
    <p:sldId id="312" r:id="rId24"/>
    <p:sldId id="3513" r:id="rId25"/>
    <p:sldId id="269" r:id="rId26"/>
  </p:sldIdLst>
  <p:sldSz cx="12192000" cy="6858000"/>
  <p:notesSz cx="6858000" cy="9144000"/>
  <p:embeddedFontLst>
    <p:embeddedFont>
      <p:font typeface="SBB" pitchFamily="2" charset="0"/>
      <p:regular r:id="rId29"/>
      <p:bold r:id="rId30"/>
      <p:italic r:id="rId31"/>
    </p:embeddedFont>
    <p:embeddedFont>
      <p:font typeface="SBB Light" pitchFamily="2" charset="0"/>
      <p:regular r:id="rId32"/>
    </p:embeddedFont>
    <p:embeddedFont>
      <p:font typeface="Wingdings 3" panose="05040102010807070707" pitchFamily="18" charset="2"/>
      <p:regular r:id="rId33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21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4292" userDrawn="1">
          <p15:clr>
            <a:srgbClr val="A4A3A4"/>
          </p15:clr>
        </p15:guide>
        <p15:guide id="4" pos="5949" userDrawn="1">
          <p15:clr>
            <a:srgbClr val="A4A3A4"/>
          </p15:clr>
        </p15:guide>
        <p15:guide id="5" pos="6403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orient="horz" pos="37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örlin Oliver (KOM-MF-CID)" initials="SO(" lastIdx="3" clrIdx="0">
    <p:extLst>
      <p:ext uri="{19B8F6BF-5375-455C-9EA6-DF929625EA0E}">
        <p15:presenceInfo xmlns:p15="http://schemas.microsoft.com/office/powerpoint/2012/main" userId="S::oliver.schoerlin@sbb.ch::71fca3ee-fd40-4e09-8188-16ddd74b94a4" providerId="AD"/>
      </p:ext>
    </p:extLst>
  </p:cmAuthor>
  <p:cmAuthor id="2" name="Danzeisen Nicole (KOM-MF-CID)" initials="DN(" lastIdx="25" clrIdx="1">
    <p:extLst>
      <p:ext uri="{19B8F6BF-5375-455C-9EA6-DF929625EA0E}">
        <p15:presenceInfo xmlns:p15="http://schemas.microsoft.com/office/powerpoint/2012/main" userId="S::nicole.danzeisen@sbb.ch::9522a91c-9175-43bd-a27e-4d17aecd276d" providerId="AD"/>
      </p:ext>
    </p:extLst>
  </p:cmAuthor>
  <p:cmAuthor id="3" name="Meier Cyrill (I-EN-EFF)" initials="CM" lastIdx="1" clrIdx="2">
    <p:extLst>
      <p:ext uri="{19B8F6BF-5375-455C-9EA6-DF929625EA0E}">
        <p15:presenceInfo xmlns:p15="http://schemas.microsoft.com/office/powerpoint/2012/main" userId="Meier Cyrill (I-EN-EFF)" providerId="None"/>
      </p:ext>
    </p:extLst>
  </p:cmAuthor>
  <p:cmAuthor id="4" name="Weber Mischa (UE-NH)" initials="W(" lastIdx="2" clrIdx="3">
    <p:extLst>
      <p:ext uri="{19B8F6BF-5375-455C-9EA6-DF929625EA0E}">
        <p15:presenceInfo xmlns:p15="http://schemas.microsoft.com/office/powerpoint/2012/main" userId="S::mischa.weber2@sbb.ch::b123ca03-7ef4-44b9-bb16-067a98488651" providerId="AD"/>
      </p:ext>
    </p:extLst>
  </p:cmAuthor>
  <p:cmAuthor id="5" name="Cyrill" initials="C" lastIdx="3" clrIdx="4">
    <p:extLst>
      <p:ext uri="{19B8F6BF-5375-455C-9EA6-DF929625EA0E}">
        <p15:presenceInfo xmlns:p15="http://schemas.microsoft.com/office/powerpoint/2012/main" userId="Cyri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0000"/>
    <a:srgbClr val="BF0000"/>
    <a:srgbClr val="F80000"/>
    <a:srgbClr val="FF6666"/>
    <a:srgbClr val="FF9494"/>
    <a:srgbClr val="7F0000"/>
    <a:srgbClr val="BDBDBD"/>
    <a:srgbClr val="5A5A5A"/>
    <a:srgbClr val="FFFFFF"/>
    <a:srgbClr val="8D8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F83A9A-CCE4-4D58-AD69-DC8A572680BF}" v="55" dt="2021-09-15T09:55:27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unkle Formatvorlage 2 - Akzent 1/Akz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37" autoAdjust="0"/>
  </p:normalViewPr>
  <p:slideViewPr>
    <p:cSldViewPr snapToGrid="0">
      <p:cViewPr varScale="1">
        <p:scale>
          <a:sx n="93" d="100"/>
          <a:sy n="93" d="100"/>
        </p:scale>
        <p:origin x="1152" y="78"/>
      </p:cViewPr>
      <p:guideLst>
        <p:guide orient="horz" pos="1321"/>
        <p:guide pos="3840"/>
        <p:guide orient="horz" pos="4292"/>
        <p:guide pos="5949"/>
        <p:guide pos="6403"/>
        <p:guide orient="horz" pos="232"/>
        <p:guide orient="horz" pos="37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handoutMaster" Target="handoutMasters/handoutMaster1.xml"/><Relationship Id="rId36" Type="http://schemas.openxmlformats.org/officeDocument/2006/relationships/viewProps" Target="view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font" Target="fonts/font3.fntdata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Kategorie 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28D-4C7E-8941-C64886C4AB2E}"/>
              </c:ext>
            </c:extLst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28D-4C7E-8941-C64886C4AB2E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28D-4C7E-8941-C64886C4AB2E}"/>
              </c:ext>
            </c:extLst>
          </c:dPt>
          <c:dPt>
            <c:idx val="3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28D-4C7E-8941-C64886C4AB2E}"/>
              </c:ext>
            </c:extLst>
          </c:dPt>
          <c:dPt>
            <c:idx val="4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D50F-4B69-A279-3B3B28C69EAE}"/>
              </c:ext>
            </c:extLst>
          </c:dPt>
          <c:dPt>
            <c:idx val="5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8867-44D4-AEC9-C2E3A792DFA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Tabelle1!$A$2:$A$7</c:f>
              <c:strCache>
                <c:ptCount val="6"/>
                <c:pt idx="0">
                  <c:v>Gebäudeheizung</c:v>
                </c:pt>
                <c:pt idx="1">
                  <c:v>Schienenfahrzeuge</c:v>
                </c:pt>
                <c:pt idx="2">
                  <c:v>Strassenfahrzeuge</c:v>
                </c:pt>
                <c:pt idx="3">
                  <c:v>Weichenheizung</c:v>
                </c:pt>
                <c:pt idx="4">
                  <c:v>Technische Gase</c:v>
                </c:pt>
                <c:pt idx="5">
                  <c:v>Strom</c:v>
                </c:pt>
              </c:strCache>
            </c:str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28139</c:v>
                </c:pt>
                <c:pt idx="1">
                  <c:v>32029</c:v>
                </c:pt>
                <c:pt idx="2">
                  <c:v>10017</c:v>
                </c:pt>
                <c:pt idx="3">
                  <c:v>3011</c:v>
                </c:pt>
                <c:pt idx="4">
                  <c:v>7532</c:v>
                </c:pt>
                <c:pt idx="5">
                  <c:v>1680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128D-4C7E-8941-C64886C4AB2E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Kategorie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3DC-4B72-9AAC-AF82C71658F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03DC-4B72-9AAC-AF82C71658F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03DC-4B72-9AAC-AF82C71658F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03DC-4B72-9AAC-AF82C71658F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03DC-4B72-9AAC-AF82C71658F3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03DC-4B72-9AAC-AF82C71658F3}"/>
              </c:ext>
            </c:extLst>
          </c:dPt>
          <c:cat>
            <c:strRef>
              <c:f>Tabelle1!$A$2:$A$7</c:f>
              <c:strCache>
                <c:ptCount val="6"/>
                <c:pt idx="0">
                  <c:v>Gebäudeheizung</c:v>
                </c:pt>
                <c:pt idx="1">
                  <c:v>Schienenfahrzeuge</c:v>
                </c:pt>
                <c:pt idx="2">
                  <c:v>Strassenfahrzeuge</c:v>
                </c:pt>
                <c:pt idx="3">
                  <c:v>Weichenheizung</c:v>
                </c:pt>
                <c:pt idx="4">
                  <c:v>Technische Gase</c:v>
                </c:pt>
                <c:pt idx="5">
                  <c:v>Strom</c:v>
                </c:pt>
              </c:strCache>
            </c:strRef>
          </c:cat>
          <c:val>
            <c:numRef>
              <c:f>Tabelle1!$C$2:$C$7</c:f>
              <c:numCache>
                <c:formatCode>General</c:formatCode>
                <c:ptCount val="6"/>
                <c:pt idx="0">
                  <c:v>28139</c:v>
                </c:pt>
                <c:pt idx="1">
                  <c:v>32029</c:v>
                </c:pt>
                <c:pt idx="2">
                  <c:v>10017</c:v>
                </c:pt>
                <c:pt idx="3">
                  <c:v>3011</c:v>
                </c:pt>
                <c:pt idx="4">
                  <c:v>7532</c:v>
                </c:pt>
                <c:pt idx="5">
                  <c:v>1680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867-44D4-AEC9-C2E3A792DF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76672" y="229395"/>
            <a:ext cx="4320480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de-CH" sz="900"/>
              <a:t>Kopfzeilentext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137720" y="229395"/>
            <a:ext cx="1243608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EEC665CA-D682-48EC-95D2-126FD6449D65}" type="datetime1">
              <a:rPr lang="de-CH" sz="900" smtClean="0"/>
              <a:t>22.09.2021</a:t>
            </a:fld>
            <a:endParaRPr lang="de-CH" sz="9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76672" y="8489144"/>
            <a:ext cx="4320480" cy="3313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r>
              <a:rPr lang="de-CH" sz="900"/>
              <a:t>Fusszeilentext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137720" y="8489146"/>
            <a:ext cx="1243608" cy="33132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fld id="{2CEDAA2C-602C-494B-9BFF-F0D7FF14E319}" type="slidenum">
              <a:rPr lang="de-CH" sz="900" smtClean="0"/>
              <a:t>‹Nr.›</a:t>
            </a:fld>
            <a:endParaRPr lang="de-CH" sz="900"/>
          </a:p>
        </p:txBody>
      </p:sp>
    </p:spTree>
    <p:extLst>
      <p:ext uri="{BB962C8B-B14F-4D97-AF65-F5344CB8AC3E}">
        <p14:creationId xmlns:p14="http://schemas.microsoft.com/office/powerpoint/2010/main" val="16250026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bildplatzhalter 11"/>
          <p:cNvSpPr>
            <a:spLocks noGrp="1" noRot="1" noChangeAspect="1"/>
          </p:cNvSpPr>
          <p:nvPr>
            <p:ph type="sldImg" idx="2"/>
          </p:nvPr>
        </p:nvSpPr>
        <p:spPr>
          <a:xfrm>
            <a:off x="773424" y="1246193"/>
            <a:ext cx="5560412" cy="3127732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4"/>
          </p:nvPr>
        </p:nvSpPr>
        <p:spPr>
          <a:xfrm>
            <a:off x="775244" y="8964488"/>
            <a:ext cx="2230428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/>
            </a:lvl1pPr>
          </a:lstStyle>
          <a:p>
            <a:r>
              <a:rPr lang="de-CH"/>
              <a:t>Fusszeilentext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5"/>
          </p:nvPr>
        </p:nvSpPr>
        <p:spPr>
          <a:xfrm>
            <a:off x="5462663" y="8964488"/>
            <a:ext cx="871173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/>
            </a:lvl1pPr>
          </a:lstStyle>
          <a:p>
            <a:fld id="{83C81C81-E364-4366-A610-2DB15FF98538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6" name="Notizenplatzhalter 15"/>
          <p:cNvSpPr>
            <a:spLocks noGrp="1"/>
          </p:cNvSpPr>
          <p:nvPr>
            <p:ph type="body" sz="quarter" idx="3"/>
          </p:nvPr>
        </p:nvSpPr>
        <p:spPr>
          <a:xfrm>
            <a:off x="773424" y="4644008"/>
            <a:ext cx="5560412" cy="388843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7" name="Datumsplatzhalter 16"/>
          <p:cNvSpPr>
            <a:spLocks noGrp="1"/>
          </p:cNvSpPr>
          <p:nvPr>
            <p:ph type="dt" idx="1"/>
          </p:nvPr>
        </p:nvSpPr>
        <p:spPr>
          <a:xfrm>
            <a:off x="4229809" y="425838"/>
            <a:ext cx="2095308" cy="185722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900"/>
            </a:lvl1pPr>
          </a:lstStyle>
          <a:p>
            <a:fld id="{A17AAF7D-4283-4014-80F4-26E915FEACF8}" type="datetime1">
              <a:rPr lang="de-CH" smtClean="0"/>
              <a:t>22.09.2021</a:t>
            </a:fld>
            <a:endParaRPr lang="de-CH"/>
          </a:p>
        </p:txBody>
      </p:sp>
      <p:sp>
        <p:nvSpPr>
          <p:cNvPr id="18" name="Kopfzeilenplatzhalter 17"/>
          <p:cNvSpPr>
            <a:spLocks noGrp="1"/>
          </p:cNvSpPr>
          <p:nvPr>
            <p:ph type="hdr" sz="quarter"/>
          </p:nvPr>
        </p:nvSpPr>
        <p:spPr>
          <a:xfrm>
            <a:off x="764704" y="432000"/>
            <a:ext cx="3249080" cy="17956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900"/>
            </a:lvl1pPr>
          </a:lstStyle>
          <a:p>
            <a:r>
              <a:rPr lang="de-CH"/>
              <a:t>Kopfzeilentext</a:t>
            </a:r>
          </a:p>
        </p:txBody>
      </p:sp>
    </p:spTree>
    <p:extLst>
      <p:ext uri="{BB962C8B-B14F-4D97-AF65-F5344CB8AC3E}">
        <p14:creationId xmlns:p14="http://schemas.microsoft.com/office/powerpoint/2010/main" val="3117097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Aft>
        <a:spcPts val="6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77800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357188" indent="-17938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34988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720725" indent="-18573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2680A5-F847-49D3-81EF-336668894A9D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2852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12863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solidFill>
                  <a:srgbClr val="000000"/>
                </a:solidFill>
                <a:cs typeface="Arial"/>
              </a:rPr>
              <a:t>(die drei ???: Elektrifizierung, Allrad, Reduktion).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94746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851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i="0"/>
              <a:t>\\filer23l\i-en2311l\PROJECT\01 EEMassnahmen.B3324\01_Einzelmassnahmen\Controllingtool.xlsm</a:t>
            </a:r>
          </a:p>
          <a:p>
            <a:r>
              <a:rPr lang="de-CH" i="0"/>
              <a:t>Tab: Absenkpfad</a:t>
            </a:r>
          </a:p>
          <a:p>
            <a:r>
              <a:rPr lang="de-CH" i="0"/>
              <a:t>Stand: Januar 2021</a:t>
            </a:r>
          </a:p>
          <a:p>
            <a:endParaRPr lang="de-CH" i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>
                <a:solidFill>
                  <a:prstClr val="black"/>
                </a:solidFill>
              </a:rPr>
              <a:t>SBB • Division • Abteilung oder Bereich • DD.MM.YY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ED26404-58E8-4486-905C-9BBBD7B83F82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5495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413245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8.tiff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7" Type="http://schemas.openxmlformats.org/officeDocument/2006/relationships/image" Target="../media/image22.tiff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1.png"/><Relationship Id="rId5" Type="http://schemas.openxmlformats.org/officeDocument/2006/relationships/image" Target="../media/image15.emf"/><Relationship Id="rId4" Type="http://schemas.openxmlformats.org/officeDocument/2006/relationships/oleObject" Target="../embeddings/oleObject3.bin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2.tiff"/><Relationship Id="rId5" Type="http://schemas.openxmlformats.org/officeDocument/2006/relationships/image" Target="../media/image15.emf"/><Relationship Id="rId4" Type="http://schemas.openxmlformats.org/officeDocument/2006/relationships/oleObject" Target="../embeddings/oleObject4.bin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5.bin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2.tiff"/><Relationship Id="rId5" Type="http://schemas.openxmlformats.org/officeDocument/2006/relationships/image" Target="../media/image23.emf"/><Relationship Id="rId4" Type="http://schemas.openxmlformats.org/officeDocument/2006/relationships/oleObject" Target="../embeddings/oleObject6.bin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2.tiff"/><Relationship Id="rId5" Type="http://schemas.openxmlformats.org/officeDocument/2006/relationships/image" Target="../media/image15.emf"/><Relationship Id="rId4" Type="http://schemas.openxmlformats.org/officeDocument/2006/relationships/oleObject" Target="../embeddings/oleObject7.bin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4.tiff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tiff"/><Relationship Id="rId5" Type="http://schemas.openxmlformats.org/officeDocument/2006/relationships/image" Target="../media/image25.emf"/><Relationship Id="rId4" Type="http://schemas.openxmlformats.org/officeDocument/2006/relationships/oleObject" Target="../embeddings/oleObject8.bin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2.tiff"/><Relationship Id="rId5" Type="http://schemas.openxmlformats.org/officeDocument/2006/relationships/image" Target="../media/image25.emf"/><Relationship Id="rId4" Type="http://schemas.openxmlformats.org/officeDocument/2006/relationships/oleObject" Target="../embeddings/oleObject9.bin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3.emf"/><Relationship Id="rId4" Type="http://schemas.openxmlformats.org/officeDocument/2006/relationships/oleObject" Target="../embeddings/oleObject10.bin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10.png"/><Relationship Id="rId7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979F6DF-F485-4E97-B297-B1AD9129CC74}" type="datetime1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1879463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4F0A7-5008-4D5C-928F-AE5DAD50FEAB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47957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1228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BE6C4-0C31-4575-9A59-D685A98A87F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3755742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>
          <p15:clr>
            <a:srgbClr val="FBAE40"/>
          </p15:clr>
        </p15:guide>
        <p15:guide id="2" orient="horz" pos="1228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  <p15:guide id="6" pos="345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A4088-738D-4F0C-8C90-184A5F788505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46431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6616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A4088-738D-4F0C-8C90-184A5F788505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854340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4EBBD-E33C-4E0D-BEAA-05F39FCC7A12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932486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2630">
          <p15:clr>
            <a:srgbClr val="FBAE40"/>
          </p15:clr>
        </p15:guide>
        <p15:guide id="3" pos="4979">
          <p15:clr>
            <a:srgbClr val="FBAE40"/>
          </p15:clr>
        </p15:guide>
        <p15:guide id="4" pos="5063">
          <p15:clr>
            <a:srgbClr val="FBAE40"/>
          </p15:clr>
        </p15:guide>
        <p15:guide id="5" pos="7336">
          <p15:clr>
            <a:srgbClr val="FBAE40"/>
          </p15:clr>
        </p15:guide>
        <p15:guide id="6" pos="2706">
          <p15:clr>
            <a:srgbClr val="FBAE40"/>
          </p15:clr>
        </p15:guide>
        <p15:guide id="7" orient="horz" pos="4043">
          <p15:clr>
            <a:srgbClr val="FBAE40"/>
          </p15:clr>
        </p15:guide>
        <p15:guide id="8" orient="horz" pos="1228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9306-0AA9-4524-9D9F-BF111CB62962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749410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>
          <p15:clr>
            <a:srgbClr val="FBAE40"/>
          </p15:clr>
        </p15:guide>
        <p15:guide id="3" pos="5665">
          <p15:clr>
            <a:srgbClr val="FBAE40"/>
          </p15:clr>
        </p15:guide>
        <p15:guide id="4" pos="5567">
          <p15:clr>
            <a:srgbClr val="FBAE40"/>
          </p15:clr>
        </p15:guide>
        <p15:guide id="5" pos="3896">
          <p15:clr>
            <a:srgbClr val="FBAE40"/>
          </p15:clr>
        </p15:guide>
        <p15:guide id="6" pos="3793">
          <p15:clr>
            <a:srgbClr val="FBAE40"/>
          </p15:clr>
        </p15:guide>
        <p15:guide id="7" pos="2027">
          <p15:clr>
            <a:srgbClr val="FBAE40"/>
          </p15:clr>
        </p15:guide>
        <p15:guide id="8" pos="2126">
          <p15:clr>
            <a:srgbClr val="FBAE40"/>
          </p15:clr>
        </p15:guide>
        <p15:guide id="9" orient="horz" pos="1228">
          <p15:clr>
            <a:srgbClr val="FBAE40"/>
          </p15:clr>
        </p15:guide>
        <p15:guide id="10" orient="horz" pos="4043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90264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4384">
          <p15:clr>
            <a:srgbClr val="FBAE40"/>
          </p15:clr>
        </p15:guide>
        <p15:guide id="4" pos="7336">
          <p15:clr>
            <a:srgbClr val="FBAE40"/>
          </p15:clr>
        </p15:guide>
        <p15:guide id="5" pos="5055">
          <p15:clr>
            <a:srgbClr val="FBAE40"/>
          </p15:clr>
        </p15:guide>
        <p15:guide id="6" pos="3805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1729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>
          <p15:clr>
            <a:srgbClr val="FBAE40"/>
          </p15:clr>
        </p15:guide>
        <p15:guide id="6" orient="horz" pos="1228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2600455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84274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357191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>
          <p15:clr>
            <a:srgbClr val="FBAE40"/>
          </p15:clr>
        </p15:guide>
        <p15:guide id="4" pos="7336">
          <p15:clr>
            <a:srgbClr val="FBAE40"/>
          </p15:clr>
        </p15:guide>
        <p15:guide id="5" pos="4131">
          <p15:clr>
            <a:srgbClr val="FBAE40"/>
          </p15:clr>
        </p15:guide>
        <p15:guide id="6" pos="345">
          <p15:clr>
            <a:srgbClr val="FBAE40"/>
          </p15:clr>
        </p15:guide>
        <p15:guide id="7" orient="horz" pos="2118">
          <p15:clr>
            <a:srgbClr val="FBAE40"/>
          </p15:clr>
        </p15:guide>
        <p15:guide id="8" orient="horz" pos="220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5BDD5-67E5-4119-8A47-F9C5E51CC262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4040360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 userDrawn="1">
          <p15:clr>
            <a:srgbClr val="FBAE40"/>
          </p15:clr>
        </p15:guide>
        <p15:guide id="2" orient="horz" pos="1228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167315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92129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17218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>
          <p15:clr>
            <a:srgbClr val="FBAE40"/>
          </p15:clr>
        </p15:guide>
        <p15:guide id="7" pos="2702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9875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>
          <p15:clr>
            <a:srgbClr val="FBAE40"/>
          </p15:clr>
        </p15:guide>
        <p15:guide id="5" pos="1679">
          <p15:clr>
            <a:srgbClr val="FBAE40"/>
          </p15:clr>
        </p15:guide>
        <p15:guide id="6" pos="337">
          <p15:clr>
            <a:srgbClr val="FBAE40"/>
          </p15:clr>
        </p15:guide>
        <p15:guide id="7" pos="1751">
          <p15:clr>
            <a:srgbClr val="FBAE40"/>
          </p15:clr>
        </p15:guide>
        <p15:guide id="8" pos="7336">
          <p15:clr>
            <a:srgbClr val="FBAE40"/>
          </p15:clr>
        </p15:guide>
        <p15:guide id="9" pos="4578">
          <p15:clr>
            <a:srgbClr val="FBAE40"/>
          </p15:clr>
        </p15:guide>
        <p15:guide id="10" pos="4509">
          <p15:clr>
            <a:srgbClr val="FBAE40"/>
          </p15:clr>
        </p15:guide>
        <p15:guide id="11" orient="horz" pos="2850">
          <p15:clr>
            <a:srgbClr val="FBAE40"/>
          </p15:clr>
        </p15:guide>
        <p15:guide id="12" pos="3092">
          <p15:clr>
            <a:srgbClr val="FBAE40"/>
          </p15:clr>
        </p15:guide>
        <p15:guide id="13" pos="3164">
          <p15:clr>
            <a:srgbClr val="FBAE40"/>
          </p15:clr>
        </p15:guide>
        <p15:guide id="14" pos="5927">
          <p15:clr>
            <a:srgbClr val="FBAE40"/>
          </p15:clr>
        </p15:guide>
        <p15:guide id="15" pos="5999">
          <p15:clr>
            <a:srgbClr val="FBAE40"/>
          </p15:clr>
        </p15:guide>
      </p15:sldGuideLst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769602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>
          <p15:clr>
            <a:srgbClr val="FBAE40"/>
          </p15:clr>
        </p15:guide>
        <p15:guide id="2" orient="horz" pos="1686">
          <p15:clr>
            <a:srgbClr val="FBAE40"/>
          </p15:clr>
        </p15:guide>
        <p15:guide id="3" orient="horz" pos="4040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52680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9670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330796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49F2-16E1-4A74-9E50-9FB6B6B9CAA4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 dirty="0"/>
              <a:t>Logo einfügen  ↑</a:t>
            </a:r>
          </a:p>
          <a:p>
            <a:pPr lvl="0"/>
            <a:endParaRPr lang="de-DE" dirty="0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3662028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49F2-16E1-4A74-9E50-9FB6B6B9CAA4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00417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AB1C0-A971-452A-9897-7D509DCF6CA3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823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 userDrawn="1">
          <p15:clr>
            <a:srgbClr val="FBAE40"/>
          </p15:clr>
        </p15:guide>
        <p15:guide id="2" pos="3664" userDrawn="1">
          <p15:clr>
            <a:srgbClr val="FBAE40"/>
          </p15:clr>
        </p15:guide>
        <p15:guide id="4" pos="932" userDrawn="1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 userDrawn="1">
          <p15:clr>
            <a:srgbClr val="FBAE40"/>
          </p15:clr>
        </p15:guide>
        <p15:guide id="7" pos="7336" userDrawn="1">
          <p15:clr>
            <a:srgbClr val="FBAE40"/>
          </p15:clr>
        </p15:guide>
        <p15:guide id="8" pos="6616" userDrawn="1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A677-42EB-4007-B205-C7501220950B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86500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4040">
          <p15:clr>
            <a:srgbClr val="FBAE40"/>
          </p15:clr>
        </p15:guide>
        <p15:guide id="3" pos="7336">
          <p15:clr>
            <a:srgbClr val="FBAE40"/>
          </p15:clr>
        </p15:guide>
        <p15:guide id="4" pos="345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D697C572-0C30-42E1-8099-4434D2764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4080065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12211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993076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6056846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3DFBF-1221-4576-B894-926BEDE1DE95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700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B6B3B-9F06-4844-971F-70230E7DEFDE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38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 userDrawn="1">
          <p15:clr>
            <a:srgbClr val="FBAE40"/>
          </p15:clr>
        </p15:guide>
        <p15:guide id="2" pos="2630" userDrawn="1">
          <p15:clr>
            <a:srgbClr val="FBAE40"/>
          </p15:clr>
        </p15:guide>
        <p15:guide id="3" pos="4979" userDrawn="1">
          <p15:clr>
            <a:srgbClr val="FBAE40"/>
          </p15:clr>
        </p15:guide>
        <p15:guide id="4" pos="5063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2706" userDrawn="1">
          <p15:clr>
            <a:srgbClr val="FBAE40"/>
          </p15:clr>
        </p15:guide>
        <p15:guide id="7" orient="horz" pos="4043" userDrawn="1">
          <p15:clr>
            <a:srgbClr val="FBAE40"/>
          </p15:clr>
        </p15:guide>
        <p15:guide id="8" orient="horz" pos="122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90D9B8-AD69-4578-ABD6-CC71541FBB51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895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 userDrawn="1">
          <p15:clr>
            <a:srgbClr val="FBAE40"/>
          </p15:clr>
        </p15:guide>
        <p15:guide id="3" pos="5665" userDrawn="1">
          <p15:clr>
            <a:srgbClr val="FBAE40"/>
          </p15:clr>
        </p15:guide>
        <p15:guide id="4" pos="5567" userDrawn="1">
          <p15:clr>
            <a:srgbClr val="FBAE40"/>
          </p15:clr>
        </p15:guide>
        <p15:guide id="5" pos="3896" userDrawn="1">
          <p15:clr>
            <a:srgbClr val="FBAE40"/>
          </p15:clr>
        </p15:guide>
        <p15:guide id="6" pos="3793" userDrawn="1">
          <p15:clr>
            <a:srgbClr val="FBAE40"/>
          </p15:clr>
        </p15:guide>
        <p15:guide id="7" pos="2027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orient="horz" pos="1228" userDrawn="1">
          <p15:clr>
            <a:srgbClr val="FBAE40"/>
          </p15:clr>
        </p15:guide>
        <p15:guide id="10" orient="horz" pos="404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53A41-9F6D-446A-856E-454281D57FFC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45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3952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7336" userDrawn="1">
          <p15:clr>
            <a:srgbClr val="FBAE40"/>
          </p15:clr>
        </p15:guide>
        <p15:guide id="5" pos="5055" userDrawn="1">
          <p15:clr>
            <a:srgbClr val="FBAE40"/>
          </p15:clr>
        </p15:guide>
        <p15:guide id="6" pos="380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0ABFD-742C-4A9C-BAC1-7D8230B8E06F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641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 userDrawn="1">
          <p15:clr>
            <a:srgbClr val="FBAE40"/>
          </p15:clr>
        </p15:guide>
        <p15:guide id="6" orient="horz" pos="122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0C2A0-A3F0-4C8B-B2EC-027E66B5FD6C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62193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F2287-9D35-4BED-911A-0EB1D48BDEB6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2196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 userDrawn="1">
          <p15:clr>
            <a:srgbClr val="FBAE40"/>
          </p15:clr>
        </p15:guide>
        <p15:guide id="2" orient="horz" pos="2118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368" userDrawn="1">
          <p15:clr>
            <a:srgbClr val="FBAE40"/>
          </p15:clr>
        </p15:guide>
        <p15:guide id="5" pos="3795" userDrawn="1">
          <p15:clr>
            <a:srgbClr val="FBAE40"/>
          </p15:clr>
        </p15:guide>
        <p15:guide id="6" pos="337" userDrawn="1">
          <p15:clr>
            <a:srgbClr val="FBAE40"/>
          </p15:clr>
        </p15:guide>
        <p15:guide id="7" pos="3880" userDrawn="1">
          <p15:clr>
            <a:srgbClr val="FBAE40"/>
          </p15:clr>
        </p15:guide>
        <p15:guide id="8" pos="733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DF4DFD8F-3025-4DAF-9964-FE09861C4C42}" type="datetime1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3146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367B0B-8D25-4CA8-AD24-FF9D4404AA06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441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 userDrawn="1">
          <p15:clr>
            <a:srgbClr val="FBAE40"/>
          </p15:clr>
        </p15:guide>
        <p15:guide id="4" pos="7336">
          <p15:clr>
            <a:srgbClr val="FBAE40"/>
          </p15:clr>
        </p15:guide>
        <p15:guide id="5" pos="4131" userDrawn="1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orient="horz" pos="2118" userDrawn="1">
          <p15:clr>
            <a:srgbClr val="FBAE40"/>
          </p15:clr>
        </p15:guide>
        <p15:guide id="8" orient="horz" pos="220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8D99E-514D-4956-A8DC-1905042D647D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00499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167AB-9AE9-49C2-BECF-0D4588045363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999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2702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5063" userDrawn="1">
          <p15:clr>
            <a:srgbClr val="FBAE40"/>
          </p15:clr>
        </p15:guide>
        <p15:guide id="10" pos="49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3207D-EC82-41A7-A76A-D3A43E5DF585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7149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pos="270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090273-4357-430C-8315-94E6A4DAB685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0328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 userDrawn="1">
          <p15:clr>
            <a:srgbClr val="FBAE40"/>
          </p15:clr>
        </p15:guide>
        <p15:guide id="5" pos="167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1751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4578" userDrawn="1">
          <p15:clr>
            <a:srgbClr val="FBAE40"/>
          </p15:clr>
        </p15:guide>
        <p15:guide id="10" pos="4509" userDrawn="1">
          <p15:clr>
            <a:srgbClr val="FBAE40"/>
          </p15:clr>
        </p15:guide>
        <p15:guide id="11" orient="horz" pos="2850" userDrawn="1">
          <p15:clr>
            <a:srgbClr val="FBAE40"/>
          </p15:clr>
        </p15:guide>
        <p15:guide id="12" pos="3092" userDrawn="1">
          <p15:clr>
            <a:srgbClr val="FBAE40"/>
          </p15:clr>
        </p15:guide>
        <p15:guide id="13" pos="3164" userDrawn="1">
          <p15:clr>
            <a:srgbClr val="FBAE40"/>
          </p15:clr>
        </p15:guide>
        <p15:guide id="14" pos="5927" userDrawn="1">
          <p15:clr>
            <a:srgbClr val="FBAE40"/>
          </p15:clr>
        </p15:guide>
        <p15:guide id="15" pos="599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E634E-0E42-46AC-A467-6ECA9175AAF0}" type="datetime1">
              <a:rPr lang="de-CH" smtClean="0"/>
              <a:t>22.09.2021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9389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 userDrawn="1">
          <p15:clr>
            <a:srgbClr val="FBAE40"/>
          </p15:clr>
        </p15:guide>
        <p15:guide id="2" orient="horz" pos="1686" userDrawn="1">
          <p15:clr>
            <a:srgbClr val="FBAE40"/>
          </p15:clr>
        </p15:guide>
        <p15:guide id="3" orient="horz" pos="4040" userDrawn="1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B5D3-9694-411D-A16D-8B125EBAFE9F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259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1DB45-8903-48E5-BC10-26BC209D47B0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37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 userDrawn="1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 userDrawn="1">
          <p15:clr>
            <a:srgbClr val="FBAE40"/>
          </p15:clr>
        </p15:guide>
        <p15:guide id="7" orient="horz" pos="13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6352B-229C-484F-AE68-BFABE362AC4B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5392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81C24-897F-436B-9531-FB796970C4D2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/>
              <a:t>Logo einfügen  ↑</a:t>
            </a:r>
          </a:p>
          <a:p>
            <a:pPr lvl="0"/>
            <a:endParaRPr lang="de-DE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3837984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 userDrawn="1">
          <p15:clr>
            <a:srgbClr val="FBAE40"/>
          </p15:clr>
        </p15:guide>
        <p15:guide id="2" orient="horz" pos="4043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27EA7E75-EFB4-48AC-A5FA-334B3C0A8508}" type="datetime1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606314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BD6D-6726-422C-BF12-E0A175D2545C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7130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3D36-0BFD-4055-B64E-1EA5FC8CF205}" type="datetime1">
              <a:rPr lang="de-CH" smtClean="0"/>
              <a:t>22.09.2021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5446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4040" userDrawn="1">
          <p15:clr>
            <a:srgbClr val="FBAE40"/>
          </p15:clr>
        </p15:guide>
        <p15:guide id="3" pos="7336" userDrawn="1">
          <p15:clr>
            <a:srgbClr val="FBAE40"/>
          </p15:clr>
        </p15:guide>
        <p15:guide id="4" pos="345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6E5C-70FB-401B-9082-6EE5A19D3A85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544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5B460-1DAA-4227-8AA8-94268B735093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4497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1B39-0B29-43CF-9F96-1824434DAF24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224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Agenda.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Agenda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6" y="1509185"/>
            <a:ext cx="11039215" cy="5088467"/>
          </a:xfrm>
          <a:prstGeom prst="rect">
            <a:avLst/>
          </a:prstGeom>
        </p:spPr>
        <p:txBody>
          <a:bodyPr/>
          <a:lstStyle>
            <a:lvl1pPr marL="383990" indent="-383990">
              <a:spcBef>
                <a:spcPts val="800"/>
              </a:spcBef>
              <a:buSzPct val="100000"/>
              <a:buFont typeface="+mj-lt"/>
              <a:buAutoNum type="arabicPeriod"/>
              <a:defRPr/>
            </a:lvl1pPr>
            <a:lvl2pPr marL="723882" indent="-368291">
              <a:spcBef>
                <a:spcPts val="800"/>
              </a:spcBef>
              <a:defRPr/>
            </a:lvl2pPr>
            <a:lvl3pPr marL="1077357" indent="-353475">
              <a:spcBef>
                <a:spcPts val="800"/>
              </a:spcBef>
              <a:tabLst/>
              <a:defRPr/>
            </a:lvl3pPr>
            <a:lvl4pPr marL="1430831" indent="-353475">
              <a:spcBef>
                <a:spcPts val="800"/>
              </a:spcBef>
              <a:tabLst/>
              <a:defRPr/>
            </a:lvl4pPr>
            <a:lvl5pPr marL="1786422" indent="-355591">
              <a:spcBef>
                <a:spcPts val="800"/>
              </a:spcBef>
              <a:defRPr/>
            </a:lvl5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525784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I-EN-EFF • 04.12.2018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8532671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D697C572-0C30-42E1-8099-4434D2764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887963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24800" y="4773149"/>
            <a:ext cx="11032720" cy="614400"/>
          </a:xfrm>
        </p:spPr>
        <p:txBody>
          <a:bodyPr wrap="square"/>
          <a:lstStyle>
            <a:lvl1pPr>
              <a:defRPr sz="4000"/>
            </a:lvl1pPr>
          </a:lstStyle>
          <a:p>
            <a:r>
              <a:rPr lang="de-DE"/>
              <a:t>Dies ist der Titel der Präsentation.</a:t>
            </a:r>
            <a:endParaRPr lang="de-CH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24799" y="5521949"/>
            <a:ext cx="11033404" cy="326400"/>
          </a:xfrm>
        </p:spPr>
        <p:txBody>
          <a:bodyPr/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de-DE"/>
              <a:t>Name Vortragender, Ort, Datum</a:t>
            </a:r>
          </a:p>
        </p:txBody>
      </p:sp>
      <p:pic>
        <p:nvPicPr>
          <p:cNvPr id="4" name="Logo_SBB_Cargo_D" hidden="1">
            <a:extLst>
              <a:ext uri="{FF2B5EF4-FFF2-40B4-BE49-F238E27FC236}">
                <a16:creationId xmlns:a16="http://schemas.microsoft.com/office/drawing/2014/main" id="{EE6A846E-FFDC-4636-B971-92215806F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5" name="Logo_SBB_Cargo_H" hidden="1">
            <a:extLst>
              <a:ext uri="{FF2B5EF4-FFF2-40B4-BE49-F238E27FC236}">
                <a16:creationId xmlns:a16="http://schemas.microsoft.com/office/drawing/2014/main" id="{412E2250-6FCC-421A-895D-4FBDAB7368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7" name="Logo_SBB_CargoInt_D" hidden="1">
            <a:extLst>
              <a:ext uri="{FF2B5EF4-FFF2-40B4-BE49-F238E27FC236}">
                <a16:creationId xmlns:a16="http://schemas.microsoft.com/office/drawing/2014/main" id="{EFF1882B-601E-421B-8CD9-BC36308953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8" name="Logo_SBB_CargoInt_H" hidden="1">
            <a:extLst>
              <a:ext uri="{FF2B5EF4-FFF2-40B4-BE49-F238E27FC236}">
                <a16:creationId xmlns:a16="http://schemas.microsoft.com/office/drawing/2014/main" id="{13966A66-44EB-4089-BB9B-5E88F060073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9" name="Logo_SBB_Standard_D" hidden="1">
            <a:extLst>
              <a:ext uri="{FF2B5EF4-FFF2-40B4-BE49-F238E27FC236}">
                <a16:creationId xmlns:a16="http://schemas.microsoft.com/office/drawing/2014/main" id="{A2C0EE81-74D3-4894-8536-82B010157F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0" name="Logo_SBB_Standard_H">
            <a:extLst>
              <a:ext uri="{FF2B5EF4-FFF2-40B4-BE49-F238E27FC236}">
                <a16:creationId xmlns:a16="http://schemas.microsoft.com/office/drawing/2014/main" id="{2470208F-A15C-4C0F-9FD1-3CC76EF6D5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9174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 Logo schwar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/>
          <p:cNvSpPr>
            <a:spLocks/>
          </p:cNvSpPr>
          <p:nvPr userDrawn="1"/>
        </p:nvSpPr>
        <p:spPr>
          <a:xfrm>
            <a:off x="-19200" y="768897"/>
            <a:ext cx="4675040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9" name="Freeform 1"/>
          <p:cNvSpPr/>
          <p:nvPr userDrawn="1"/>
        </p:nvSpPr>
        <p:spPr>
          <a:xfrm>
            <a:off x="-19200" y="768895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1372" y="4108200"/>
            <a:ext cx="3936000" cy="648000"/>
          </a:xfrm>
          <a:prstGeom prst="rect">
            <a:avLst/>
          </a:prstGeom>
        </p:spPr>
        <p:txBody>
          <a:bodyPr vert="horz"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aseline="0">
                <a:solidFill>
                  <a:srgbClr val="FFFFFF"/>
                </a:solidFill>
              </a:defRPr>
            </a:lvl1pPr>
            <a:lvl2pPr marL="54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/>
              <a:t>Name Vortragender, Ort, Datum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1372" y="1583400"/>
            <a:ext cx="3936000" cy="2131200"/>
          </a:xfrm>
          <a:prstGeom prst="rect">
            <a:avLst/>
          </a:prstGeom>
        </p:spPr>
        <p:txBody>
          <a:bodyPr vert="horz" wrap="square" bIns="0">
            <a:noAutofit/>
          </a:bodyPr>
          <a:lstStyle>
            <a:lvl1pPr>
              <a:lnSpc>
                <a:spcPct val="100000"/>
              </a:lnSpc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Dies ist der Titel der Präsentation.</a:t>
            </a:r>
          </a:p>
        </p:txBody>
      </p:sp>
      <p:pic>
        <p:nvPicPr>
          <p:cNvPr id="6" name="Logo_SBB_Cargo_D" hidden="1">
            <a:extLst>
              <a:ext uri="{FF2B5EF4-FFF2-40B4-BE49-F238E27FC236}">
                <a16:creationId xmlns:a16="http://schemas.microsoft.com/office/drawing/2014/main" id="{CC98CB06-C3A4-4B7F-BEBD-55BC66C12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10" name="Logo_SBB_Cargo_H" hidden="1">
            <a:extLst>
              <a:ext uri="{FF2B5EF4-FFF2-40B4-BE49-F238E27FC236}">
                <a16:creationId xmlns:a16="http://schemas.microsoft.com/office/drawing/2014/main" id="{4135C476-AE98-4106-8AE0-13D2AE743A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11" name="Logo_SBB_CargoInt_D" hidden="1">
            <a:extLst>
              <a:ext uri="{FF2B5EF4-FFF2-40B4-BE49-F238E27FC236}">
                <a16:creationId xmlns:a16="http://schemas.microsoft.com/office/drawing/2014/main" id="{FD12A7B3-71B9-494B-91E8-8FFF57D1E04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12" name="Logo_SBB_CargoInt_H" hidden="1">
            <a:extLst>
              <a:ext uri="{FF2B5EF4-FFF2-40B4-BE49-F238E27FC236}">
                <a16:creationId xmlns:a16="http://schemas.microsoft.com/office/drawing/2014/main" id="{131A7DC8-9674-490D-A909-613CE2451C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13" name="Logo_SBB_Standard_D" hidden="1">
            <a:extLst>
              <a:ext uri="{FF2B5EF4-FFF2-40B4-BE49-F238E27FC236}">
                <a16:creationId xmlns:a16="http://schemas.microsoft.com/office/drawing/2014/main" id="{846D5CAE-9CEF-48FD-827D-D7616C83ECB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4" name="Logo_SBB_Standard_H">
            <a:extLst>
              <a:ext uri="{FF2B5EF4-FFF2-40B4-BE49-F238E27FC236}">
                <a16:creationId xmlns:a16="http://schemas.microsoft.com/office/drawing/2014/main" id="{1A09026F-AB72-4393-BAF3-D0CF774B487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81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869AACD-CEE5-4E2D-83AA-FF98910A6E12}" type="datetime1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924376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Agenda.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Agenda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6" y="1509185"/>
            <a:ext cx="11039215" cy="5088467"/>
          </a:xfrm>
          <a:prstGeom prst="rect">
            <a:avLst/>
          </a:prstGeom>
        </p:spPr>
        <p:txBody>
          <a:bodyPr/>
          <a:lstStyle>
            <a:lvl1pPr marL="383990" indent="-383990">
              <a:spcBef>
                <a:spcPts val="800"/>
              </a:spcBef>
              <a:buSzPct val="100000"/>
              <a:buFont typeface="+mj-lt"/>
              <a:buAutoNum type="arabicPeriod"/>
              <a:defRPr/>
            </a:lvl1pPr>
            <a:lvl2pPr marL="723882" indent="-368291">
              <a:spcBef>
                <a:spcPts val="800"/>
              </a:spcBef>
              <a:defRPr/>
            </a:lvl2pPr>
            <a:lvl3pPr marL="1077357" indent="-353475">
              <a:spcBef>
                <a:spcPts val="800"/>
              </a:spcBef>
              <a:tabLst/>
              <a:defRPr/>
            </a:lvl3pPr>
            <a:lvl4pPr marL="1430831" indent="-353475">
              <a:spcBef>
                <a:spcPts val="800"/>
              </a:spcBef>
              <a:tabLst/>
              <a:defRPr/>
            </a:lvl4pPr>
            <a:lvl5pPr marL="1786422" indent="-355591">
              <a:spcBef>
                <a:spcPts val="800"/>
              </a:spcBef>
              <a:defRPr/>
            </a:lvl5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32278952-E884-4B4A-871D-42F338B3E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124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Agenda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11040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E59F5921-86CF-4E9B-A505-04830F74C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1812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Zweispaltige Textfolie.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5376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384000" y="1509184"/>
            <a:ext cx="5376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9" name="Logo_SBB_Symbol">
            <a:extLst>
              <a:ext uri="{FF2B5EF4-FFF2-40B4-BE49-F238E27FC236}">
                <a16:creationId xmlns:a16="http://schemas.microsoft.com/office/drawing/2014/main" id="{C346BCAC-1E9D-4596-9ACA-18319FE92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457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Objektfolie.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Inhaltsplatzhalter 7"/>
          <p:cNvSpPr>
            <a:spLocks noGrp="1"/>
          </p:cNvSpPr>
          <p:nvPr>
            <p:ph sz="quarter" idx="12" hasCustomPrompt="1"/>
          </p:nvPr>
        </p:nvSpPr>
        <p:spPr>
          <a:xfrm>
            <a:off x="719665" y="1509184"/>
            <a:ext cx="11040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7E10FE14-391B-401F-99CE-D505082943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0730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Objektfolie.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Inhaltsplatzhalter 7"/>
          <p:cNvSpPr>
            <a:spLocks noGrp="1"/>
          </p:cNvSpPr>
          <p:nvPr>
            <p:ph sz="quarter" idx="12" hasCustomPrompt="1"/>
          </p:nvPr>
        </p:nvSpPr>
        <p:spPr>
          <a:xfrm>
            <a:off x="719665" y="2467200"/>
            <a:ext cx="11040000" cy="41280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19667" y="1509184"/>
            <a:ext cx="11038417" cy="85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Text durch Klicken hinzufügen</a:t>
            </a:r>
          </a:p>
        </p:txBody>
      </p:sp>
      <p:pic>
        <p:nvPicPr>
          <p:cNvPr id="9" name="Logo_SBB_Symbol">
            <a:extLst>
              <a:ext uri="{FF2B5EF4-FFF2-40B4-BE49-F238E27FC236}">
                <a16:creationId xmlns:a16="http://schemas.microsoft.com/office/drawing/2014/main" id="{0D917B75-7E27-45DF-8CD5-2AD4188F4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624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 mit Bild.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6864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 hasCustomPrompt="1"/>
          </p:nvPr>
        </p:nvSpPr>
        <p:spPr>
          <a:xfrm>
            <a:off x="7776000" y="1509184"/>
            <a:ext cx="4416000" cy="5088467"/>
          </a:xfrm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r>
              <a:rPr lang="de-CH"/>
              <a:t>Klicken Sie hier, um ein Bild einzufügen</a:t>
            </a:r>
          </a:p>
        </p:txBody>
      </p:sp>
      <p:pic>
        <p:nvPicPr>
          <p:cNvPr id="8" name="Logo_SBB_Symbol">
            <a:extLst>
              <a:ext uri="{FF2B5EF4-FFF2-40B4-BE49-F238E27FC236}">
                <a16:creationId xmlns:a16="http://schemas.microsoft.com/office/drawing/2014/main" id="{80677793-ADFC-4517-B0B5-B82B75B2BC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4478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 mit Bild.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622400" y="1509183"/>
            <a:ext cx="71376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508786"/>
            <a:ext cx="4416000" cy="5088467"/>
          </a:xfrm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r>
              <a:rPr lang="de-CH"/>
              <a:t>Klicken Sie hier, um ein Bild einzufügen</a:t>
            </a:r>
          </a:p>
        </p:txBody>
      </p:sp>
      <p:pic>
        <p:nvPicPr>
          <p:cNvPr id="8" name="Logo_SBB_Symbol">
            <a:extLst>
              <a:ext uri="{FF2B5EF4-FFF2-40B4-BE49-F238E27FC236}">
                <a16:creationId xmlns:a16="http://schemas.microsoft.com/office/drawing/2014/main" id="{3CEA8AC4-6E4B-49CB-8DA7-6A86A278B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9206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SBB_Symbol">
            <a:extLst>
              <a:ext uri="{FF2B5EF4-FFF2-40B4-BE49-F238E27FC236}">
                <a16:creationId xmlns:a16="http://schemas.microsoft.com/office/drawing/2014/main" id="{C55278FF-3F13-4F04-BFA6-4D49C8DAD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9813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"/>
          <p:cNvSpPr/>
          <p:nvPr userDrawn="1"/>
        </p:nvSpPr>
        <p:spPr bwMode="ltGray">
          <a:xfrm>
            <a:off x="-7668" y="782129"/>
            <a:ext cx="10259683" cy="831724"/>
          </a:xfrm>
          <a:custGeom>
            <a:avLst/>
            <a:gdLst>
              <a:gd name="connsiteX0" fmla="*/ 7694762 w 7694762"/>
              <a:gd name="connsiteY0" fmla="*/ 1368725 h 4560498"/>
              <a:gd name="connsiteX1" fmla="*/ 7694762 w 7694762"/>
              <a:gd name="connsiteY1" fmla="*/ 4560498 h 4560498"/>
              <a:gd name="connsiteX2" fmla="*/ 0 w 7694762"/>
              <a:gd name="connsiteY2" fmla="*/ 4560498 h 4560498"/>
              <a:gd name="connsiteX3" fmla="*/ 0 w 7694762"/>
              <a:gd name="connsiteY3" fmla="*/ 0 h 4560498"/>
              <a:gd name="connsiteX4" fmla="*/ 7694762 w 7694762"/>
              <a:gd name="connsiteY4" fmla="*/ 1368725 h 456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4762" h="4560498">
                <a:moveTo>
                  <a:pt x="7694762" y="1368725"/>
                </a:moveTo>
                <a:lnTo>
                  <a:pt x="7694762" y="4560498"/>
                </a:lnTo>
                <a:lnTo>
                  <a:pt x="0" y="4560498"/>
                </a:lnTo>
                <a:lnTo>
                  <a:pt x="0" y="0"/>
                </a:lnTo>
                <a:lnTo>
                  <a:pt x="7694762" y="1368725"/>
                </a:ln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720000" y="2616000"/>
            <a:ext cx="9217520" cy="3984000"/>
          </a:xfrm>
          <a:prstGeom prst="rect">
            <a:avLst/>
          </a:prstGeom>
        </p:spPr>
        <p:txBody>
          <a:bodyPr wrap="square" bIns="0" anchor="t" anchorCtr="0">
            <a:noAutofit/>
          </a:bodyPr>
          <a:lstStyle>
            <a:lvl1pPr algn="l">
              <a:lnSpc>
                <a:spcPct val="100000"/>
              </a:lnSpc>
              <a:defRPr sz="4267" b="0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Der Kapiteltext hat maximal 3 Zeilen.</a:t>
            </a:r>
          </a:p>
        </p:txBody>
      </p:sp>
      <p:pic>
        <p:nvPicPr>
          <p:cNvPr id="4" name="Logo_SBB_Symbol">
            <a:extLst>
              <a:ext uri="{FF2B5EF4-FFF2-40B4-BE49-F238E27FC236}">
                <a16:creationId xmlns:a16="http://schemas.microsoft.com/office/drawing/2014/main" id="{69BA78CF-CC2D-4B72-81CD-B590B9E07C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02026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1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/>
          <p:nvPr userDrawn="1"/>
        </p:nvSpPr>
        <p:spPr>
          <a:xfrm>
            <a:off x="-19200" y="793746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7" name="Freeform 1"/>
          <p:cNvSpPr>
            <a:spLocks/>
          </p:cNvSpPr>
          <p:nvPr userDrawn="1"/>
        </p:nvSpPr>
        <p:spPr>
          <a:xfrm>
            <a:off x="-19200" y="793746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374" y="1609837"/>
            <a:ext cx="3937428" cy="3163312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/>
              <a:t>Fügen Sie hier Ihren Text ein. Mehrere Zeilen sind möglich.</a:t>
            </a:r>
          </a:p>
        </p:txBody>
      </p:sp>
      <p:pic>
        <p:nvPicPr>
          <p:cNvPr id="5" name="Logo_SBB_Symbol">
            <a:extLst>
              <a:ext uri="{FF2B5EF4-FFF2-40B4-BE49-F238E27FC236}">
                <a16:creationId xmlns:a16="http://schemas.microsoft.com/office/drawing/2014/main" id="{4620A341-5696-4DBC-9BA9-4AE19CE24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84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CEA6F-D951-4B16-A534-7CECAC710646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535258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 userDrawn="1">
          <p15:clr>
            <a:srgbClr val="FBAE40"/>
          </p15:clr>
        </p15:guide>
        <p15:guide id="2" pos="932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2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/>
          <p:cNvSpPr/>
          <p:nvPr userDrawn="1"/>
        </p:nvSpPr>
        <p:spPr bwMode="ltGray">
          <a:xfrm>
            <a:off x="-7668" y="797465"/>
            <a:ext cx="4700437" cy="831724"/>
          </a:xfrm>
          <a:custGeom>
            <a:avLst/>
            <a:gdLst>
              <a:gd name="connsiteX0" fmla="*/ 3525328 w 3525328"/>
              <a:gd name="connsiteY0" fmla="*/ 626853 h 4543245"/>
              <a:gd name="connsiteX1" fmla="*/ 3525328 w 3525328"/>
              <a:gd name="connsiteY1" fmla="*/ 4203940 h 4543245"/>
              <a:gd name="connsiteX2" fmla="*/ 1639019 w 3525328"/>
              <a:gd name="connsiteY2" fmla="*/ 4543245 h 4543245"/>
              <a:gd name="connsiteX3" fmla="*/ 0 w 3525328"/>
              <a:gd name="connsiteY3" fmla="*/ 4543245 h 4543245"/>
              <a:gd name="connsiteX4" fmla="*/ 0 w 3525328"/>
              <a:gd name="connsiteY4" fmla="*/ 0 h 4543245"/>
              <a:gd name="connsiteX5" fmla="*/ 3525328 w 3525328"/>
              <a:gd name="connsiteY5" fmla="*/ 626853 h 454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5328" h="4543245">
                <a:moveTo>
                  <a:pt x="3525328" y="626853"/>
                </a:moveTo>
                <a:lnTo>
                  <a:pt x="3525328" y="4203940"/>
                </a:lnTo>
                <a:lnTo>
                  <a:pt x="1639019" y="4543245"/>
                </a:lnTo>
                <a:lnTo>
                  <a:pt x="0" y="4543245"/>
                </a:lnTo>
                <a:lnTo>
                  <a:pt x="0" y="0"/>
                </a:lnTo>
                <a:lnTo>
                  <a:pt x="3525328" y="626853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11" name="Freeform 1"/>
          <p:cNvSpPr>
            <a:spLocks/>
          </p:cNvSpPr>
          <p:nvPr userDrawn="1"/>
        </p:nvSpPr>
        <p:spPr bwMode="ltGray">
          <a:xfrm>
            <a:off x="-7668" y="797465"/>
            <a:ext cx="4700437" cy="831724"/>
          </a:xfrm>
          <a:custGeom>
            <a:avLst/>
            <a:gdLst>
              <a:gd name="connsiteX0" fmla="*/ 3525328 w 3525328"/>
              <a:gd name="connsiteY0" fmla="*/ 626853 h 4543245"/>
              <a:gd name="connsiteX1" fmla="*/ 3525328 w 3525328"/>
              <a:gd name="connsiteY1" fmla="*/ 4203940 h 4543245"/>
              <a:gd name="connsiteX2" fmla="*/ 1639019 w 3525328"/>
              <a:gd name="connsiteY2" fmla="*/ 4543245 h 4543245"/>
              <a:gd name="connsiteX3" fmla="*/ 0 w 3525328"/>
              <a:gd name="connsiteY3" fmla="*/ 4543245 h 4543245"/>
              <a:gd name="connsiteX4" fmla="*/ 0 w 3525328"/>
              <a:gd name="connsiteY4" fmla="*/ 0 h 4543245"/>
              <a:gd name="connsiteX5" fmla="*/ 3525328 w 3525328"/>
              <a:gd name="connsiteY5" fmla="*/ 626853 h 454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5328" h="4543245">
                <a:moveTo>
                  <a:pt x="3525328" y="626853"/>
                </a:moveTo>
                <a:lnTo>
                  <a:pt x="3525328" y="4203940"/>
                </a:lnTo>
                <a:lnTo>
                  <a:pt x="1639019" y="4543245"/>
                </a:lnTo>
                <a:lnTo>
                  <a:pt x="0" y="4543245"/>
                </a:lnTo>
                <a:lnTo>
                  <a:pt x="0" y="0"/>
                </a:lnTo>
                <a:lnTo>
                  <a:pt x="3525328" y="626853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371" y="1645323"/>
            <a:ext cx="3937429" cy="4514056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Fügen Sie hier Ihren Text ein. Mehrere Zeilen sind möglich.</a:t>
            </a:r>
          </a:p>
        </p:txBody>
      </p:sp>
      <p:pic>
        <p:nvPicPr>
          <p:cNvPr id="5" name="Logo_SBB_Symbol">
            <a:extLst>
              <a:ext uri="{FF2B5EF4-FFF2-40B4-BE49-F238E27FC236}">
                <a16:creationId xmlns:a16="http://schemas.microsoft.com/office/drawing/2014/main" id="{0DAC85A2-2540-4A41-AD82-500D72C817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269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3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/>
          <p:nvPr userDrawn="1"/>
        </p:nvSpPr>
        <p:spPr bwMode="ltGray">
          <a:xfrm>
            <a:off x="-7667" y="4432061"/>
            <a:ext cx="8120332" cy="831724"/>
          </a:xfrm>
          <a:custGeom>
            <a:avLst/>
            <a:gdLst>
              <a:gd name="connsiteX0" fmla="*/ 6090249 w 6090249"/>
              <a:gd name="connsiteY0" fmla="*/ 632604 h 1823049"/>
              <a:gd name="connsiteX1" fmla="*/ 6090249 w 6090249"/>
              <a:gd name="connsiteY1" fmla="*/ 1823049 h 1823049"/>
              <a:gd name="connsiteX2" fmla="*/ 0 w 6090249"/>
              <a:gd name="connsiteY2" fmla="*/ 1823049 h 1823049"/>
              <a:gd name="connsiteX3" fmla="*/ 0 w 6090249"/>
              <a:gd name="connsiteY3" fmla="*/ 0 h 1823049"/>
              <a:gd name="connsiteX4" fmla="*/ 6090249 w 6090249"/>
              <a:gd name="connsiteY4" fmla="*/ 632604 h 182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0249" h="1823049">
                <a:moveTo>
                  <a:pt x="6090249" y="632604"/>
                </a:moveTo>
                <a:lnTo>
                  <a:pt x="6090249" y="1823049"/>
                </a:lnTo>
                <a:lnTo>
                  <a:pt x="0" y="1823049"/>
                </a:lnTo>
                <a:lnTo>
                  <a:pt x="0" y="0"/>
                </a:lnTo>
                <a:lnTo>
                  <a:pt x="6090249" y="632604"/>
                </a:ln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8" name="Freeform 1"/>
          <p:cNvSpPr>
            <a:spLocks/>
          </p:cNvSpPr>
          <p:nvPr userDrawn="1"/>
        </p:nvSpPr>
        <p:spPr bwMode="ltGray">
          <a:xfrm>
            <a:off x="-7667" y="4432061"/>
            <a:ext cx="8120332" cy="831724"/>
          </a:xfrm>
          <a:custGeom>
            <a:avLst/>
            <a:gdLst>
              <a:gd name="connsiteX0" fmla="*/ 6090249 w 6090249"/>
              <a:gd name="connsiteY0" fmla="*/ 632604 h 1823049"/>
              <a:gd name="connsiteX1" fmla="*/ 6090249 w 6090249"/>
              <a:gd name="connsiteY1" fmla="*/ 1823049 h 1823049"/>
              <a:gd name="connsiteX2" fmla="*/ 0 w 6090249"/>
              <a:gd name="connsiteY2" fmla="*/ 1823049 h 1823049"/>
              <a:gd name="connsiteX3" fmla="*/ 0 w 6090249"/>
              <a:gd name="connsiteY3" fmla="*/ 0 h 1823049"/>
              <a:gd name="connsiteX4" fmla="*/ 6090249 w 6090249"/>
              <a:gd name="connsiteY4" fmla="*/ 632604 h 182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0249" h="1823049">
                <a:moveTo>
                  <a:pt x="6090249" y="632604"/>
                </a:moveTo>
                <a:lnTo>
                  <a:pt x="6090249" y="1823049"/>
                </a:lnTo>
                <a:lnTo>
                  <a:pt x="0" y="1823049"/>
                </a:lnTo>
                <a:lnTo>
                  <a:pt x="0" y="0"/>
                </a:lnTo>
                <a:lnTo>
                  <a:pt x="6090249" y="632604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5545310"/>
            <a:ext cx="7296381" cy="1052341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Fügen Sie hier Ihren Text ein. </a:t>
            </a:r>
            <a:br>
              <a:rPr lang="de-CH" noProof="0"/>
            </a:br>
            <a:r>
              <a:rPr lang="de-CH" noProof="0"/>
              <a:t>Zwei Zeilen sind möglich.</a:t>
            </a:r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0400E809-12DA-4150-AF82-E56B110247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1571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/>
          <p:nvPr userDrawn="1"/>
        </p:nvSpPr>
        <p:spPr bwMode="ltGray">
          <a:xfrm>
            <a:off x="-5080" y="4429761"/>
            <a:ext cx="8122920" cy="831724"/>
          </a:xfrm>
          <a:custGeom>
            <a:avLst/>
            <a:gdLst>
              <a:gd name="connsiteX0" fmla="*/ 6092190 w 6092190"/>
              <a:gd name="connsiteY0" fmla="*/ 640080 h 1824990"/>
              <a:gd name="connsiteX1" fmla="*/ 6092190 w 6092190"/>
              <a:gd name="connsiteY1" fmla="*/ 1824990 h 1824990"/>
              <a:gd name="connsiteX2" fmla="*/ 0 w 6092190"/>
              <a:gd name="connsiteY2" fmla="*/ 1824990 h 1824990"/>
              <a:gd name="connsiteX3" fmla="*/ 0 w 6092190"/>
              <a:gd name="connsiteY3" fmla="*/ 0 h 1824990"/>
              <a:gd name="connsiteX4" fmla="*/ 6092190 w 6092190"/>
              <a:gd name="connsiteY4" fmla="*/ 640080 h 182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2190" h="1824990">
                <a:moveTo>
                  <a:pt x="6092190" y="640080"/>
                </a:moveTo>
                <a:lnTo>
                  <a:pt x="6092190" y="1824990"/>
                </a:lnTo>
                <a:lnTo>
                  <a:pt x="0" y="1824990"/>
                </a:lnTo>
                <a:lnTo>
                  <a:pt x="0" y="0"/>
                </a:lnTo>
                <a:lnTo>
                  <a:pt x="6092190" y="640080"/>
                </a:ln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8" name="Freeform 1"/>
          <p:cNvSpPr>
            <a:spLocks/>
          </p:cNvSpPr>
          <p:nvPr userDrawn="1"/>
        </p:nvSpPr>
        <p:spPr bwMode="ltGray">
          <a:xfrm>
            <a:off x="-5080" y="4429761"/>
            <a:ext cx="8122920" cy="831724"/>
          </a:xfrm>
          <a:custGeom>
            <a:avLst/>
            <a:gdLst>
              <a:gd name="connsiteX0" fmla="*/ 6092190 w 6092190"/>
              <a:gd name="connsiteY0" fmla="*/ 640080 h 1824990"/>
              <a:gd name="connsiteX1" fmla="*/ 6092190 w 6092190"/>
              <a:gd name="connsiteY1" fmla="*/ 1824990 h 1824990"/>
              <a:gd name="connsiteX2" fmla="*/ 0 w 6092190"/>
              <a:gd name="connsiteY2" fmla="*/ 1824990 h 1824990"/>
              <a:gd name="connsiteX3" fmla="*/ 0 w 6092190"/>
              <a:gd name="connsiteY3" fmla="*/ 0 h 1824990"/>
              <a:gd name="connsiteX4" fmla="*/ 6092190 w 6092190"/>
              <a:gd name="connsiteY4" fmla="*/ 640080 h 182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2190" h="1824990">
                <a:moveTo>
                  <a:pt x="6092190" y="640080"/>
                </a:moveTo>
                <a:lnTo>
                  <a:pt x="6092190" y="1824990"/>
                </a:lnTo>
                <a:lnTo>
                  <a:pt x="0" y="1824990"/>
                </a:lnTo>
                <a:lnTo>
                  <a:pt x="0" y="0"/>
                </a:lnTo>
                <a:lnTo>
                  <a:pt x="6092190" y="640080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5641022"/>
            <a:ext cx="7296381" cy="956629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733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Danke für Ihre Aufmerksamkeit.</a:t>
            </a:r>
          </a:p>
        </p:txBody>
      </p:sp>
      <p:pic>
        <p:nvPicPr>
          <p:cNvPr id="6" name="Logo_SBB_Cargo_D" hidden="1">
            <a:extLst>
              <a:ext uri="{FF2B5EF4-FFF2-40B4-BE49-F238E27FC236}">
                <a16:creationId xmlns:a16="http://schemas.microsoft.com/office/drawing/2014/main" id="{D4065558-8A0D-47BF-AD5E-F38F933913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7" name="Logo_SBB_Cargo_H" hidden="1">
            <a:extLst>
              <a:ext uri="{FF2B5EF4-FFF2-40B4-BE49-F238E27FC236}">
                <a16:creationId xmlns:a16="http://schemas.microsoft.com/office/drawing/2014/main" id="{A838A69E-C97D-4929-9329-46E4FEFFCC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9" name="Logo_SBB_CargoInt_D" hidden="1">
            <a:extLst>
              <a:ext uri="{FF2B5EF4-FFF2-40B4-BE49-F238E27FC236}">
                <a16:creationId xmlns:a16="http://schemas.microsoft.com/office/drawing/2014/main" id="{B0B99F17-3089-4684-AF63-D1C50A5678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10" name="Logo_SBB_CargoInt_H" hidden="1">
            <a:extLst>
              <a:ext uri="{FF2B5EF4-FFF2-40B4-BE49-F238E27FC236}">
                <a16:creationId xmlns:a16="http://schemas.microsoft.com/office/drawing/2014/main" id="{85D83D19-9785-4C17-BB76-59F25553711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11" name="Logo_SBB_Standard_D" hidden="1">
            <a:extLst>
              <a:ext uri="{FF2B5EF4-FFF2-40B4-BE49-F238E27FC236}">
                <a16:creationId xmlns:a16="http://schemas.microsoft.com/office/drawing/2014/main" id="{860C43D7-48AF-4534-8923-B9081EB74F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2" name="Logo_SBB_Standard_H">
            <a:extLst>
              <a:ext uri="{FF2B5EF4-FFF2-40B4-BE49-F238E27FC236}">
                <a16:creationId xmlns:a16="http://schemas.microsoft.com/office/drawing/2014/main" id="{03945263-FDE4-4196-982D-DC754FE51E4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724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I-EN-EFF • 22.06.2018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661523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Energieeffizienz • 16.10.2019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58023469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24800" y="4773149"/>
            <a:ext cx="11032720" cy="614400"/>
          </a:xfrm>
        </p:spPr>
        <p:txBody>
          <a:bodyPr wrap="square"/>
          <a:lstStyle>
            <a:lvl1pPr>
              <a:defRPr sz="4000"/>
            </a:lvl1pPr>
          </a:lstStyle>
          <a:p>
            <a:r>
              <a:rPr lang="de-DE"/>
              <a:t>Dies ist der Titel der Präsentation.</a:t>
            </a:r>
            <a:endParaRPr lang="de-CH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24799" y="5521949"/>
            <a:ext cx="11033404" cy="326400"/>
          </a:xfrm>
        </p:spPr>
        <p:txBody>
          <a:bodyPr/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de-DE"/>
              <a:t>Name Vortragender, Ort, Datum</a:t>
            </a:r>
          </a:p>
        </p:txBody>
      </p:sp>
      <p:pic>
        <p:nvPicPr>
          <p:cNvPr id="4" name="Logo_SBB_Cargo_D" hidden="1">
            <a:extLst>
              <a:ext uri="{FF2B5EF4-FFF2-40B4-BE49-F238E27FC236}">
                <a16:creationId xmlns:a16="http://schemas.microsoft.com/office/drawing/2014/main" id="{EE6A846E-FFDC-4636-B971-92215806F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5" name="Logo_SBB_Cargo_H" hidden="1">
            <a:extLst>
              <a:ext uri="{FF2B5EF4-FFF2-40B4-BE49-F238E27FC236}">
                <a16:creationId xmlns:a16="http://schemas.microsoft.com/office/drawing/2014/main" id="{412E2250-6FCC-421A-895D-4FBDAB7368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7" name="Logo_SBB_CargoInt_D" hidden="1">
            <a:extLst>
              <a:ext uri="{FF2B5EF4-FFF2-40B4-BE49-F238E27FC236}">
                <a16:creationId xmlns:a16="http://schemas.microsoft.com/office/drawing/2014/main" id="{EFF1882B-601E-421B-8CD9-BC36308953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8" name="Logo_SBB_CargoInt_H" hidden="1">
            <a:extLst>
              <a:ext uri="{FF2B5EF4-FFF2-40B4-BE49-F238E27FC236}">
                <a16:creationId xmlns:a16="http://schemas.microsoft.com/office/drawing/2014/main" id="{13966A66-44EB-4089-BB9B-5E88F060073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9" name="Logo_SBB_Standard_D" hidden="1">
            <a:extLst>
              <a:ext uri="{FF2B5EF4-FFF2-40B4-BE49-F238E27FC236}">
                <a16:creationId xmlns:a16="http://schemas.microsoft.com/office/drawing/2014/main" id="{A2C0EE81-74D3-4894-8536-82B010157F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0" name="Logo_SBB_Standard_H">
            <a:extLst>
              <a:ext uri="{FF2B5EF4-FFF2-40B4-BE49-F238E27FC236}">
                <a16:creationId xmlns:a16="http://schemas.microsoft.com/office/drawing/2014/main" id="{2470208F-A15C-4C0F-9FD1-3CC76EF6D5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3675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 mit Bild Logo schwar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/>
          <p:cNvSpPr>
            <a:spLocks/>
          </p:cNvSpPr>
          <p:nvPr userDrawn="1"/>
        </p:nvSpPr>
        <p:spPr>
          <a:xfrm>
            <a:off x="-19200" y="768897"/>
            <a:ext cx="4675040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9" name="Freeform 1"/>
          <p:cNvSpPr/>
          <p:nvPr userDrawn="1"/>
        </p:nvSpPr>
        <p:spPr>
          <a:xfrm>
            <a:off x="-19200" y="768895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1372" y="4108200"/>
            <a:ext cx="3936000" cy="648000"/>
          </a:xfrm>
          <a:prstGeom prst="rect">
            <a:avLst/>
          </a:prstGeom>
        </p:spPr>
        <p:txBody>
          <a:bodyPr vert="horz"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aseline="0">
                <a:solidFill>
                  <a:srgbClr val="FFFFFF"/>
                </a:solidFill>
              </a:defRPr>
            </a:lvl1pPr>
            <a:lvl2pPr marL="54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/>
              <a:t>Name Vortragender, Ort, Datum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1372" y="1583400"/>
            <a:ext cx="3936000" cy="2131200"/>
          </a:xfrm>
          <a:prstGeom prst="rect">
            <a:avLst/>
          </a:prstGeom>
        </p:spPr>
        <p:txBody>
          <a:bodyPr vert="horz" wrap="square" bIns="0">
            <a:noAutofit/>
          </a:bodyPr>
          <a:lstStyle>
            <a:lvl1pPr>
              <a:lnSpc>
                <a:spcPct val="100000"/>
              </a:lnSpc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Dies ist der Titel der Präsentation.</a:t>
            </a:r>
          </a:p>
        </p:txBody>
      </p:sp>
      <p:pic>
        <p:nvPicPr>
          <p:cNvPr id="6" name="Logo_SBB_Cargo_D" hidden="1">
            <a:extLst>
              <a:ext uri="{FF2B5EF4-FFF2-40B4-BE49-F238E27FC236}">
                <a16:creationId xmlns:a16="http://schemas.microsoft.com/office/drawing/2014/main" id="{CC98CB06-C3A4-4B7F-BEBD-55BC66C12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10" name="Logo_SBB_Cargo_H" hidden="1">
            <a:extLst>
              <a:ext uri="{FF2B5EF4-FFF2-40B4-BE49-F238E27FC236}">
                <a16:creationId xmlns:a16="http://schemas.microsoft.com/office/drawing/2014/main" id="{4135C476-AE98-4106-8AE0-13D2AE743AC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11" name="Logo_SBB_CargoInt_D" hidden="1">
            <a:extLst>
              <a:ext uri="{FF2B5EF4-FFF2-40B4-BE49-F238E27FC236}">
                <a16:creationId xmlns:a16="http://schemas.microsoft.com/office/drawing/2014/main" id="{FD12A7B3-71B9-494B-91E8-8FFF57D1E04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12" name="Logo_SBB_CargoInt_H" hidden="1">
            <a:extLst>
              <a:ext uri="{FF2B5EF4-FFF2-40B4-BE49-F238E27FC236}">
                <a16:creationId xmlns:a16="http://schemas.microsoft.com/office/drawing/2014/main" id="{131A7DC8-9674-490D-A909-613CE2451C2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13" name="Logo_SBB_Standard_D" hidden="1">
            <a:extLst>
              <a:ext uri="{FF2B5EF4-FFF2-40B4-BE49-F238E27FC236}">
                <a16:creationId xmlns:a16="http://schemas.microsoft.com/office/drawing/2014/main" id="{846D5CAE-9CEF-48FD-827D-D7616C83ECB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4" name="Logo_SBB_Standard_H">
            <a:extLst>
              <a:ext uri="{FF2B5EF4-FFF2-40B4-BE49-F238E27FC236}">
                <a16:creationId xmlns:a16="http://schemas.microsoft.com/office/drawing/2014/main" id="{1A09026F-AB72-4393-BAF3-D0CF774B487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2739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Agenda.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Agenda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6" y="1509185"/>
            <a:ext cx="11039215" cy="5088467"/>
          </a:xfrm>
          <a:prstGeom prst="rect">
            <a:avLst/>
          </a:prstGeom>
        </p:spPr>
        <p:txBody>
          <a:bodyPr/>
          <a:lstStyle>
            <a:lvl1pPr marL="383990" indent="-383990">
              <a:spcBef>
                <a:spcPts val="800"/>
              </a:spcBef>
              <a:buSzPct val="100000"/>
              <a:buFont typeface="+mj-lt"/>
              <a:buAutoNum type="arabicPeriod"/>
              <a:defRPr/>
            </a:lvl1pPr>
            <a:lvl2pPr marL="723882" indent="-368291">
              <a:spcBef>
                <a:spcPts val="800"/>
              </a:spcBef>
              <a:defRPr/>
            </a:lvl2pPr>
            <a:lvl3pPr marL="1077357" indent="-353475">
              <a:spcBef>
                <a:spcPts val="800"/>
              </a:spcBef>
              <a:tabLst/>
              <a:defRPr/>
            </a:lvl3pPr>
            <a:lvl4pPr marL="1430831" indent="-353475">
              <a:spcBef>
                <a:spcPts val="800"/>
              </a:spcBef>
              <a:tabLst/>
              <a:defRPr/>
            </a:lvl4pPr>
            <a:lvl5pPr marL="1786422" indent="-355591">
              <a:spcBef>
                <a:spcPts val="800"/>
              </a:spcBef>
              <a:defRPr/>
            </a:lvl5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32278952-E884-4B4A-871D-42F338B3E8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2805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Agenda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11040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E59F5921-86CF-4E9B-A505-04830F74C0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0003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Zweispaltige Textfolie.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5376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384000" y="1509184"/>
            <a:ext cx="5376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9" name="Logo_SBB_Symbol">
            <a:extLst>
              <a:ext uri="{FF2B5EF4-FFF2-40B4-BE49-F238E27FC236}">
                <a16:creationId xmlns:a16="http://schemas.microsoft.com/office/drawing/2014/main" id="{C346BCAC-1E9D-4596-9ACA-18319FE92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90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B43E9-5C2A-43F7-A98B-824595E61F86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472023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Objektfolie.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Inhaltsplatzhalter 7"/>
          <p:cNvSpPr>
            <a:spLocks noGrp="1"/>
          </p:cNvSpPr>
          <p:nvPr>
            <p:ph sz="quarter" idx="12" hasCustomPrompt="1"/>
          </p:nvPr>
        </p:nvSpPr>
        <p:spPr>
          <a:xfrm>
            <a:off x="719665" y="1509184"/>
            <a:ext cx="11040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7E10FE14-391B-401F-99CE-D505082943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35616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Text und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Objektfolie.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8" name="Inhaltsplatzhalter 7"/>
          <p:cNvSpPr>
            <a:spLocks noGrp="1"/>
          </p:cNvSpPr>
          <p:nvPr>
            <p:ph sz="quarter" idx="12" hasCustomPrompt="1"/>
          </p:nvPr>
        </p:nvSpPr>
        <p:spPr>
          <a:xfrm>
            <a:off x="719665" y="2467200"/>
            <a:ext cx="11040000" cy="41280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 hasCustomPrompt="1"/>
          </p:nvPr>
        </p:nvSpPr>
        <p:spPr>
          <a:xfrm>
            <a:off x="719667" y="1509184"/>
            <a:ext cx="11038417" cy="854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Text durch Klicken hinzufügen</a:t>
            </a:r>
          </a:p>
        </p:txBody>
      </p:sp>
      <p:pic>
        <p:nvPicPr>
          <p:cNvPr id="9" name="Logo_SBB_Symbol">
            <a:extLst>
              <a:ext uri="{FF2B5EF4-FFF2-40B4-BE49-F238E27FC236}">
                <a16:creationId xmlns:a16="http://schemas.microsoft.com/office/drawing/2014/main" id="{0D917B75-7E27-45DF-8CD5-2AD4188F4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481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 mit Bild.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719665" y="1509183"/>
            <a:ext cx="68640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 hasCustomPrompt="1"/>
          </p:nvPr>
        </p:nvSpPr>
        <p:spPr>
          <a:xfrm>
            <a:off x="7776000" y="1509184"/>
            <a:ext cx="4416000" cy="5088467"/>
          </a:xfrm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r>
              <a:rPr lang="de-CH"/>
              <a:t>Klicken Sie hier, um ein Bild einzufügen</a:t>
            </a:r>
          </a:p>
        </p:txBody>
      </p:sp>
      <p:pic>
        <p:nvPicPr>
          <p:cNvPr id="8" name="Logo_SBB_Symbol">
            <a:extLst>
              <a:ext uri="{FF2B5EF4-FFF2-40B4-BE49-F238E27FC236}">
                <a16:creationId xmlns:a16="http://schemas.microsoft.com/office/drawing/2014/main" id="{80677793-ADFC-4517-B0B5-B82B75B2BC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8851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de-DE"/>
              <a:t>Textfolie mit Bild. Titel maximal einzeilig.</a:t>
            </a:r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SBB • Division • Abteilung oder Bereich • DD.MM.YY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2" hasCustomPrompt="1"/>
          </p:nvPr>
        </p:nvSpPr>
        <p:spPr>
          <a:xfrm>
            <a:off x="4622400" y="1509183"/>
            <a:ext cx="7137600" cy="5078400"/>
          </a:xfrm>
        </p:spPr>
        <p:txBody>
          <a:bodyPr/>
          <a:lstStyle>
            <a:lvl2pPr marL="723882" indent="-368291">
              <a:defRPr/>
            </a:lvl2pPr>
          </a:lstStyle>
          <a:p>
            <a:pPr lvl="0"/>
            <a:r>
              <a:rPr lang="de-DE" noProof="0"/>
              <a:t>Text durch Klicken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508786"/>
            <a:ext cx="4416000" cy="5088467"/>
          </a:xfrm>
        </p:spPr>
        <p:txBody>
          <a:bodyPr anchor="ctr" anchorCtr="1"/>
          <a:lstStyle>
            <a:lvl1pPr marL="0" indent="0" algn="ctr">
              <a:buNone/>
              <a:defRPr/>
            </a:lvl1pPr>
          </a:lstStyle>
          <a:p>
            <a:r>
              <a:rPr lang="de-CH"/>
              <a:t>Klicken Sie hier, um ein Bild einzufügen</a:t>
            </a:r>
          </a:p>
        </p:txBody>
      </p:sp>
      <p:pic>
        <p:nvPicPr>
          <p:cNvPr id="8" name="Logo_SBB_Symbol">
            <a:extLst>
              <a:ext uri="{FF2B5EF4-FFF2-40B4-BE49-F238E27FC236}">
                <a16:creationId xmlns:a16="http://schemas.microsoft.com/office/drawing/2014/main" id="{3CEA8AC4-6E4B-49CB-8DA7-6A86A278B6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74090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SBB_Symbol">
            <a:extLst>
              <a:ext uri="{FF2B5EF4-FFF2-40B4-BE49-F238E27FC236}">
                <a16:creationId xmlns:a16="http://schemas.microsoft.com/office/drawing/2014/main" id="{C55278FF-3F13-4F04-BFA6-4D49C8DADB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70687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"/>
          <p:cNvSpPr/>
          <p:nvPr userDrawn="1"/>
        </p:nvSpPr>
        <p:spPr bwMode="ltGray">
          <a:xfrm>
            <a:off x="-7668" y="782129"/>
            <a:ext cx="10259683" cy="831724"/>
          </a:xfrm>
          <a:custGeom>
            <a:avLst/>
            <a:gdLst>
              <a:gd name="connsiteX0" fmla="*/ 7694762 w 7694762"/>
              <a:gd name="connsiteY0" fmla="*/ 1368725 h 4560498"/>
              <a:gd name="connsiteX1" fmla="*/ 7694762 w 7694762"/>
              <a:gd name="connsiteY1" fmla="*/ 4560498 h 4560498"/>
              <a:gd name="connsiteX2" fmla="*/ 0 w 7694762"/>
              <a:gd name="connsiteY2" fmla="*/ 4560498 h 4560498"/>
              <a:gd name="connsiteX3" fmla="*/ 0 w 7694762"/>
              <a:gd name="connsiteY3" fmla="*/ 0 h 4560498"/>
              <a:gd name="connsiteX4" fmla="*/ 7694762 w 7694762"/>
              <a:gd name="connsiteY4" fmla="*/ 1368725 h 456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94762" h="4560498">
                <a:moveTo>
                  <a:pt x="7694762" y="1368725"/>
                </a:moveTo>
                <a:lnTo>
                  <a:pt x="7694762" y="4560498"/>
                </a:lnTo>
                <a:lnTo>
                  <a:pt x="0" y="4560498"/>
                </a:lnTo>
                <a:lnTo>
                  <a:pt x="0" y="0"/>
                </a:lnTo>
                <a:lnTo>
                  <a:pt x="7694762" y="1368725"/>
                </a:ln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720000" y="2616000"/>
            <a:ext cx="9217520" cy="3984000"/>
          </a:xfrm>
          <a:prstGeom prst="rect">
            <a:avLst/>
          </a:prstGeom>
        </p:spPr>
        <p:txBody>
          <a:bodyPr wrap="square" bIns="0" anchor="t" anchorCtr="0">
            <a:noAutofit/>
          </a:bodyPr>
          <a:lstStyle>
            <a:lvl1pPr algn="l">
              <a:lnSpc>
                <a:spcPct val="100000"/>
              </a:lnSpc>
              <a:defRPr sz="4267" b="0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Der Kapiteltext hat maximal 3 Zeilen.</a:t>
            </a:r>
          </a:p>
        </p:txBody>
      </p:sp>
      <p:pic>
        <p:nvPicPr>
          <p:cNvPr id="4" name="Logo_SBB_Symbol">
            <a:extLst>
              <a:ext uri="{FF2B5EF4-FFF2-40B4-BE49-F238E27FC236}">
                <a16:creationId xmlns:a16="http://schemas.microsoft.com/office/drawing/2014/main" id="{69BA78CF-CC2D-4B72-81CD-B590B9E07C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73789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1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/>
          <p:nvPr userDrawn="1"/>
        </p:nvSpPr>
        <p:spPr>
          <a:xfrm>
            <a:off x="-19200" y="793746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7" name="Freeform 1"/>
          <p:cNvSpPr>
            <a:spLocks/>
          </p:cNvSpPr>
          <p:nvPr userDrawn="1"/>
        </p:nvSpPr>
        <p:spPr>
          <a:xfrm>
            <a:off x="-19200" y="793746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374" y="1609837"/>
            <a:ext cx="3937428" cy="3163312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/>
              <a:t>Fügen Sie hier Ihren Text ein. Mehrere Zeilen sind möglich.</a:t>
            </a:r>
          </a:p>
        </p:txBody>
      </p:sp>
      <p:pic>
        <p:nvPicPr>
          <p:cNvPr id="5" name="Logo_SBB_Symbol">
            <a:extLst>
              <a:ext uri="{FF2B5EF4-FFF2-40B4-BE49-F238E27FC236}">
                <a16:creationId xmlns:a16="http://schemas.microsoft.com/office/drawing/2014/main" id="{4620A341-5696-4DBC-9BA9-4AE19CE248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92483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2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/>
          <p:cNvSpPr/>
          <p:nvPr userDrawn="1"/>
        </p:nvSpPr>
        <p:spPr bwMode="ltGray">
          <a:xfrm>
            <a:off x="-7668" y="797465"/>
            <a:ext cx="4700437" cy="831724"/>
          </a:xfrm>
          <a:custGeom>
            <a:avLst/>
            <a:gdLst>
              <a:gd name="connsiteX0" fmla="*/ 3525328 w 3525328"/>
              <a:gd name="connsiteY0" fmla="*/ 626853 h 4543245"/>
              <a:gd name="connsiteX1" fmla="*/ 3525328 w 3525328"/>
              <a:gd name="connsiteY1" fmla="*/ 4203940 h 4543245"/>
              <a:gd name="connsiteX2" fmla="*/ 1639019 w 3525328"/>
              <a:gd name="connsiteY2" fmla="*/ 4543245 h 4543245"/>
              <a:gd name="connsiteX3" fmla="*/ 0 w 3525328"/>
              <a:gd name="connsiteY3" fmla="*/ 4543245 h 4543245"/>
              <a:gd name="connsiteX4" fmla="*/ 0 w 3525328"/>
              <a:gd name="connsiteY4" fmla="*/ 0 h 4543245"/>
              <a:gd name="connsiteX5" fmla="*/ 3525328 w 3525328"/>
              <a:gd name="connsiteY5" fmla="*/ 626853 h 454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5328" h="4543245">
                <a:moveTo>
                  <a:pt x="3525328" y="626853"/>
                </a:moveTo>
                <a:lnTo>
                  <a:pt x="3525328" y="4203940"/>
                </a:lnTo>
                <a:lnTo>
                  <a:pt x="1639019" y="4543245"/>
                </a:lnTo>
                <a:lnTo>
                  <a:pt x="0" y="4543245"/>
                </a:lnTo>
                <a:lnTo>
                  <a:pt x="0" y="0"/>
                </a:lnTo>
                <a:lnTo>
                  <a:pt x="3525328" y="626853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11" name="Freeform 1"/>
          <p:cNvSpPr>
            <a:spLocks/>
          </p:cNvSpPr>
          <p:nvPr userDrawn="1"/>
        </p:nvSpPr>
        <p:spPr bwMode="ltGray">
          <a:xfrm>
            <a:off x="-7668" y="797465"/>
            <a:ext cx="4700437" cy="831724"/>
          </a:xfrm>
          <a:custGeom>
            <a:avLst/>
            <a:gdLst>
              <a:gd name="connsiteX0" fmla="*/ 3525328 w 3525328"/>
              <a:gd name="connsiteY0" fmla="*/ 626853 h 4543245"/>
              <a:gd name="connsiteX1" fmla="*/ 3525328 w 3525328"/>
              <a:gd name="connsiteY1" fmla="*/ 4203940 h 4543245"/>
              <a:gd name="connsiteX2" fmla="*/ 1639019 w 3525328"/>
              <a:gd name="connsiteY2" fmla="*/ 4543245 h 4543245"/>
              <a:gd name="connsiteX3" fmla="*/ 0 w 3525328"/>
              <a:gd name="connsiteY3" fmla="*/ 4543245 h 4543245"/>
              <a:gd name="connsiteX4" fmla="*/ 0 w 3525328"/>
              <a:gd name="connsiteY4" fmla="*/ 0 h 4543245"/>
              <a:gd name="connsiteX5" fmla="*/ 3525328 w 3525328"/>
              <a:gd name="connsiteY5" fmla="*/ 626853 h 4543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25328" h="4543245">
                <a:moveTo>
                  <a:pt x="3525328" y="626853"/>
                </a:moveTo>
                <a:lnTo>
                  <a:pt x="3525328" y="4203940"/>
                </a:lnTo>
                <a:lnTo>
                  <a:pt x="1639019" y="4543245"/>
                </a:lnTo>
                <a:lnTo>
                  <a:pt x="0" y="4543245"/>
                </a:lnTo>
                <a:lnTo>
                  <a:pt x="0" y="0"/>
                </a:lnTo>
                <a:lnTo>
                  <a:pt x="3525328" y="626853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371" y="1645323"/>
            <a:ext cx="3937429" cy="4514056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Fügen Sie hier Ihren Text ein. Mehrere Zeilen sind möglich.</a:t>
            </a:r>
          </a:p>
        </p:txBody>
      </p:sp>
      <p:pic>
        <p:nvPicPr>
          <p:cNvPr id="5" name="Logo_SBB_Symbol">
            <a:extLst>
              <a:ext uri="{FF2B5EF4-FFF2-40B4-BE49-F238E27FC236}">
                <a16:creationId xmlns:a16="http://schemas.microsoft.com/office/drawing/2014/main" id="{0DAC85A2-2540-4A41-AD82-500D72C817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8075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 3 mit Bi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/>
          <p:nvPr userDrawn="1"/>
        </p:nvSpPr>
        <p:spPr bwMode="ltGray">
          <a:xfrm>
            <a:off x="-7667" y="4432061"/>
            <a:ext cx="8120332" cy="831724"/>
          </a:xfrm>
          <a:custGeom>
            <a:avLst/>
            <a:gdLst>
              <a:gd name="connsiteX0" fmla="*/ 6090249 w 6090249"/>
              <a:gd name="connsiteY0" fmla="*/ 632604 h 1823049"/>
              <a:gd name="connsiteX1" fmla="*/ 6090249 w 6090249"/>
              <a:gd name="connsiteY1" fmla="*/ 1823049 h 1823049"/>
              <a:gd name="connsiteX2" fmla="*/ 0 w 6090249"/>
              <a:gd name="connsiteY2" fmla="*/ 1823049 h 1823049"/>
              <a:gd name="connsiteX3" fmla="*/ 0 w 6090249"/>
              <a:gd name="connsiteY3" fmla="*/ 0 h 1823049"/>
              <a:gd name="connsiteX4" fmla="*/ 6090249 w 6090249"/>
              <a:gd name="connsiteY4" fmla="*/ 632604 h 182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0249" h="1823049">
                <a:moveTo>
                  <a:pt x="6090249" y="632604"/>
                </a:moveTo>
                <a:lnTo>
                  <a:pt x="6090249" y="1823049"/>
                </a:lnTo>
                <a:lnTo>
                  <a:pt x="0" y="1823049"/>
                </a:lnTo>
                <a:lnTo>
                  <a:pt x="0" y="0"/>
                </a:lnTo>
                <a:lnTo>
                  <a:pt x="6090249" y="632604"/>
                </a:ln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8" name="Freeform 1"/>
          <p:cNvSpPr>
            <a:spLocks/>
          </p:cNvSpPr>
          <p:nvPr userDrawn="1"/>
        </p:nvSpPr>
        <p:spPr bwMode="ltGray">
          <a:xfrm>
            <a:off x="-7667" y="4432061"/>
            <a:ext cx="8120332" cy="831724"/>
          </a:xfrm>
          <a:custGeom>
            <a:avLst/>
            <a:gdLst>
              <a:gd name="connsiteX0" fmla="*/ 6090249 w 6090249"/>
              <a:gd name="connsiteY0" fmla="*/ 632604 h 1823049"/>
              <a:gd name="connsiteX1" fmla="*/ 6090249 w 6090249"/>
              <a:gd name="connsiteY1" fmla="*/ 1823049 h 1823049"/>
              <a:gd name="connsiteX2" fmla="*/ 0 w 6090249"/>
              <a:gd name="connsiteY2" fmla="*/ 1823049 h 1823049"/>
              <a:gd name="connsiteX3" fmla="*/ 0 w 6090249"/>
              <a:gd name="connsiteY3" fmla="*/ 0 h 1823049"/>
              <a:gd name="connsiteX4" fmla="*/ 6090249 w 6090249"/>
              <a:gd name="connsiteY4" fmla="*/ 632604 h 182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0249" h="1823049">
                <a:moveTo>
                  <a:pt x="6090249" y="632604"/>
                </a:moveTo>
                <a:lnTo>
                  <a:pt x="6090249" y="1823049"/>
                </a:lnTo>
                <a:lnTo>
                  <a:pt x="0" y="1823049"/>
                </a:lnTo>
                <a:lnTo>
                  <a:pt x="0" y="0"/>
                </a:lnTo>
                <a:lnTo>
                  <a:pt x="6090249" y="632604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5545310"/>
            <a:ext cx="7296381" cy="1052341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200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Fügen Sie hier Ihren Text ein. </a:t>
            </a:r>
            <a:br>
              <a:rPr lang="de-CH" noProof="0"/>
            </a:br>
            <a:r>
              <a:rPr lang="de-CH" noProof="0"/>
              <a:t>Zwei Zeilen sind möglich.</a:t>
            </a:r>
          </a:p>
        </p:txBody>
      </p:sp>
      <p:pic>
        <p:nvPicPr>
          <p:cNvPr id="6" name="Logo_SBB_Symbol">
            <a:extLst>
              <a:ext uri="{FF2B5EF4-FFF2-40B4-BE49-F238E27FC236}">
                <a16:creationId xmlns:a16="http://schemas.microsoft.com/office/drawing/2014/main" id="{0400E809-12DA-4150-AF82-E56B110247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9793" y="425021"/>
            <a:ext cx="942472" cy="31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3526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/>
          <p:nvPr userDrawn="1"/>
        </p:nvSpPr>
        <p:spPr bwMode="ltGray">
          <a:xfrm>
            <a:off x="-5080" y="4429761"/>
            <a:ext cx="8122920" cy="831724"/>
          </a:xfrm>
          <a:custGeom>
            <a:avLst/>
            <a:gdLst>
              <a:gd name="connsiteX0" fmla="*/ 6092190 w 6092190"/>
              <a:gd name="connsiteY0" fmla="*/ 640080 h 1824990"/>
              <a:gd name="connsiteX1" fmla="*/ 6092190 w 6092190"/>
              <a:gd name="connsiteY1" fmla="*/ 1824990 h 1824990"/>
              <a:gd name="connsiteX2" fmla="*/ 0 w 6092190"/>
              <a:gd name="connsiteY2" fmla="*/ 1824990 h 1824990"/>
              <a:gd name="connsiteX3" fmla="*/ 0 w 6092190"/>
              <a:gd name="connsiteY3" fmla="*/ 0 h 1824990"/>
              <a:gd name="connsiteX4" fmla="*/ 6092190 w 6092190"/>
              <a:gd name="connsiteY4" fmla="*/ 640080 h 182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2190" h="1824990">
                <a:moveTo>
                  <a:pt x="6092190" y="640080"/>
                </a:moveTo>
                <a:lnTo>
                  <a:pt x="6092190" y="1824990"/>
                </a:lnTo>
                <a:lnTo>
                  <a:pt x="0" y="1824990"/>
                </a:lnTo>
                <a:lnTo>
                  <a:pt x="0" y="0"/>
                </a:lnTo>
                <a:lnTo>
                  <a:pt x="6092190" y="640080"/>
                </a:ln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8" name="Freeform 1"/>
          <p:cNvSpPr>
            <a:spLocks/>
          </p:cNvSpPr>
          <p:nvPr userDrawn="1"/>
        </p:nvSpPr>
        <p:spPr bwMode="ltGray">
          <a:xfrm>
            <a:off x="-5080" y="4429761"/>
            <a:ext cx="8122920" cy="831724"/>
          </a:xfrm>
          <a:custGeom>
            <a:avLst/>
            <a:gdLst>
              <a:gd name="connsiteX0" fmla="*/ 6092190 w 6092190"/>
              <a:gd name="connsiteY0" fmla="*/ 640080 h 1824990"/>
              <a:gd name="connsiteX1" fmla="*/ 6092190 w 6092190"/>
              <a:gd name="connsiteY1" fmla="*/ 1824990 h 1824990"/>
              <a:gd name="connsiteX2" fmla="*/ 0 w 6092190"/>
              <a:gd name="connsiteY2" fmla="*/ 1824990 h 1824990"/>
              <a:gd name="connsiteX3" fmla="*/ 0 w 6092190"/>
              <a:gd name="connsiteY3" fmla="*/ 0 h 1824990"/>
              <a:gd name="connsiteX4" fmla="*/ 6092190 w 6092190"/>
              <a:gd name="connsiteY4" fmla="*/ 640080 h 1824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92190" h="1824990">
                <a:moveTo>
                  <a:pt x="6092190" y="640080"/>
                </a:moveTo>
                <a:lnTo>
                  <a:pt x="6092190" y="1824990"/>
                </a:lnTo>
                <a:lnTo>
                  <a:pt x="0" y="1824990"/>
                </a:lnTo>
                <a:lnTo>
                  <a:pt x="0" y="0"/>
                </a:lnTo>
                <a:lnTo>
                  <a:pt x="6092190" y="640080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288000" bIns="192000" rtlCol="0" anchor="t" anchorCtr="0">
            <a:spAutoFit/>
          </a:bodyPr>
          <a:lstStyle/>
          <a:p>
            <a:pPr algn="ctr"/>
            <a:endParaRPr lang="de-CH" sz="3200" b="1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31800" y="5641022"/>
            <a:ext cx="7296381" cy="956629"/>
          </a:xfrm>
          <a:prstGeom prst="rect">
            <a:avLst/>
          </a:prstGeom>
        </p:spPr>
        <p:txBody>
          <a:bodyPr wrap="square" tIns="0" bIns="0" anchor="t" anchorCtr="0">
            <a:noAutofit/>
          </a:bodyPr>
          <a:lstStyle>
            <a:lvl1pPr>
              <a:lnSpc>
                <a:spcPct val="100000"/>
              </a:lnSpc>
              <a:defRPr sz="3733" b="1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Danke für Ihre Aufmerksamkeit.</a:t>
            </a:r>
          </a:p>
        </p:txBody>
      </p:sp>
      <p:pic>
        <p:nvPicPr>
          <p:cNvPr id="6" name="Logo_SBB_Cargo_D" hidden="1">
            <a:extLst>
              <a:ext uri="{FF2B5EF4-FFF2-40B4-BE49-F238E27FC236}">
                <a16:creationId xmlns:a16="http://schemas.microsoft.com/office/drawing/2014/main" id="{D4065558-8A0D-47BF-AD5E-F38F9339133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7" name="Logo_SBB_Cargo_H" hidden="1">
            <a:extLst>
              <a:ext uri="{FF2B5EF4-FFF2-40B4-BE49-F238E27FC236}">
                <a16:creationId xmlns:a16="http://schemas.microsoft.com/office/drawing/2014/main" id="{A838A69E-C97D-4929-9329-46E4FEFFCC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9" name="Logo_SBB_CargoInt_D" hidden="1">
            <a:extLst>
              <a:ext uri="{FF2B5EF4-FFF2-40B4-BE49-F238E27FC236}">
                <a16:creationId xmlns:a16="http://schemas.microsoft.com/office/drawing/2014/main" id="{B0B99F17-3089-4684-AF63-D1C50A5678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10" name="Logo_SBB_CargoInt_H" hidden="1">
            <a:extLst>
              <a:ext uri="{FF2B5EF4-FFF2-40B4-BE49-F238E27FC236}">
                <a16:creationId xmlns:a16="http://schemas.microsoft.com/office/drawing/2014/main" id="{85D83D19-9785-4C17-BB76-59F25553711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11" name="Logo_SBB_Standard_D" hidden="1">
            <a:extLst>
              <a:ext uri="{FF2B5EF4-FFF2-40B4-BE49-F238E27FC236}">
                <a16:creationId xmlns:a16="http://schemas.microsoft.com/office/drawing/2014/main" id="{860C43D7-48AF-4534-8923-B9081EB74F3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2" name="Logo_SBB_Standard_H">
            <a:extLst>
              <a:ext uri="{FF2B5EF4-FFF2-40B4-BE49-F238E27FC236}">
                <a16:creationId xmlns:a16="http://schemas.microsoft.com/office/drawing/2014/main" id="{03945263-FDE4-4196-982D-DC754FE51E4C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28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/>
              <a:t>«Zitat hinzufügen»</a:t>
            </a:r>
          </a:p>
          <a:p>
            <a:pPr lvl="1"/>
            <a:r>
              <a:rPr lang="de-CH" noProof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2BE33A2-5A7A-4A40-8D3A-2D627BE3AF37}" type="datetime1">
              <a:rPr lang="de-CH" smtClean="0"/>
              <a:t>22.09.2021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2518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/>
              <a:t>Titelmasterformat durch Klicken bearbeiten</a:t>
            </a:r>
            <a:endParaRPr lang="de-CH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I-EN-EFF • 22.06.2018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0822249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I-EN-EFF • 04.12.2018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92859105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 • Infrastruktur • Energieeffizienz • 16.10.2019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390502501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 r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/>
          <p:cNvSpPr>
            <a:spLocks/>
          </p:cNvSpPr>
          <p:nvPr/>
        </p:nvSpPr>
        <p:spPr>
          <a:xfrm>
            <a:off x="-32084" y="836712"/>
            <a:ext cx="5308600" cy="489654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/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9" name="Freeform 1"/>
          <p:cNvSpPr/>
          <p:nvPr/>
        </p:nvSpPr>
        <p:spPr>
          <a:xfrm>
            <a:off x="-32084" y="836712"/>
            <a:ext cx="5308600" cy="489654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/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802774" y="1604457"/>
            <a:ext cx="4242228" cy="1431567"/>
          </a:xfrm>
        </p:spPr>
        <p:txBody>
          <a:bodyPr bIns="0">
            <a:noAutofit/>
          </a:bodyPr>
          <a:lstStyle>
            <a:lvl1pPr>
              <a:lnSpc>
                <a:spcPct val="100000"/>
              </a:lnSpc>
              <a:defRPr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Dies ist der Titel der Präsentation.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2723" y="4247921"/>
            <a:ext cx="4242229" cy="701028"/>
          </a:xfrm>
        </p:spPr>
        <p:txBody>
          <a:bodyPr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33" baseline="0">
                <a:solidFill>
                  <a:srgbClr val="FFFFFF"/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/>
              <a:t>Name Vortragender, Ort, Datum</a:t>
            </a:r>
          </a:p>
          <a:p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904362181"/>
      </p:ext>
    </p:extLst>
  </p:cSld>
  <p:clrMapOvr>
    <a:masterClrMapping/>
  </p:clrMapOvr>
  <p:transition spd="slow">
    <p:push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 rot in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"/>
          <p:cNvSpPr>
            <a:spLocks/>
          </p:cNvSpPr>
          <p:nvPr/>
        </p:nvSpPr>
        <p:spPr>
          <a:xfrm>
            <a:off x="-32084" y="836712"/>
            <a:ext cx="5308600" cy="489654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/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11" name="Freeform 1"/>
          <p:cNvSpPr/>
          <p:nvPr/>
        </p:nvSpPr>
        <p:spPr>
          <a:xfrm>
            <a:off x="-32084" y="836712"/>
            <a:ext cx="5308600" cy="489654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Autofit/>
          </a:bodyPr>
          <a:lstStyle/>
          <a:p>
            <a:pPr lvl="0"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2774" y="1604457"/>
            <a:ext cx="4242228" cy="1431567"/>
          </a:xfrm>
        </p:spPr>
        <p:txBody>
          <a:bodyPr bIns="0">
            <a:noAutofit/>
          </a:bodyPr>
          <a:lstStyle>
            <a:lvl1pPr>
              <a:lnSpc>
                <a:spcPct val="100000"/>
              </a:lnSpc>
              <a:defRPr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Dies ist der Titel der Präsentation.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02723" y="4247927"/>
            <a:ext cx="4242229" cy="701028"/>
          </a:xfrm>
        </p:spPr>
        <p:txBody>
          <a:bodyPr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133" baseline="0">
                <a:solidFill>
                  <a:srgbClr val="FFFFFF"/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/>
              <a:t>Name Vortragender, Ort, Datum</a:t>
            </a:r>
          </a:p>
          <a:p>
            <a:endParaRPr lang="de-CH" noProof="0"/>
          </a:p>
        </p:txBody>
      </p:sp>
      <p:pic>
        <p:nvPicPr>
          <p:cNvPr id="6" name="LogoInternational" hidden="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1" y="370956"/>
            <a:ext cx="4029096" cy="245237"/>
          </a:xfrm>
          <a:prstGeom prst="rect">
            <a:avLst/>
          </a:prstGeom>
        </p:spPr>
      </p:pic>
      <p:pic>
        <p:nvPicPr>
          <p:cNvPr id="7" name="LogoCargo" hidden="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501" y="370956"/>
            <a:ext cx="3485972" cy="245237"/>
          </a:xfrm>
          <a:prstGeom prst="rect">
            <a:avLst/>
          </a:prstGeom>
        </p:spPr>
      </p:pic>
      <p:pic>
        <p:nvPicPr>
          <p:cNvPr id="12" name="LogoSBB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9179" y="281688"/>
            <a:ext cx="921456" cy="33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217159"/>
      </p:ext>
    </p:extLst>
  </p:cSld>
  <p:clrMapOvr>
    <a:masterClrMapping/>
  </p:clrMapOvr>
  <p:transition spd="slow">
    <p:push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00531128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4946" y="645586"/>
            <a:ext cx="10850033" cy="767292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Agenda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814968" y="1604440"/>
            <a:ext cx="7776633" cy="4705351"/>
          </a:xfrm>
        </p:spPr>
        <p:txBody>
          <a:bodyPr/>
          <a:lstStyle>
            <a:lvl1pPr marL="474109" indent="-474109">
              <a:buFont typeface="+mj-lt"/>
              <a:buAutoNum type="arabicPeriod"/>
              <a:tabLst>
                <a:tab pos="7179375" algn="r"/>
              </a:tabLst>
              <a:defRPr/>
            </a:lvl1pPr>
            <a:lvl2pPr>
              <a:defRPr/>
            </a:lvl2pPr>
            <a:lvl3pPr marL="836042" indent="-361934">
              <a:buClr>
                <a:schemeClr val="tx1">
                  <a:lumMod val="50000"/>
                  <a:lumOff val="50000"/>
                </a:schemeClr>
              </a:buClr>
              <a:buFont typeface="Wingdings" panose="05000000000000000000" pitchFamily="2" charset="2"/>
              <a:buChar char="§"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</a:lstStyle>
          <a:p>
            <a:pPr lvl="0"/>
            <a:r>
              <a:rPr lang="de-CH"/>
              <a:t>Thema x	xx’</a:t>
            </a:r>
          </a:p>
          <a:p>
            <a:pPr lvl="2"/>
            <a:r>
              <a:rPr lang="de-CH" err="1"/>
              <a:t>Subthema</a:t>
            </a:r>
            <a:r>
              <a:rPr lang="de-CH"/>
              <a:t> 1</a:t>
            </a:r>
          </a:p>
          <a:p>
            <a:pPr lvl="2"/>
            <a:r>
              <a:rPr lang="de-CH" err="1"/>
              <a:t>Subthema</a:t>
            </a:r>
            <a:r>
              <a:rPr lang="de-CH"/>
              <a:t> 2</a:t>
            </a:r>
          </a:p>
          <a:p>
            <a:pPr lvl="2"/>
            <a:endParaRPr lang="de-CH"/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7233" y="1412777"/>
            <a:ext cx="3335473" cy="4683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t>‹Nr.›</a:t>
            </a:fld>
            <a:endParaRPr lang="de-CH" noProof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  <p:pic>
        <p:nvPicPr>
          <p:cNvPr id="9" name="LogoSBB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0858583" y="321771"/>
            <a:ext cx="89987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556816"/>
      </p:ext>
    </p:extLst>
  </p:cSld>
  <p:clrMapOvr>
    <a:masterClrMapping/>
  </p:clrMapOvr>
  <p:transition spd="slow">
    <p:push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"/>
          <p:cNvSpPr/>
          <p:nvPr/>
        </p:nvSpPr>
        <p:spPr>
          <a:xfrm>
            <a:off x="20" y="876327"/>
            <a:ext cx="10594537" cy="5991079"/>
          </a:xfrm>
          <a:custGeom>
            <a:avLst/>
            <a:gdLst>
              <a:gd name="connsiteX0" fmla="*/ 7932420 w 7932420"/>
              <a:gd name="connsiteY0" fmla="*/ 1325880 h 5646420"/>
              <a:gd name="connsiteX1" fmla="*/ 0 w 7932420"/>
              <a:gd name="connsiteY1" fmla="*/ 0 h 5646420"/>
              <a:gd name="connsiteX2" fmla="*/ 0 w 7932420"/>
              <a:gd name="connsiteY2" fmla="*/ 5646420 h 5646420"/>
              <a:gd name="connsiteX3" fmla="*/ 7924800 w 7932420"/>
              <a:gd name="connsiteY3" fmla="*/ 5646420 h 5646420"/>
              <a:gd name="connsiteX4" fmla="*/ 7932420 w 7932420"/>
              <a:gd name="connsiteY4" fmla="*/ 1325880 h 5646420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24800 w 7932420"/>
              <a:gd name="connsiteY3" fmla="*/ 5646420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84044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91078 h 5991079"/>
              <a:gd name="connsiteX4" fmla="*/ 7932420 w 7932420"/>
              <a:gd name="connsiteY4" fmla="*/ 1325880 h 5991079"/>
              <a:gd name="connsiteX0" fmla="*/ 7932420 w 7945903"/>
              <a:gd name="connsiteY0" fmla="*/ 1325880 h 5991079"/>
              <a:gd name="connsiteX1" fmla="*/ 0 w 7945903"/>
              <a:gd name="connsiteY1" fmla="*/ 0 h 5991079"/>
              <a:gd name="connsiteX2" fmla="*/ 0 w 7945903"/>
              <a:gd name="connsiteY2" fmla="*/ 5991079 h 5991079"/>
              <a:gd name="connsiteX3" fmla="*/ 7945901 w 7945903"/>
              <a:gd name="connsiteY3" fmla="*/ 5991078 h 5991079"/>
              <a:gd name="connsiteX4" fmla="*/ 7932420 w 7945903"/>
              <a:gd name="connsiteY4" fmla="*/ 1325880 h 599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5903" h="5991079">
                <a:moveTo>
                  <a:pt x="7932420" y="1325880"/>
                </a:moveTo>
                <a:lnTo>
                  <a:pt x="0" y="0"/>
                </a:lnTo>
                <a:lnTo>
                  <a:pt x="0" y="5991079"/>
                </a:lnTo>
                <a:lnTo>
                  <a:pt x="7945901" y="5991078"/>
                </a:lnTo>
                <a:cubicBezTo>
                  <a:pt x="7946096" y="4438357"/>
                  <a:pt x="7932225" y="2878601"/>
                  <a:pt x="7932420" y="1325880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14917" y="2343149"/>
            <a:ext cx="9217520" cy="3894163"/>
          </a:xfrm>
        </p:spPr>
        <p:txBody>
          <a:bodyPr bIns="0" anchor="t" anchorCtr="0">
            <a:noAutofit/>
          </a:bodyPr>
          <a:lstStyle>
            <a:lvl1pPr algn="l">
              <a:lnSpc>
                <a:spcPts val="5733"/>
              </a:lnSpc>
              <a:defRPr sz="3200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Der Kapiteltext hat maximal 7 Zeilen.</a:t>
            </a:r>
          </a:p>
        </p:txBody>
      </p:sp>
      <p:sp>
        <p:nvSpPr>
          <p:cNvPr id="4" name="Freeform"/>
          <p:cNvSpPr/>
          <p:nvPr userDrawn="1"/>
        </p:nvSpPr>
        <p:spPr>
          <a:xfrm>
            <a:off x="1" y="876302"/>
            <a:ext cx="10594537" cy="5991079"/>
          </a:xfrm>
          <a:custGeom>
            <a:avLst/>
            <a:gdLst>
              <a:gd name="connsiteX0" fmla="*/ 7932420 w 7932420"/>
              <a:gd name="connsiteY0" fmla="*/ 1325880 h 5646420"/>
              <a:gd name="connsiteX1" fmla="*/ 0 w 7932420"/>
              <a:gd name="connsiteY1" fmla="*/ 0 h 5646420"/>
              <a:gd name="connsiteX2" fmla="*/ 0 w 7932420"/>
              <a:gd name="connsiteY2" fmla="*/ 5646420 h 5646420"/>
              <a:gd name="connsiteX3" fmla="*/ 7924800 w 7932420"/>
              <a:gd name="connsiteY3" fmla="*/ 5646420 h 5646420"/>
              <a:gd name="connsiteX4" fmla="*/ 7932420 w 7932420"/>
              <a:gd name="connsiteY4" fmla="*/ 1325880 h 5646420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24800 w 7932420"/>
              <a:gd name="connsiteY3" fmla="*/ 5646420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84044 h 5991079"/>
              <a:gd name="connsiteX4" fmla="*/ 7932420 w 7932420"/>
              <a:gd name="connsiteY4" fmla="*/ 1325880 h 5991079"/>
              <a:gd name="connsiteX0" fmla="*/ 7932420 w 7932420"/>
              <a:gd name="connsiteY0" fmla="*/ 1325880 h 5991079"/>
              <a:gd name="connsiteX1" fmla="*/ 0 w 7932420"/>
              <a:gd name="connsiteY1" fmla="*/ 0 h 5991079"/>
              <a:gd name="connsiteX2" fmla="*/ 0 w 7932420"/>
              <a:gd name="connsiteY2" fmla="*/ 5991079 h 5991079"/>
              <a:gd name="connsiteX3" fmla="*/ 7931834 w 7932420"/>
              <a:gd name="connsiteY3" fmla="*/ 5991078 h 5991079"/>
              <a:gd name="connsiteX4" fmla="*/ 7932420 w 7932420"/>
              <a:gd name="connsiteY4" fmla="*/ 1325880 h 5991079"/>
              <a:gd name="connsiteX0" fmla="*/ 7932420 w 7945903"/>
              <a:gd name="connsiteY0" fmla="*/ 1325880 h 5991079"/>
              <a:gd name="connsiteX1" fmla="*/ 0 w 7945903"/>
              <a:gd name="connsiteY1" fmla="*/ 0 h 5991079"/>
              <a:gd name="connsiteX2" fmla="*/ 0 w 7945903"/>
              <a:gd name="connsiteY2" fmla="*/ 5991079 h 5991079"/>
              <a:gd name="connsiteX3" fmla="*/ 7945901 w 7945903"/>
              <a:gd name="connsiteY3" fmla="*/ 5991078 h 5991079"/>
              <a:gd name="connsiteX4" fmla="*/ 7932420 w 7945903"/>
              <a:gd name="connsiteY4" fmla="*/ 1325880 h 5991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45903" h="5991079">
                <a:moveTo>
                  <a:pt x="7932420" y="1325880"/>
                </a:moveTo>
                <a:lnTo>
                  <a:pt x="0" y="0"/>
                </a:lnTo>
                <a:lnTo>
                  <a:pt x="0" y="5991079"/>
                </a:lnTo>
                <a:lnTo>
                  <a:pt x="7945901" y="5991078"/>
                </a:lnTo>
                <a:cubicBezTo>
                  <a:pt x="7946096" y="4438357"/>
                  <a:pt x="7932225" y="2878601"/>
                  <a:pt x="7932420" y="1325880"/>
                </a:cubicBezTo>
                <a:close/>
              </a:path>
            </a:pathLst>
          </a:custGeom>
          <a:solidFill>
            <a:srgbClr val="EB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noAutofit/>
          </a:bodyPr>
          <a:lstStyle/>
          <a:p>
            <a:pPr algn="ctr"/>
            <a:endParaRPr lang="en-GB" sz="3200" b="1"/>
          </a:p>
        </p:txBody>
      </p:sp>
      <p:pic>
        <p:nvPicPr>
          <p:cNvPr id="5" name="LogoSBB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0858583" y="321771"/>
            <a:ext cx="89987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473052"/>
      </p:ext>
    </p:extLst>
  </p:cSld>
  <p:clrMapOvr>
    <a:masterClrMapping/>
  </p:clrMapOvr>
  <p:transition spd="slow">
    <p:push dir="u"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86107087"/>
              </p:ext>
            </p:extLst>
          </p:nvPr>
        </p:nvGraphicFramePr>
        <p:xfrm>
          <a:off x="2123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14946" y="645586"/>
            <a:ext cx="10850033" cy="767292"/>
          </a:xfrm>
        </p:spPr>
        <p:txBody>
          <a:bodyPr/>
          <a:lstStyle>
            <a:lvl1pPr>
              <a:defRPr/>
            </a:lvl1pPr>
          </a:lstStyle>
          <a:p>
            <a:r>
              <a:rPr lang="de-CH"/>
              <a:t>Titel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t>‹Nr.›</a:t>
            </a:fld>
            <a:endParaRPr lang="de-CH" noProof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  <p:pic>
        <p:nvPicPr>
          <p:cNvPr id="8" name="LogoSBB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0858583" y="321771"/>
            <a:ext cx="89987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28992"/>
      </p:ext>
    </p:extLst>
  </p:cSld>
  <p:clrMapOvr>
    <a:masterClrMapping/>
  </p:clrMapOvr>
  <p:transition spd="slow">
    <p:push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05124061"/>
              </p:ext>
            </p:extLst>
          </p:nvPr>
        </p:nvGraphicFramePr>
        <p:xfrm>
          <a:off x="2123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think-cell Folie" r:id="rId4" imgW="360" imgH="360" progId="TCLayout.ActiveDocument.1">
                  <p:embed/>
                </p:oleObj>
              </mc:Choice>
              <mc:Fallback>
                <p:oleObj name="think-cell Folie" r:id="rId4" imgW="360" imgH="36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14946" y="645586"/>
            <a:ext cx="10850033" cy="76729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AE9CE44-FFDD-4A49-9541-61AED8CE6097}" type="slidenum">
              <a:rPr lang="de-DE" smtClean="0">
                <a:solidFill>
                  <a:srgbClr val="001155"/>
                </a:solidFill>
              </a:rPr>
              <a:pPr>
                <a:defRPr/>
              </a:pPr>
              <a:t>‹Nr.›</a:t>
            </a:fld>
            <a:endParaRPr lang="de-DE">
              <a:solidFill>
                <a:srgbClr val="001155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CH">
                <a:solidFill>
                  <a:srgbClr val="001155"/>
                </a:solidFill>
              </a:rPr>
              <a:t>Mit Freiheiten Energie sparen.</a:t>
            </a:r>
            <a:endParaRPr lang="de-DE">
              <a:solidFill>
                <a:srgbClr val="00115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513663"/>
      </p:ext>
    </p:extLst>
  </p:cSld>
  <p:clrMapOvr>
    <a:masterClrMapping/>
  </p:clrMapOvr>
  <p:transition spd="slow">
    <p:push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08810593"/>
              </p:ext>
            </p:extLst>
          </p:nvPr>
        </p:nvGraphicFramePr>
        <p:xfrm>
          <a:off x="2123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think-cell Folie" r:id="rId4" imgW="360" imgH="360" progId="TCLayout.ActiveDocument.1">
                  <p:embed/>
                </p:oleObj>
              </mc:Choice>
              <mc:Fallback>
                <p:oleObj name="think-cell Folie" r:id="rId4" imgW="360" imgH="36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23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946" y="645586"/>
            <a:ext cx="10850033" cy="76729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814917" y="1604440"/>
            <a:ext cx="5281083" cy="4705351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79119" y="1604440"/>
            <a:ext cx="5185832" cy="4705351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t>‹Nr.›</a:t>
            </a:fld>
            <a:endParaRPr lang="de-CH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  <p:pic>
        <p:nvPicPr>
          <p:cNvPr id="10" name="LogoSBB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0858583" y="321771"/>
            <a:ext cx="89987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81908"/>
      </p:ext>
    </p:extLst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7D413-E02D-4EE5-9C9C-28BC819D3E4E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3742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68796117"/>
              </p:ext>
            </p:extLst>
          </p:nvPr>
        </p:nvGraphicFramePr>
        <p:xfrm>
          <a:off x="2119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2" name="Objekt 1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9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r"/>
            <a:fld id="{5E115662-413A-4888-B9BC-797CDE14544F}" type="slidenum">
              <a:rPr lang="de-CH" smtClean="0"/>
              <a:pPr algn="r"/>
              <a:t>‹Nr.›</a:t>
            </a:fld>
            <a:endParaRPr lang="de-C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/>
              <a:t>Mit Freiheiten Energie sparen.</a:t>
            </a:r>
          </a:p>
        </p:txBody>
      </p:sp>
      <p:pic>
        <p:nvPicPr>
          <p:cNvPr id="5" name="LogoSBB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0858583" y="321771"/>
            <a:ext cx="899871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41952"/>
      </p:ext>
    </p:extLst>
  </p:cSld>
  <p:clrMapOvr>
    <a:masterClrMapping/>
  </p:clrMapOvr>
  <p:transition spd="slow">
    <p:push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ld wei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LogoInternational" hidden="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1" y="370956"/>
            <a:ext cx="4029096" cy="245237"/>
          </a:xfrm>
          <a:prstGeom prst="rect">
            <a:avLst/>
          </a:prstGeom>
        </p:spPr>
      </p:pic>
      <p:pic>
        <p:nvPicPr>
          <p:cNvPr id="11" name="LogoCargo" hidden="1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501" y="370956"/>
            <a:ext cx="3485972" cy="245237"/>
          </a:xfrm>
          <a:prstGeom prst="rect">
            <a:avLst/>
          </a:prstGeom>
        </p:spPr>
      </p:pic>
      <p:pic>
        <p:nvPicPr>
          <p:cNvPr id="7" name="LogoSBB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004" y="282275"/>
            <a:ext cx="2761757" cy="336000"/>
          </a:xfrm>
          <a:prstGeom prst="rect">
            <a:avLst/>
          </a:prstGeom>
        </p:spPr>
      </p:pic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2433426523"/>
      </p:ext>
    </p:extLst>
  </p:cSld>
  <p:clrMapOvr>
    <a:masterClrMapping/>
  </p:clrMapOvr>
  <p:transition spd="slow">
    <p:push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esten D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814946" y="645586"/>
            <a:ext cx="10850033" cy="767292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CH"/>
              <a:t>Besten Dank für Ihre Aufmerksamkeit.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876876760"/>
      </p:ext>
    </p:extLst>
  </p:cSld>
  <p:clrMapOvr>
    <a:masterClrMapping/>
  </p:clrMapOvr>
  <p:transition spd="slow">
    <p:push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luss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/>
        </p:nvSpPr>
        <p:spPr>
          <a:xfrm>
            <a:off x="0" y="4986245"/>
            <a:ext cx="8431237" cy="1871755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3" name="Freeform 1"/>
          <p:cNvSpPr/>
          <p:nvPr/>
        </p:nvSpPr>
        <p:spPr>
          <a:xfrm>
            <a:off x="0" y="4993333"/>
            <a:ext cx="8431237" cy="1864667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431425" y="5798844"/>
            <a:ext cx="7493428" cy="798509"/>
          </a:xfrm>
        </p:spPr>
        <p:txBody>
          <a:bodyPr bIns="0" anchor="t" anchorCtr="0">
            <a:normAutofit/>
          </a:bodyPr>
          <a:lstStyle>
            <a:lvl1pPr algn="l">
              <a:lnSpc>
                <a:spcPts val="4133"/>
              </a:lnSpc>
              <a:defRPr sz="3733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Gute Heimreise.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2297887049"/>
      </p:ext>
    </p:extLst>
  </p:cSld>
  <p:clrMapOvr>
    <a:masterClrMapping/>
  </p:clrMapOvr>
  <p:transition spd="slow">
    <p:push dir="u"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chlussfolie in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>
          <a:xfrm>
            <a:off x="0" y="4986245"/>
            <a:ext cx="8431237" cy="1871755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E2000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3" name="Freeform 1"/>
          <p:cNvSpPr/>
          <p:nvPr/>
        </p:nvSpPr>
        <p:spPr>
          <a:xfrm>
            <a:off x="0" y="4993333"/>
            <a:ext cx="8431237" cy="1864667"/>
          </a:xfrm>
          <a:custGeom>
            <a:avLst/>
            <a:gdLst>
              <a:gd name="connsiteX0" fmla="*/ 6323428 w 6323428"/>
              <a:gd name="connsiteY0" fmla="*/ 661182 h 1871003"/>
              <a:gd name="connsiteX1" fmla="*/ 6323428 w 6323428"/>
              <a:gd name="connsiteY1" fmla="*/ 1871003 h 1871003"/>
              <a:gd name="connsiteX2" fmla="*/ 0 w 6323428"/>
              <a:gd name="connsiteY2" fmla="*/ 1871003 h 1871003"/>
              <a:gd name="connsiteX3" fmla="*/ 0 w 6323428"/>
              <a:gd name="connsiteY3" fmla="*/ 0 h 1871003"/>
              <a:gd name="connsiteX4" fmla="*/ 6323428 w 6323428"/>
              <a:gd name="connsiteY4" fmla="*/ 661182 h 1871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23428" h="1871003">
                <a:moveTo>
                  <a:pt x="6323428" y="661182"/>
                </a:moveTo>
                <a:lnTo>
                  <a:pt x="6323428" y="1871003"/>
                </a:lnTo>
                <a:lnTo>
                  <a:pt x="0" y="1871003"/>
                </a:lnTo>
                <a:lnTo>
                  <a:pt x="0" y="0"/>
                </a:lnTo>
                <a:lnTo>
                  <a:pt x="6323428" y="661182"/>
                </a:ln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7955" tIns="143977" rIns="575909" bIns="191969" rtlCol="0" anchor="t" anchorCtr="0">
            <a:norm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</a:pPr>
            <a:endParaRPr lang="de-CH" sz="3200" b="1">
              <a:solidFill>
                <a:prstClr val="white"/>
              </a:solidFill>
            </a:endParaRPr>
          </a:p>
        </p:txBody>
      </p:sp>
      <p:sp>
        <p:nvSpPr>
          <p:cNvPr id="4" name="Title"/>
          <p:cNvSpPr>
            <a:spLocks noGrp="1"/>
          </p:cNvSpPr>
          <p:nvPr>
            <p:ph type="title" hasCustomPrompt="1"/>
          </p:nvPr>
        </p:nvSpPr>
        <p:spPr>
          <a:xfrm>
            <a:off x="431425" y="5798844"/>
            <a:ext cx="7493428" cy="798509"/>
          </a:xfrm>
        </p:spPr>
        <p:txBody>
          <a:bodyPr bIns="0" anchor="t" anchorCtr="0">
            <a:normAutofit/>
          </a:bodyPr>
          <a:lstStyle>
            <a:lvl1pPr algn="l">
              <a:lnSpc>
                <a:spcPts val="4133"/>
              </a:lnSpc>
              <a:defRPr sz="3733" b="1" cap="none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Gute Heimreise.</a:t>
            </a:r>
          </a:p>
        </p:txBody>
      </p:sp>
      <p:pic>
        <p:nvPicPr>
          <p:cNvPr id="5" name="LogoSBB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1004" y="282275"/>
            <a:ext cx="2761757" cy="3360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582181454"/>
      </p:ext>
    </p:extLst>
  </p:cSld>
  <p:clrMapOvr>
    <a:masterClrMapping/>
  </p:clrMapOvr>
  <p:transition spd="slow">
    <p:push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52"/>
          <a:ext cx="1587" cy="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52"/>
                        <a:ext cx="1587" cy="1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pic>
        <p:nvPicPr>
          <p:cNvPr id="9" name="LogoSBB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1065199" y="321696"/>
            <a:ext cx="674991" cy="251941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219147301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9" y="1552"/>
          <a:ext cx="1587" cy="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52"/>
                        <a:ext cx="1587" cy="1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CH" noProof="0"/>
              <a:t>Die Textfolie.</a:t>
            </a:r>
            <a:br>
              <a:rPr lang="de-CH" noProof="0"/>
            </a:br>
            <a:r>
              <a:rPr lang="de-CH" noProof="0"/>
              <a:t>Titel bitte maximal zweizeilig.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62367" y="6618259"/>
            <a:ext cx="397835" cy="123111"/>
          </a:xfrm>
          <a:prstGeom prst="rect">
            <a:avLst/>
          </a:prstGeom>
        </p:spPr>
        <p:txBody>
          <a:bodyPr/>
          <a:lstStyle/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007533" y="1656000"/>
            <a:ext cx="10752667" cy="4867200"/>
          </a:xfrm>
        </p:spPr>
        <p:txBody>
          <a:bodyPr>
            <a:noAutofit/>
          </a:bodyPr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67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  <p:pic>
        <p:nvPicPr>
          <p:cNvPr id="9" name="LogoSBB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17"/>
          <a:stretch/>
        </p:blipFill>
        <p:spPr>
          <a:xfrm>
            <a:off x="11065199" y="321696"/>
            <a:ext cx="674991" cy="25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5933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er Elemen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k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133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think-cell Folie" r:id="rId4" imgW="360" imgH="360" progId="TCLayout.ActiveDocument.1">
                  <p:embed/>
                </p:oleObj>
              </mc:Choice>
              <mc:Fallback>
                <p:oleObj name="think-cell Folie" r:id="rId4" imgW="360" imgH="360" progId="TCLayout.ActiveDocument.1">
                  <p:embed/>
                  <p:pic>
                    <p:nvPicPr>
                      <p:cNvPr id="3" name="Objek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3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949" y="645586"/>
            <a:ext cx="10850033" cy="767292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814917" y="1604441"/>
            <a:ext cx="5376000" cy="24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288981" y="1604441"/>
            <a:ext cx="5376000" cy="24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11517044" y="6609169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t>‹Nr.›</a:t>
            </a:fld>
            <a:endParaRPr lang="de-CH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3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  <p:sp>
        <p:nvSpPr>
          <p:cNvPr id="11" name="Content Placeholder 5"/>
          <p:cNvSpPr>
            <a:spLocks noGrp="1"/>
          </p:cNvSpPr>
          <p:nvPr>
            <p:ph sz="quarter" idx="15"/>
          </p:nvPr>
        </p:nvSpPr>
        <p:spPr>
          <a:xfrm>
            <a:off x="814917" y="4101341"/>
            <a:ext cx="5376000" cy="24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2" name="Content Placeholder 7"/>
          <p:cNvSpPr>
            <a:spLocks noGrp="1"/>
          </p:cNvSpPr>
          <p:nvPr>
            <p:ph sz="quarter" idx="16"/>
          </p:nvPr>
        </p:nvSpPr>
        <p:spPr>
          <a:xfrm>
            <a:off x="6288981" y="4101341"/>
            <a:ext cx="5376000" cy="2400000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4429354"/>
      </p:ext>
    </p:extLst>
  </p:cSld>
  <p:clrMapOvr>
    <a:masterClrMapping/>
  </p:clrMapOvr>
  <p:transition spd="slow">
    <p:push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724800" y="4773149"/>
            <a:ext cx="11032720" cy="614400"/>
          </a:xfrm>
        </p:spPr>
        <p:txBody>
          <a:bodyPr wrap="square"/>
          <a:lstStyle>
            <a:lvl1pPr>
              <a:defRPr sz="4000"/>
            </a:lvl1pPr>
          </a:lstStyle>
          <a:p>
            <a:r>
              <a:rPr lang="de-DE"/>
              <a:t>Dies ist der Titel der Präsentation.</a:t>
            </a:r>
            <a:endParaRPr lang="de-CH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 hasCustomPrompt="1"/>
          </p:nvPr>
        </p:nvSpPr>
        <p:spPr>
          <a:xfrm>
            <a:off x="724799" y="5521949"/>
            <a:ext cx="11033404" cy="326400"/>
          </a:xfrm>
        </p:spPr>
        <p:txBody>
          <a:bodyPr/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de-DE"/>
              <a:t>Name Vortragender, Ort, Datum</a:t>
            </a:r>
          </a:p>
        </p:txBody>
      </p:sp>
      <p:pic>
        <p:nvPicPr>
          <p:cNvPr id="4" name="Logo_SBB_Cargo_D" hidden="1">
            <a:extLst>
              <a:ext uri="{FF2B5EF4-FFF2-40B4-BE49-F238E27FC236}">
                <a16:creationId xmlns:a16="http://schemas.microsoft.com/office/drawing/2014/main" id="{EE6A846E-FFDC-4636-B971-92215806F7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5" name="Logo_SBB_Cargo_H" hidden="1">
            <a:extLst>
              <a:ext uri="{FF2B5EF4-FFF2-40B4-BE49-F238E27FC236}">
                <a16:creationId xmlns:a16="http://schemas.microsoft.com/office/drawing/2014/main" id="{412E2250-6FCC-421A-895D-4FBDAB7368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7" name="Logo_SBB_CargoInt_D" hidden="1">
            <a:extLst>
              <a:ext uri="{FF2B5EF4-FFF2-40B4-BE49-F238E27FC236}">
                <a16:creationId xmlns:a16="http://schemas.microsoft.com/office/drawing/2014/main" id="{EFF1882B-601E-421B-8CD9-BC36308953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8" name="Logo_SBB_CargoInt_H" hidden="1">
            <a:extLst>
              <a:ext uri="{FF2B5EF4-FFF2-40B4-BE49-F238E27FC236}">
                <a16:creationId xmlns:a16="http://schemas.microsoft.com/office/drawing/2014/main" id="{13966A66-44EB-4089-BB9B-5E88F060073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9" name="Logo_SBB_Standard_D" hidden="1">
            <a:extLst>
              <a:ext uri="{FF2B5EF4-FFF2-40B4-BE49-F238E27FC236}">
                <a16:creationId xmlns:a16="http://schemas.microsoft.com/office/drawing/2014/main" id="{A2C0EE81-74D3-4894-8536-82B010157FA0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0" name="Logo_SBB_Standard_H">
            <a:extLst>
              <a:ext uri="{FF2B5EF4-FFF2-40B4-BE49-F238E27FC236}">
                <a16:creationId xmlns:a16="http://schemas.microsoft.com/office/drawing/2014/main" id="{2470208F-A15C-4C0F-9FD1-3CC76EF6D56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2966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 mit Bild Logo schwar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/>
          <p:cNvSpPr>
            <a:spLocks/>
          </p:cNvSpPr>
          <p:nvPr userDrawn="1"/>
        </p:nvSpPr>
        <p:spPr>
          <a:xfrm>
            <a:off x="-19200" y="768897"/>
            <a:ext cx="4675040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E2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9" name="Freeform 1"/>
          <p:cNvSpPr/>
          <p:nvPr userDrawn="1"/>
        </p:nvSpPr>
        <p:spPr>
          <a:xfrm>
            <a:off x="-19200" y="768895"/>
            <a:ext cx="4675039" cy="831724"/>
          </a:xfrm>
          <a:custGeom>
            <a:avLst/>
            <a:gdLst>
              <a:gd name="connsiteX0" fmla="*/ 6350 w 3981450"/>
              <a:gd name="connsiteY0" fmla="*/ 0 h 4146550"/>
              <a:gd name="connsiteX1" fmla="*/ 3981450 w 3981450"/>
              <a:gd name="connsiteY1" fmla="*/ 704850 h 4146550"/>
              <a:gd name="connsiteX2" fmla="*/ 3981450 w 3981450"/>
              <a:gd name="connsiteY2" fmla="*/ 3454400 h 4146550"/>
              <a:gd name="connsiteX3" fmla="*/ 0 w 3981450"/>
              <a:gd name="connsiteY3" fmla="*/ 4146550 h 4146550"/>
              <a:gd name="connsiteX4" fmla="*/ 6350 w 3981450"/>
              <a:gd name="connsiteY4" fmla="*/ 0 h 414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81450" h="4146550">
                <a:moveTo>
                  <a:pt x="6350" y="0"/>
                </a:moveTo>
                <a:lnTo>
                  <a:pt x="3981450" y="704850"/>
                </a:lnTo>
                <a:lnTo>
                  <a:pt x="3981450" y="3454400"/>
                </a:lnTo>
                <a:lnTo>
                  <a:pt x="0" y="4146550"/>
                </a:lnTo>
                <a:cubicBezTo>
                  <a:pt x="4233" y="2764367"/>
                  <a:pt x="12700" y="0"/>
                  <a:pt x="6350" y="0"/>
                </a:cubicBezTo>
                <a:close/>
              </a:path>
            </a:pathLst>
          </a:custGeom>
          <a:solidFill>
            <a:srgbClr val="D70000">
              <a:alpha val="6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88000" tIns="144000" rIns="576000" bIns="192000" rtlCol="0" anchor="t" anchorCtr="0">
            <a:spAutoFit/>
          </a:bodyPr>
          <a:lstStyle/>
          <a:p>
            <a:pPr algn="ctr"/>
            <a:endParaRPr lang="de-DE" sz="3200" b="1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31372" y="4108200"/>
            <a:ext cx="3936000" cy="648000"/>
          </a:xfrm>
          <a:prstGeom prst="rect">
            <a:avLst/>
          </a:prstGeom>
        </p:spPr>
        <p:txBody>
          <a:bodyPr vert="horz" t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67" baseline="0">
                <a:solidFill>
                  <a:srgbClr val="FFFFFF"/>
                </a:solidFill>
              </a:defRPr>
            </a:lvl1pPr>
            <a:lvl2pPr marL="54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2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3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noProof="0"/>
              <a:t>Name Vortragender, Ort, Datum</a:t>
            </a: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431372" y="1583400"/>
            <a:ext cx="3936000" cy="2131200"/>
          </a:xfrm>
          <a:prstGeom prst="rect">
            <a:avLst/>
          </a:prstGeom>
        </p:spPr>
        <p:txBody>
          <a:bodyPr vert="horz" wrap="square" bIns="0" anchor="b" anchorCtr="0">
            <a:noAutofit/>
          </a:bodyPr>
          <a:lstStyle>
            <a:lvl1pPr>
              <a:lnSpc>
                <a:spcPct val="100000"/>
              </a:lnSpc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de-CH" noProof="0"/>
              <a:t>Dies ist der Titel der Präsentation.</a:t>
            </a:r>
          </a:p>
        </p:txBody>
      </p:sp>
      <p:pic>
        <p:nvPicPr>
          <p:cNvPr id="6" name="Logo_SBB_Cargo_D" hidden="1">
            <a:extLst>
              <a:ext uri="{FF2B5EF4-FFF2-40B4-BE49-F238E27FC236}">
                <a16:creationId xmlns:a16="http://schemas.microsoft.com/office/drawing/2014/main" id="{CC98CB06-C3A4-4B7F-BEBD-55BC66C12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8001" y="432000"/>
            <a:ext cx="3592951" cy="312083"/>
          </a:xfrm>
          <a:prstGeom prst="rect">
            <a:avLst/>
          </a:prstGeom>
        </p:spPr>
      </p:pic>
      <p:pic>
        <p:nvPicPr>
          <p:cNvPr id="11" name="Logo_SBB_CargoInt_D" hidden="1">
            <a:extLst>
              <a:ext uri="{FF2B5EF4-FFF2-40B4-BE49-F238E27FC236}">
                <a16:creationId xmlns:a16="http://schemas.microsoft.com/office/drawing/2014/main" id="{FD12A7B3-71B9-494B-91E8-8FFF57D1E0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9201" y="432017"/>
            <a:ext cx="4217116" cy="312083"/>
          </a:xfrm>
          <a:prstGeom prst="rect">
            <a:avLst/>
          </a:prstGeom>
        </p:spPr>
      </p:pic>
      <p:pic>
        <p:nvPicPr>
          <p:cNvPr id="12" name="Logo_SBB_CargoInt_H" hidden="1">
            <a:extLst>
              <a:ext uri="{FF2B5EF4-FFF2-40B4-BE49-F238E27FC236}">
                <a16:creationId xmlns:a16="http://schemas.microsoft.com/office/drawing/2014/main" id="{131A7DC8-9674-490D-A909-613CE2451C2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9201" y="432000"/>
            <a:ext cx="4217116" cy="312083"/>
          </a:xfrm>
          <a:prstGeom prst="rect">
            <a:avLst/>
          </a:prstGeom>
        </p:spPr>
      </p:pic>
      <p:pic>
        <p:nvPicPr>
          <p:cNvPr id="13" name="Logo_SBB_Standard_D" hidden="1">
            <a:extLst>
              <a:ext uri="{FF2B5EF4-FFF2-40B4-BE49-F238E27FC236}">
                <a16:creationId xmlns:a16="http://schemas.microsoft.com/office/drawing/2014/main" id="{846D5CAE-9CEF-48FD-827D-D7616C83ECB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1" y="432001"/>
            <a:ext cx="2807092" cy="313735"/>
          </a:xfrm>
          <a:prstGeom prst="rect">
            <a:avLst/>
          </a:prstGeom>
        </p:spPr>
      </p:pic>
      <p:pic>
        <p:nvPicPr>
          <p:cNvPr id="14" name="Logo_SBB_Standard_H" hidden="1">
            <a:extLst>
              <a:ext uri="{FF2B5EF4-FFF2-40B4-BE49-F238E27FC236}">
                <a16:creationId xmlns:a16="http://schemas.microsoft.com/office/drawing/2014/main" id="{1A09026F-AB72-4393-BAF3-D0CF774B487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0003" y="432000"/>
            <a:ext cx="2791575" cy="312000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ADC23DC-102E-E340-B09C-367F74E5C4F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88000" y="432001"/>
            <a:ext cx="3595200" cy="30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05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65A56-8D88-4AAB-8775-B5CBD1C3FDC2}" type="datetime1">
              <a:rPr lang="de-CH" smtClean="0"/>
              <a:t>22.09.2021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5215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 dirty="0"/>
              <a:t>Bild durch Klicken auf Symbol hinzufügen.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 dirty="0"/>
              <a:t>Vorname Name</a:t>
            </a:r>
            <a:br>
              <a:rPr lang="de-CH" noProof="0" dirty="0"/>
            </a:br>
            <a:r>
              <a:rPr lang="de-CH" noProof="0" dirty="0"/>
              <a:t>Ort, Datum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68296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 dirty="0"/>
              <a:t>Bild durch Klicken auf Symbol hinzufügen.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 dirty="0"/>
              <a:t>Vorname Name</a:t>
            </a:r>
            <a:br>
              <a:rPr lang="de-CH" noProof="0" dirty="0"/>
            </a:br>
            <a:r>
              <a:rPr lang="de-CH" noProof="0" dirty="0"/>
              <a:t>Ort, Datum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68601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 dirty="0"/>
              <a:t>Bild durch Klicken auf Symbol hinzufügen.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 dirty="0"/>
              <a:t>Vorname Name</a:t>
            </a:r>
            <a:br>
              <a:rPr lang="de-CH" noProof="0" dirty="0"/>
            </a:br>
            <a:r>
              <a:rPr lang="de-CH" noProof="0" dirty="0"/>
              <a:t>Ort, Datum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2390103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 dirty="0"/>
              <a:t>Bild durch Klicken auf Symbol hinzufügen.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 dirty="0"/>
              <a:t>Vorname Name</a:t>
            </a:r>
            <a:br>
              <a:rPr lang="de-CH" noProof="0" dirty="0"/>
            </a:br>
            <a:r>
              <a:rPr lang="de-CH" noProof="0" dirty="0"/>
              <a:t>Ort, Datum</a:t>
            </a:r>
            <a:endParaRPr lang="de-CH" dirty="0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 dirty="0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9738294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 dirty="0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51F75-5448-4F8E-A0A6-8542A1C2DF3D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 dirty="0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7905292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</p15:sldGuideLst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51F75-5448-4F8E-A0A6-8542A1C2DF3D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 dirty="0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 dirty="0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26988276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 dirty="0"/>
              <a:t>«Zitat hinzufügen»</a:t>
            </a:r>
          </a:p>
          <a:p>
            <a:pPr lvl="1"/>
            <a:r>
              <a:rPr lang="de-CH" noProof="0" dirty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157058-9CCA-4EAA-8D6E-1E10DBF3C026}" type="datetimeyyyy">
              <a:rPr lang="de-CH" smtClean="0"/>
              <a:pPr/>
              <a:t>2021</a:t>
            </a:fld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108052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6780369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 dirty="0"/>
              <a:t>Bild durch «</a:t>
            </a:r>
            <a:r>
              <a:rPr lang="de-CH" dirty="0" err="1"/>
              <a:t>drag</a:t>
            </a:r>
            <a:r>
              <a:rPr lang="de-CH" dirty="0"/>
              <a:t> and </a:t>
            </a:r>
            <a:r>
              <a:rPr lang="de-CH" dirty="0" err="1"/>
              <a:t>drop</a:t>
            </a:r>
            <a:r>
              <a:rPr lang="de-CH" dirty="0"/>
              <a:t>» in den Platzhalter ziehen.</a:t>
            </a:r>
            <a:br>
              <a:rPr lang="de-CH" dirty="0"/>
            </a:br>
            <a:r>
              <a:rPr lang="de-CH" dirty="0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 hinzufügen.</a:t>
            </a:r>
            <a:endParaRPr lang="de-CH" dirty="0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 dirty="0"/>
              <a:t> 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65927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 dirty="0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3419406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228">
          <p15:clr>
            <a:srgbClr val="FBAE40"/>
          </p15:clr>
        </p15:guide>
        <p15:guide id="5" pos="7336">
          <p15:clr>
            <a:srgbClr val="FBAE40"/>
          </p15:clr>
        </p15:guide>
        <p15:guide id="6" pos="3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40.xml"/><Relationship Id="rId21" Type="http://schemas.openxmlformats.org/officeDocument/2006/relationships/oleObject" Target="../embeddings/oleObject1.bin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53.xml"/><Relationship Id="rId20" Type="http://schemas.openxmlformats.org/officeDocument/2006/relationships/tags" Target="../tags/tag1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47.xml"/><Relationship Id="rId19" Type="http://schemas.openxmlformats.org/officeDocument/2006/relationships/vmlDrawing" Target="../drawings/vmlDrawing1.v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Relationship Id="rId22" Type="http://schemas.openxmlformats.org/officeDocument/2006/relationships/image" Target="../media/image7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57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vmlDrawing" Target="../drawings/vmlDrawing2.v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image" Target="../media/image7.emf"/><Relationship Id="rId10" Type="http://schemas.openxmlformats.org/officeDocument/2006/relationships/slideLayout" Target="../slideLayouts/slideLayout64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oleObject" Target="../embeddings/oleObject1.bin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75.xml"/><Relationship Id="rId21" Type="http://schemas.openxmlformats.org/officeDocument/2006/relationships/oleObject" Target="../embeddings/oleObject2.bin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image" Target="../media/image18.tiff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tags" Target="../tags/tag3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image" Target="../media/image17.png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82.xml"/><Relationship Id="rId19" Type="http://schemas.openxmlformats.org/officeDocument/2006/relationships/vmlDrawing" Target="../drawings/vmlDrawing3.v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image" Target="../media/image15.emf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102.xml"/><Relationship Id="rId18" Type="http://schemas.openxmlformats.org/officeDocument/2006/relationships/slideLayout" Target="../slideLayouts/slideLayout107.xml"/><Relationship Id="rId26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92.xml"/><Relationship Id="rId21" Type="http://schemas.openxmlformats.org/officeDocument/2006/relationships/slideLayout" Target="../slideLayouts/slideLayout110.xml"/><Relationship Id="rId34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6.xml"/><Relationship Id="rId25" Type="http://schemas.openxmlformats.org/officeDocument/2006/relationships/slideLayout" Target="../slideLayouts/slideLayout114.xml"/><Relationship Id="rId33" Type="http://schemas.openxmlformats.org/officeDocument/2006/relationships/slideLayout" Target="../slideLayouts/slideLayout122.xml"/><Relationship Id="rId38" Type="http://schemas.openxmlformats.org/officeDocument/2006/relationships/image" Target="../media/image2.emf"/><Relationship Id="rId2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105.xml"/><Relationship Id="rId20" Type="http://schemas.openxmlformats.org/officeDocument/2006/relationships/slideLayout" Target="../slideLayouts/slideLayout109.xml"/><Relationship Id="rId29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24" Type="http://schemas.openxmlformats.org/officeDocument/2006/relationships/slideLayout" Target="../slideLayouts/slideLayout113.xml"/><Relationship Id="rId32" Type="http://schemas.openxmlformats.org/officeDocument/2006/relationships/slideLayout" Target="../slideLayouts/slideLayout121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104.xml"/><Relationship Id="rId23" Type="http://schemas.openxmlformats.org/officeDocument/2006/relationships/slideLayout" Target="../slideLayouts/slideLayout112.xml"/><Relationship Id="rId28" Type="http://schemas.openxmlformats.org/officeDocument/2006/relationships/slideLayout" Target="../slideLayouts/slideLayout117.xml"/><Relationship Id="rId36" Type="http://schemas.openxmlformats.org/officeDocument/2006/relationships/theme" Target="../theme/theme5.xml"/><Relationship Id="rId10" Type="http://schemas.openxmlformats.org/officeDocument/2006/relationships/slideLayout" Target="../slideLayouts/slideLayout99.xml"/><Relationship Id="rId19" Type="http://schemas.openxmlformats.org/officeDocument/2006/relationships/slideLayout" Target="../slideLayouts/slideLayout108.xml"/><Relationship Id="rId31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103.xml"/><Relationship Id="rId22" Type="http://schemas.openxmlformats.org/officeDocument/2006/relationships/slideLayout" Target="../slideLayouts/slideLayout111.xml"/><Relationship Id="rId27" Type="http://schemas.openxmlformats.org/officeDocument/2006/relationships/slideLayout" Target="../slideLayouts/slideLayout116.xml"/><Relationship Id="rId30" Type="http://schemas.openxmlformats.org/officeDocument/2006/relationships/slideLayout" Target="../slideLayouts/slideLayout119.xml"/><Relationship Id="rId35" Type="http://schemas.openxmlformats.org/officeDocument/2006/relationships/slideLayout" Target="../slideLayouts/slideLayout1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  <a:p>
            <a:pPr lvl="6"/>
            <a:r>
              <a:rPr lang="de-CH" noProof="0"/>
              <a:t>Siebte Ebene</a:t>
            </a:r>
          </a:p>
          <a:p>
            <a:pPr lvl="7"/>
            <a:r>
              <a:rPr lang="de-CH" sz="2800" noProof="0"/>
              <a:t>Achte Ebene</a:t>
            </a:r>
          </a:p>
          <a:p>
            <a:pPr lvl="8"/>
            <a:r>
              <a:rPr lang="de-CH" noProof="0"/>
              <a:t>Neunte Ebene</a:t>
            </a:r>
          </a:p>
          <a:p>
            <a:pPr lvl="7"/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01EC23F1-F5BA-4C72-AC7F-A10FB7C0B9B9}" type="datetime1">
              <a:rPr lang="de-CH" smtClean="0"/>
              <a:t>22.09.2021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Klimaneutrale SBB.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6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00" r:id="rId2"/>
    <p:sldLayoutId id="2147483701" r:id="rId3"/>
    <p:sldLayoutId id="2147483702" r:id="rId4"/>
    <p:sldLayoutId id="2147483666" r:id="rId5"/>
    <p:sldLayoutId id="2147483682" r:id="rId6"/>
    <p:sldLayoutId id="2147483680" r:id="rId7"/>
    <p:sldLayoutId id="2147483679" r:id="rId8"/>
    <p:sldLayoutId id="2147483684" r:id="rId9"/>
    <p:sldLayoutId id="2147483659" r:id="rId10"/>
    <p:sldLayoutId id="2147483678" r:id="rId11"/>
    <p:sldLayoutId id="2147483669" r:id="rId12"/>
    <p:sldLayoutId id="2147483681" r:id="rId13"/>
    <p:sldLayoutId id="2147483671" r:id="rId14"/>
    <p:sldLayoutId id="2147483672" r:id="rId15"/>
    <p:sldLayoutId id="2147483674" r:id="rId16"/>
    <p:sldLayoutId id="2147483685" r:id="rId17"/>
    <p:sldLayoutId id="2147483694" r:id="rId18"/>
    <p:sldLayoutId id="2147483675" r:id="rId19"/>
    <p:sldLayoutId id="2147483687" r:id="rId20"/>
    <p:sldLayoutId id="2147483695" r:id="rId21"/>
    <p:sldLayoutId id="2147483688" r:id="rId22"/>
    <p:sldLayoutId id="2147483686" r:id="rId23"/>
    <p:sldLayoutId id="2147483693" r:id="rId24"/>
    <p:sldLayoutId id="2147483692" r:id="rId25"/>
    <p:sldLayoutId id="2147483683" r:id="rId26"/>
    <p:sldLayoutId id="2147483696" r:id="rId27"/>
    <p:sldLayoutId id="2147483697" r:id="rId28"/>
    <p:sldLayoutId id="2147483663" r:id="rId29"/>
    <p:sldLayoutId id="2147483698" r:id="rId30"/>
    <p:sldLayoutId id="2147483664" r:id="rId31"/>
    <p:sldLayoutId id="2147483704" r:id="rId32"/>
    <p:sldLayoutId id="2147483705" r:id="rId33"/>
    <p:sldLayoutId id="2147483706" r:id="rId34"/>
    <p:sldLayoutId id="2147483754" r:id="rId35"/>
    <p:sldLayoutId id="2147483774" r:id="rId36"/>
    <p:sldLayoutId id="2147483795" r:id="rId37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0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5B5BF7A0-3F88-4D1B-A9DE-9B9E1217D0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4217374019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think-cell Folie" r:id="rId21" imgW="225" imgH="224" progId="TCLayout.ActiveDocument.1">
                  <p:embed/>
                </p:oleObj>
              </mc:Choice>
              <mc:Fallback>
                <p:oleObj name="think-cell Folie" r:id="rId21" imgW="225" imgH="224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5B5BF7A0-3F88-4D1B-A9DE-9B9E1217D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0000" y="6595200"/>
            <a:ext cx="10689600" cy="262800"/>
          </a:xfrm>
          <a:prstGeom prst="rect">
            <a:avLst/>
          </a:prstGeom>
        </p:spPr>
        <p:txBody>
          <a:bodyPr vert="horz" wrap="square" lIns="0" tIns="46800" rIns="0" bIns="46800" rtlCol="0" anchor="t" anchorCtr="0">
            <a:noAutofit/>
          </a:bodyPr>
          <a:lstStyle>
            <a:lvl1pPr algn="r">
              <a:defRPr sz="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3200" y="6595200"/>
            <a:ext cx="316800" cy="262800"/>
          </a:xfrm>
          <a:prstGeom prst="rect">
            <a:avLst/>
          </a:prstGeom>
        </p:spPr>
        <p:txBody>
          <a:bodyPr vert="horz" wrap="square" lIns="0" tIns="46800" rIns="0" bIns="46800" rtlCol="0" anchor="t" anchorCtr="0">
            <a:noAutofit/>
          </a:bodyPr>
          <a:lstStyle>
            <a:lvl1pPr algn="r">
              <a:defRPr sz="8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720000" y="835200"/>
            <a:ext cx="11040200" cy="49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11040000" cy="507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MSIPCMContentMarking" descr="{&quot;HashCode&quot;:-1123451327,&quot;Placement&quot;:&quot;Footer&quot;,&quot;Top&quot;:524.1047,&quot;Left&quot;:0.0,&quot;SlideWidth&quot;:960,&quot;SlideHeight&quot;:540}">
            <a:extLst>
              <a:ext uri="{FF2B5EF4-FFF2-40B4-BE49-F238E27FC236}">
                <a16:creationId xmlns:a16="http://schemas.microsoft.com/office/drawing/2014/main" id="{48CD8F23-0C12-445A-897D-9F0725B6A2F6}"/>
              </a:ext>
            </a:extLst>
          </p:cNvPr>
          <p:cNvSpPr txBox="1"/>
          <p:nvPr userDrawn="1"/>
        </p:nvSpPr>
        <p:spPr>
          <a:xfrm>
            <a:off x="0" y="6656129"/>
            <a:ext cx="734171" cy="20187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de-CH" sz="700" noProof="0">
                <a:solidFill>
                  <a:srgbClr val="000000"/>
                </a:solidFill>
                <a:latin typeface="Arial" panose="020B0604020202020204" pitchFamily="34" charset="0"/>
              </a:rPr>
              <a:t>C2 – Internal</a:t>
            </a:r>
            <a:endParaRPr lang="de-CH" sz="700" noProof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73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  <p:sldLayoutId id="2147483773" r:id="rId17"/>
  </p:sldLayoutIdLst>
  <p:hf hdr="0" dt="0"/>
  <p:txStyles>
    <p:titleStyle>
      <a:lvl1pPr algn="l" defTabSz="1088406" rtl="0" eaLnBrk="1" latinLnBrk="0" hangingPunct="1">
        <a:spcBef>
          <a:spcPct val="0"/>
        </a:spcBef>
        <a:buNone/>
        <a:defRPr sz="2933" b="1" kern="1200">
          <a:solidFill>
            <a:schemeClr val="tx1"/>
          </a:solidFill>
          <a:latin typeface="SBB Light" pitchFamily="2" charset="0"/>
          <a:ea typeface="+mj-ea"/>
          <a:cs typeface="Arial" pitchFamily="34" charset="0"/>
        </a:defRPr>
      </a:lvl1pPr>
    </p:titleStyle>
    <p:bodyStyle>
      <a:lvl1pPr marL="383990" indent="-383990" algn="l" defTabSz="1088406" rtl="0" eaLnBrk="1" latinLnBrk="0" hangingPunct="1">
        <a:lnSpc>
          <a:spcPct val="100000"/>
        </a:lnSpc>
        <a:spcBef>
          <a:spcPts val="800"/>
        </a:spcBef>
        <a:buClr>
          <a:srgbClr val="FF0000"/>
        </a:buClr>
        <a:buSzPct val="80000"/>
        <a:buFont typeface="Wingdings 3" pitchFamily="18" charset="2"/>
        <a:buChar char="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1pPr>
      <a:lvl2pPr marL="723882" indent="-370408" algn="l" defTabSz="1088406" rtl="0" eaLnBrk="1" latinLnBrk="0" hangingPunct="1">
        <a:lnSpc>
          <a:spcPct val="100000"/>
        </a:lnSpc>
        <a:spcBef>
          <a:spcPts val="800"/>
        </a:spcBef>
        <a:buClr>
          <a:srgbClr val="000000"/>
        </a:buClr>
        <a:buSzPct val="80000"/>
        <a:buFont typeface="Arial" pitchFamily="34" charset="0"/>
        <a:buChar char="•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2pPr>
      <a:lvl3pPr marL="1077357" indent="-353475" algn="l" defTabSz="1088406" rtl="0" eaLnBrk="1" latinLnBrk="0" hangingPunct="1">
        <a:lnSpc>
          <a:spcPct val="100000"/>
        </a:lnSpc>
        <a:spcBef>
          <a:spcPts val="800"/>
        </a:spcBef>
        <a:buClr>
          <a:schemeClr val="tx1"/>
        </a:buClr>
        <a:buSzPct val="90000"/>
        <a:buFont typeface="Symbol" pitchFamily="18" charset="2"/>
        <a:buChar char="-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3pPr>
      <a:lvl4pPr marL="1430831" indent="-353475" algn="l" defTabSz="1088406" rtl="0" eaLnBrk="1" latinLnBrk="0" hangingPunct="1">
        <a:lnSpc>
          <a:spcPct val="100000"/>
        </a:lnSpc>
        <a:spcBef>
          <a:spcPts val="800"/>
        </a:spcBef>
        <a:buClr>
          <a:srgbClr val="2D327D"/>
        </a:buClr>
        <a:buSzPct val="90000"/>
        <a:buFont typeface="Symbol" panose="05050102010706020507" pitchFamily="18" charset="2"/>
        <a:buChar char="-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4pPr>
      <a:lvl5pPr marL="1786422" indent="-355591" algn="l" defTabSz="1088406" rtl="0" eaLnBrk="1" latinLnBrk="0" hangingPunct="1">
        <a:lnSpc>
          <a:spcPct val="100000"/>
        </a:lnSpc>
        <a:spcBef>
          <a:spcPts val="800"/>
        </a:spcBef>
        <a:buClr>
          <a:srgbClr val="2D327D"/>
        </a:buClr>
        <a:buSzPct val="90000"/>
        <a:buFont typeface="Symbol" panose="05050102010706020507" pitchFamily="18" charset="2"/>
        <a:buChar char="-"/>
        <a:defRPr lang="de-CH" sz="2667" kern="1200" noProof="0" dirty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5pPr>
      <a:lvl6pPr marL="2993113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317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519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720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4202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8406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32609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76810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21011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65214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09417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53619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>
            <a:extLst>
              <a:ext uri="{FF2B5EF4-FFF2-40B4-BE49-F238E27FC236}">
                <a16:creationId xmlns:a16="http://schemas.microsoft.com/office/drawing/2014/main" id="{5B5BF7A0-3F88-4D1B-A9DE-9B9E1217D0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3944911693"/>
              </p:ext>
            </p:extLst>
          </p:nvPr>
        </p:nvGraphicFramePr>
        <p:xfrm>
          <a:off x="2118" y="2118"/>
          <a:ext cx="2117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think-cell Folie" r:id="rId22" imgW="225" imgH="224" progId="TCLayout.ActiveDocument.1">
                  <p:embed/>
                </p:oleObj>
              </mc:Choice>
              <mc:Fallback>
                <p:oleObj name="think-cell Folie" r:id="rId22" imgW="225" imgH="224" progId="TCLayout.ActiveDocument.1">
                  <p:embed/>
                  <p:pic>
                    <p:nvPicPr>
                      <p:cNvPr id="7" name="Objekt 6" hidden="1">
                        <a:extLst>
                          <a:ext uri="{FF2B5EF4-FFF2-40B4-BE49-F238E27FC236}">
                            <a16:creationId xmlns:a16="http://schemas.microsoft.com/office/drawing/2014/main" id="{5B5BF7A0-3F88-4D1B-A9DE-9B9E1217D0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118" y="2118"/>
                        <a:ext cx="2117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0000" y="6595200"/>
            <a:ext cx="10689600" cy="262800"/>
          </a:xfrm>
          <a:prstGeom prst="rect">
            <a:avLst/>
          </a:prstGeom>
        </p:spPr>
        <p:txBody>
          <a:bodyPr vert="horz" wrap="square" lIns="0" tIns="46800" rIns="0" bIns="46800" rtlCol="0" anchor="t" anchorCtr="0">
            <a:noAutofit/>
          </a:bodyPr>
          <a:lstStyle>
            <a:lvl1pPr algn="r">
              <a:defRPr sz="8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/>
              <a:t>SBB • Division • Abteilung oder Bereich • DD.MM.YY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43200" y="6595200"/>
            <a:ext cx="316800" cy="262800"/>
          </a:xfrm>
          <a:prstGeom prst="rect">
            <a:avLst/>
          </a:prstGeom>
        </p:spPr>
        <p:txBody>
          <a:bodyPr vert="horz" wrap="square" lIns="0" tIns="46800" rIns="0" bIns="46800" rtlCol="0" anchor="t" anchorCtr="0">
            <a:noAutofit/>
          </a:bodyPr>
          <a:lstStyle>
            <a:lvl1pPr algn="r">
              <a:defRPr sz="800" b="1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smtClean="0"/>
              <a:pPr/>
              <a:t>‹Nr.›</a:t>
            </a:fld>
            <a:endParaRPr lang="de-CH"/>
          </a:p>
        </p:txBody>
      </p:sp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720000" y="835200"/>
            <a:ext cx="11040200" cy="494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720000" y="1512000"/>
            <a:ext cx="11040000" cy="50784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MSIPCMContentMarking" descr="{&quot;HashCode&quot;:-1123451327,&quot;Placement&quot;:&quot;Footer&quot;,&quot;Top&quot;:524.1047,&quot;Left&quot;:0.0,&quot;SlideWidth&quot;:960,&quot;SlideHeight&quot;:540}">
            <a:extLst>
              <a:ext uri="{FF2B5EF4-FFF2-40B4-BE49-F238E27FC236}">
                <a16:creationId xmlns:a16="http://schemas.microsoft.com/office/drawing/2014/main" id="{D38C8F73-9806-48D9-926E-3CBB9C3A483E}"/>
              </a:ext>
            </a:extLst>
          </p:cNvPr>
          <p:cNvSpPr txBox="1"/>
          <p:nvPr userDrawn="1"/>
        </p:nvSpPr>
        <p:spPr>
          <a:xfrm>
            <a:off x="0" y="6656129"/>
            <a:ext cx="734171" cy="201870"/>
          </a:xfrm>
          <a:prstGeom prst="rect">
            <a:avLst/>
          </a:prstGeom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de-CH" sz="700" noProof="0">
                <a:solidFill>
                  <a:srgbClr val="000000"/>
                </a:solidFill>
                <a:latin typeface="Arial" panose="020B0604020202020204" pitchFamily="34" charset="0"/>
              </a:rPr>
              <a:t>C2 – Internal</a:t>
            </a:r>
            <a:endParaRPr lang="de-CH" sz="700" noProof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962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  <p:sldLayoutId id="2147483793" r:id="rId17"/>
    <p:sldLayoutId id="2147483794" r:id="rId18"/>
  </p:sldLayoutIdLst>
  <p:hf hdr="0" dt="0"/>
  <p:txStyles>
    <p:titleStyle>
      <a:lvl1pPr algn="l" defTabSz="1088406" rtl="0" eaLnBrk="1" latinLnBrk="0" hangingPunct="1">
        <a:spcBef>
          <a:spcPct val="0"/>
        </a:spcBef>
        <a:buNone/>
        <a:defRPr sz="2933" b="1" kern="1200">
          <a:solidFill>
            <a:schemeClr val="tx1"/>
          </a:solidFill>
          <a:latin typeface="SBB Light" pitchFamily="2" charset="0"/>
          <a:ea typeface="+mj-ea"/>
          <a:cs typeface="Arial" pitchFamily="34" charset="0"/>
        </a:defRPr>
      </a:lvl1pPr>
    </p:titleStyle>
    <p:bodyStyle>
      <a:lvl1pPr marL="383990" indent="-383990" algn="l" defTabSz="1088406" rtl="0" eaLnBrk="1" latinLnBrk="0" hangingPunct="1">
        <a:lnSpc>
          <a:spcPct val="100000"/>
        </a:lnSpc>
        <a:spcBef>
          <a:spcPts val="800"/>
        </a:spcBef>
        <a:buClr>
          <a:srgbClr val="FF0000"/>
        </a:buClr>
        <a:buSzPct val="80000"/>
        <a:buFont typeface="Wingdings 3" pitchFamily="18" charset="2"/>
        <a:buChar char="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1pPr>
      <a:lvl2pPr marL="723882" indent="-370408" algn="l" defTabSz="1088406" rtl="0" eaLnBrk="1" latinLnBrk="0" hangingPunct="1">
        <a:lnSpc>
          <a:spcPct val="100000"/>
        </a:lnSpc>
        <a:spcBef>
          <a:spcPts val="800"/>
        </a:spcBef>
        <a:buClr>
          <a:srgbClr val="000000"/>
        </a:buClr>
        <a:buSzPct val="80000"/>
        <a:buFont typeface="Arial" pitchFamily="34" charset="0"/>
        <a:buChar char="•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2pPr>
      <a:lvl3pPr marL="1077357" indent="-353475" algn="l" defTabSz="1088406" rtl="0" eaLnBrk="1" latinLnBrk="0" hangingPunct="1">
        <a:lnSpc>
          <a:spcPct val="100000"/>
        </a:lnSpc>
        <a:spcBef>
          <a:spcPts val="800"/>
        </a:spcBef>
        <a:buClr>
          <a:schemeClr val="tx1"/>
        </a:buClr>
        <a:buSzPct val="90000"/>
        <a:buFont typeface="Symbol" pitchFamily="18" charset="2"/>
        <a:buChar char="-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3pPr>
      <a:lvl4pPr marL="1430831" indent="-353475" algn="l" defTabSz="1088406" rtl="0" eaLnBrk="1" latinLnBrk="0" hangingPunct="1">
        <a:lnSpc>
          <a:spcPct val="100000"/>
        </a:lnSpc>
        <a:spcBef>
          <a:spcPts val="800"/>
        </a:spcBef>
        <a:buClr>
          <a:srgbClr val="2D327D"/>
        </a:buClr>
        <a:buSzPct val="90000"/>
        <a:buFont typeface="Symbol" panose="05050102010706020507" pitchFamily="18" charset="2"/>
        <a:buChar char="-"/>
        <a:defRPr lang="de-DE" sz="2667" kern="1200" noProof="0" dirty="0" smtClean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4pPr>
      <a:lvl5pPr marL="1786422" indent="-355591" algn="l" defTabSz="1088406" rtl="0" eaLnBrk="1" latinLnBrk="0" hangingPunct="1">
        <a:lnSpc>
          <a:spcPct val="100000"/>
        </a:lnSpc>
        <a:spcBef>
          <a:spcPts val="800"/>
        </a:spcBef>
        <a:buClr>
          <a:srgbClr val="2D327D"/>
        </a:buClr>
        <a:buSzPct val="90000"/>
        <a:buFont typeface="Symbol" panose="05050102010706020507" pitchFamily="18" charset="2"/>
        <a:buChar char="-"/>
        <a:defRPr lang="de-CH" sz="2667" kern="1200" noProof="0" dirty="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5pPr>
      <a:lvl6pPr marL="2993113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317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519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720" indent="-272101" algn="l" defTabSz="108840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544202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2pPr>
      <a:lvl3pPr marL="1088406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632609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4pPr>
      <a:lvl5pPr marL="2176810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5pPr>
      <a:lvl6pPr marL="2721011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6pPr>
      <a:lvl7pPr marL="3265214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7pPr>
      <a:lvl8pPr marL="3809417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8pPr>
      <a:lvl9pPr marL="4353619" algn="l" defTabSz="1088406" rtl="0" eaLnBrk="1" latinLnBrk="0" hangingPunct="1">
        <a:defRPr sz="21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 hidden="1"/>
          <p:cNvGraphicFramePr>
            <a:graphicFrameLocks noChangeAspect="1"/>
          </p:cNvGraphicFramePr>
          <p:nvPr>
            <p:custDataLst>
              <p:tags r:id="rId20"/>
            </p:custDataLst>
            <p:extLst>
              <p:ext uri="{D42A27DB-BD31-4B8C-83A1-F6EECF244321}">
                <p14:modId xmlns:p14="http://schemas.microsoft.com/office/powerpoint/2010/main" val="3589325931"/>
              </p:ext>
            </p:extLst>
          </p:nvPr>
        </p:nvGraphicFramePr>
        <p:xfrm>
          <a:off x="2123" y="2119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think-cell Folie" r:id="rId21" imgW="270" imgH="270" progId="TCLayout.ActiveDocument.1">
                  <p:embed/>
                </p:oleObj>
              </mc:Choice>
              <mc:Fallback>
                <p:oleObj name="think-cell Folie" r:id="rId21" imgW="270" imgH="270" progId="TCLayout.ActiveDocument.1">
                  <p:embed/>
                  <p:pic>
                    <p:nvPicPr>
                      <p:cNvPr id="4" name="Objekt 3" hidden="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123" y="2119"/>
                        <a:ext cx="2116" cy="21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946" y="1604436"/>
            <a:ext cx="10850033" cy="470488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de-CH" noProof="0"/>
              <a:t>Click </a:t>
            </a:r>
            <a:r>
              <a:rPr lang="de-CH" noProof="0" err="1"/>
              <a:t>to</a:t>
            </a:r>
            <a:r>
              <a:rPr lang="de-CH" noProof="0"/>
              <a:t> </a:t>
            </a:r>
            <a:r>
              <a:rPr lang="de-CH" noProof="0" err="1"/>
              <a:t>edit</a:t>
            </a:r>
            <a:r>
              <a:rPr lang="de-CH" noProof="0"/>
              <a:t> Master </a:t>
            </a:r>
            <a:r>
              <a:rPr lang="de-CH" noProof="0" err="1"/>
              <a:t>text</a:t>
            </a:r>
            <a:r>
              <a:rPr lang="de-CH" noProof="0"/>
              <a:t> </a:t>
            </a:r>
            <a:r>
              <a:rPr lang="de-CH" noProof="0" err="1"/>
              <a:t>styles</a:t>
            </a:r>
            <a:endParaRPr lang="de-CH" noProof="0"/>
          </a:p>
          <a:p>
            <a:pPr lvl="1"/>
            <a:r>
              <a:rPr lang="de-CH" noProof="0"/>
              <a:t>Second </a:t>
            </a:r>
            <a:r>
              <a:rPr lang="de-CH" noProof="0" err="1"/>
              <a:t>level</a:t>
            </a:r>
            <a:endParaRPr lang="de-CH" noProof="0"/>
          </a:p>
          <a:p>
            <a:pPr lvl="2"/>
            <a:r>
              <a:rPr lang="de-CH" noProof="0"/>
              <a:t>Third </a:t>
            </a:r>
            <a:r>
              <a:rPr lang="de-CH" noProof="0" err="1"/>
              <a:t>level</a:t>
            </a:r>
            <a:endParaRPr lang="de-CH" noProof="0"/>
          </a:p>
          <a:p>
            <a:pPr lvl="3"/>
            <a:r>
              <a:rPr lang="de-CH" noProof="0" err="1"/>
              <a:t>Fourth</a:t>
            </a:r>
            <a:r>
              <a:rPr lang="de-CH" noProof="0"/>
              <a:t> </a:t>
            </a:r>
            <a:r>
              <a:rPr lang="de-CH" noProof="0" err="1"/>
              <a:t>level</a:t>
            </a:r>
            <a:endParaRPr lang="de-CH" noProof="0"/>
          </a:p>
          <a:p>
            <a:pPr lvl="4"/>
            <a:r>
              <a:rPr lang="de-CH" noProof="0" err="1"/>
              <a:t>Fith</a:t>
            </a:r>
            <a:r>
              <a:rPr lang="de-CH" noProof="0"/>
              <a:t> </a:t>
            </a:r>
            <a:r>
              <a:rPr lang="de-CH" noProof="0" err="1"/>
              <a:t>level</a:t>
            </a:r>
            <a:endParaRPr lang="de-CH" noProof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4946" y="645586"/>
            <a:ext cx="10850033" cy="76729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CH" noProof="0"/>
              <a:t>Titelmasterformat durch Klicken bearbeiten</a:t>
            </a:r>
          </a:p>
        </p:txBody>
      </p:sp>
      <p:pic>
        <p:nvPicPr>
          <p:cNvPr id="9" name="LogoInternational" hidden="1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8181" y="370956"/>
            <a:ext cx="4029096" cy="245237"/>
          </a:xfrm>
          <a:prstGeom prst="rect">
            <a:avLst/>
          </a:prstGeom>
        </p:spPr>
      </p:pic>
      <p:pic>
        <p:nvPicPr>
          <p:cNvPr id="10" name="LogoCargo" hidden="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1501" y="370956"/>
            <a:ext cx="3485972" cy="245237"/>
          </a:xfrm>
          <a:prstGeom prst="rect">
            <a:avLst/>
          </a:prstGeom>
        </p:spPr>
      </p:pic>
      <p:pic>
        <p:nvPicPr>
          <p:cNvPr id="11" name="LogoSBB"/>
          <p:cNvPicPr>
            <a:picLocks noChangeAspect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59179" y="281688"/>
            <a:ext cx="921456" cy="336000"/>
          </a:xfrm>
          <a:prstGeom prst="rect">
            <a:avLst/>
          </a:prstGeom>
        </p:spPr>
      </p:pic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7044" y="6609161"/>
            <a:ext cx="397835" cy="12311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>
              <a:defRPr lang="de-CH" sz="6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115662-413A-4888-B9BC-797CDE14544F}" type="slidenum">
              <a:rPr lang="de-CH" noProof="0" smtClean="0"/>
              <a:pPr/>
              <a:t>‹Nr.›</a:t>
            </a:fld>
            <a:endParaRPr lang="de-CH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505450" y="6616725"/>
            <a:ext cx="3960956" cy="123083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>
            <a:lvl1pPr algn="r">
              <a:defRPr sz="600">
                <a:solidFill>
                  <a:srgbClr val="0000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noProof="0"/>
              <a:t>Mit Freiheiten Energie sparen.</a:t>
            </a:r>
          </a:p>
        </p:txBody>
      </p:sp>
    </p:spTree>
    <p:extLst>
      <p:ext uri="{BB962C8B-B14F-4D97-AF65-F5344CB8AC3E}">
        <p14:creationId xmlns:p14="http://schemas.microsoft.com/office/powerpoint/2010/main" val="1623836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  <p:sldLayoutId id="2147483812" r:id="rId16"/>
    <p:sldLayoutId id="2147483813" r:id="rId17"/>
  </p:sldLayoutIdLst>
  <p:transition spd="slow">
    <p:push/>
  </p:transition>
  <p:hf hdr="0" dt="0"/>
  <p:txStyles>
    <p:titleStyle>
      <a:lvl1pPr algn="l" defTabSz="121914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SBB" pitchFamily="2" charset="0"/>
          <a:ea typeface="+mj-ea"/>
          <a:cs typeface="Arial" pitchFamily="34" charset="0"/>
        </a:defRPr>
      </a:lvl1pPr>
    </p:titleStyle>
    <p:bodyStyle>
      <a:lvl1pPr marL="0" indent="0" algn="l" defTabSz="1219140" rtl="0" eaLnBrk="1" latinLnBrk="0" hangingPunct="1">
        <a:lnSpc>
          <a:spcPct val="110000"/>
        </a:lnSpc>
        <a:spcBef>
          <a:spcPts val="0"/>
        </a:spcBef>
        <a:spcAft>
          <a:spcPts val="0"/>
        </a:spcAft>
        <a:buClr>
          <a:schemeClr val="accent6"/>
        </a:buClr>
        <a:buSzPct val="80000"/>
        <a:buFont typeface="Wingdings 3" pitchFamily="18" charset="2"/>
        <a:buNone/>
        <a:defRPr sz="2667" kern="120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1pPr>
      <a:lvl2pPr marL="474109" indent="-474109" algn="l" defTabSz="1219140" rtl="0" eaLnBrk="1" latinLnBrk="0" hangingPunct="1">
        <a:lnSpc>
          <a:spcPct val="110000"/>
        </a:lnSpc>
        <a:spcBef>
          <a:spcPts val="0"/>
        </a:spcBef>
        <a:buClr>
          <a:srgbClr val="EB0000"/>
        </a:buClr>
        <a:buSzPct val="80000"/>
        <a:buFont typeface="Wingdings 3" panose="05040102010807070707" pitchFamily="18" charset="2"/>
        <a:buChar char=""/>
        <a:defRPr sz="2667" kern="120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2pPr>
      <a:lvl3pPr marL="836042" indent="-361934" algn="l" defTabSz="1219140" rtl="0" eaLnBrk="1" latinLnBrk="0" hangingPunct="1">
        <a:lnSpc>
          <a:spcPct val="110000"/>
        </a:lnSpc>
        <a:spcBef>
          <a:spcPts val="0"/>
        </a:spcBef>
        <a:buClr>
          <a:schemeClr val="tx1"/>
        </a:buClr>
        <a:buSzPct val="90000"/>
        <a:buFont typeface="Wingdings" panose="05000000000000000000" pitchFamily="2" charset="2"/>
        <a:buChar char="§"/>
        <a:tabLst/>
        <a:defRPr sz="2667" kern="120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3pPr>
      <a:lvl4pPr marL="1195857" indent="-359815" algn="l" defTabSz="1219140" rtl="0" eaLnBrk="1" latinLnBrk="0" hangingPunct="1">
        <a:lnSpc>
          <a:spcPct val="110000"/>
        </a:lnSpc>
        <a:spcBef>
          <a:spcPts val="0"/>
        </a:spcBef>
        <a:buClrTx/>
        <a:buSzPct val="90000"/>
        <a:buFont typeface="Wingdings" panose="05000000000000000000" pitchFamily="2" charset="2"/>
        <a:buChar char="§"/>
        <a:tabLst/>
        <a:defRPr sz="2667" kern="120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4pPr>
      <a:lvl5pPr marL="1557789" indent="-361934" algn="l" defTabSz="1219140" rtl="0" eaLnBrk="1" latinLnBrk="0" hangingPunct="1">
        <a:lnSpc>
          <a:spcPct val="110000"/>
        </a:lnSpc>
        <a:spcBef>
          <a:spcPts val="0"/>
        </a:spcBef>
        <a:buClrTx/>
        <a:buSzPct val="90000"/>
        <a:buFont typeface="Wingdings" panose="05000000000000000000" pitchFamily="2" charset="2"/>
        <a:buChar char="§"/>
        <a:tabLst>
          <a:tab pos="1557789" algn="l"/>
        </a:tabLst>
        <a:defRPr sz="2667" kern="1200">
          <a:solidFill>
            <a:schemeClr val="tx1"/>
          </a:solidFill>
          <a:latin typeface="SBB Light" pitchFamily="2" charset="0"/>
          <a:ea typeface="+mn-ea"/>
          <a:cs typeface="Arial" pitchFamily="34" charset="0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411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 dirty="0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  <a:p>
            <a:pPr lvl="5"/>
            <a:r>
              <a:rPr lang="de-CH" noProof="0" dirty="0"/>
              <a:t>Sechste Ebene</a:t>
            </a:r>
          </a:p>
          <a:p>
            <a:pPr lvl="6"/>
            <a:r>
              <a:rPr lang="de-CH" noProof="0" dirty="0"/>
              <a:t>Siebte Ebene</a:t>
            </a:r>
          </a:p>
          <a:p>
            <a:pPr lvl="7"/>
            <a:r>
              <a:rPr lang="de-CH" sz="2800" noProof="0" dirty="0"/>
              <a:t>Achte Ebene</a:t>
            </a:r>
          </a:p>
          <a:p>
            <a:pPr lvl="8"/>
            <a:r>
              <a:rPr lang="de-CH" noProof="0" dirty="0"/>
              <a:t>Neunte Ebene</a:t>
            </a:r>
          </a:p>
          <a:p>
            <a:pPr lvl="7"/>
            <a:endParaRPr lang="de-CH" noProof="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80211CA0-77D7-4CC2-8F9F-61D424A519D7}" type="datetimeyyyy">
              <a:rPr lang="de-CH" smtClean="0"/>
              <a:t>2021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SBB Division Abteilung und Bereich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‹Nr.›</a:t>
            </a:fld>
            <a:endParaRPr lang="de-CH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92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  <p:sldLayoutId id="2147483830" r:id="rId16"/>
    <p:sldLayoutId id="2147483831" r:id="rId17"/>
    <p:sldLayoutId id="2147483832" r:id="rId18"/>
    <p:sldLayoutId id="2147483833" r:id="rId19"/>
    <p:sldLayoutId id="2147483834" r:id="rId20"/>
    <p:sldLayoutId id="2147483835" r:id="rId21"/>
    <p:sldLayoutId id="2147483836" r:id="rId22"/>
    <p:sldLayoutId id="2147483837" r:id="rId23"/>
    <p:sldLayoutId id="2147483838" r:id="rId24"/>
    <p:sldLayoutId id="2147483839" r:id="rId25"/>
    <p:sldLayoutId id="2147483840" r:id="rId26"/>
    <p:sldLayoutId id="2147483841" r:id="rId27"/>
    <p:sldLayoutId id="2147483842" r:id="rId28"/>
    <p:sldLayoutId id="2147483843" r:id="rId29"/>
    <p:sldLayoutId id="2147483844" r:id="rId30"/>
    <p:sldLayoutId id="2147483845" r:id="rId31"/>
    <p:sldLayoutId id="2147483846" r:id="rId32"/>
    <p:sldLayoutId id="2147483847" r:id="rId33"/>
    <p:sldLayoutId id="2147483848" r:id="rId34"/>
    <p:sldLayoutId id="2147483849" r:id="rId35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29.jpg"/><Relationship Id="rId7" Type="http://schemas.openxmlformats.org/officeDocument/2006/relationships/image" Target="../media/image33.sv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08.xml"/><Relationship Id="rId6" Type="http://schemas.openxmlformats.org/officeDocument/2006/relationships/image" Target="../media/image32.png"/><Relationship Id="rId11" Type="http://schemas.openxmlformats.org/officeDocument/2006/relationships/image" Target="../media/image37.jpe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42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489DADC-A5D8-4F5D-BFED-14D1EB39EBD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</a:t>
            </a:fld>
            <a:endParaRPr lang="de-CH" dirty="0"/>
          </a:p>
        </p:txBody>
      </p:sp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7BE1BD92-8D96-42E5-9AC6-E43146C070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/>
        </p:blipFill>
        <p:spPr/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148DE41-C551-45C5-9CC8-A4AF36045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CAFB6383-C441-47D1-84E1-1E70C273E9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noProof="0" dirty="0"/>
              <a:t>Matthias Tuchschmid</a:t>
            </a:r>
          </a:p>
          <a:p>
            <a:r>
              <a:rPr lang="de-CH" noProof="0" dirty="0"/>
              <a:t>Solothurn, 22. September 2021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4D4BA724-656D-4A0E-B768-9DADB25CD5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sz="4800" noProof="0" dirty="0"/>
              <a:t>Klimaneutrale SBB.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D8E3A12-FBD3-4EB1-B769-483AED66B8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5178027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79FC20-C9AE-4E43-ABF7-3F56E358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10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defTabSz="1149949">
              <a:spcBef>
                <a:spcPts val="755"/>
              </a:spcBef>
              <a:buClr>
                <a:srgbClr val="FF0000"/>
              </a:buClr>
              <a:buSzPct val="80000"/>
            </a:pPr>
            <a:r>
              <a:rPr lang="de-CH" b="1" dirty="0">
                <a:solidFill>
                  <a:srgbClr val="000000"/>
                </a:solidFill>
                <a:cs typeface="Arial"/>
              </a:rPr>
              <a:t>Im Rahmen des normalen Substanzerhalt werden die rund 2400 Strassenfahrzeuge der SBB schrittweise mit erneuerbaren Antriebssystemen ersetzt.</a:t>
            </a:r>
          </a:p>
          <a:p>
            <a:pPr defTabSz="1149949">
              <a:spcBef>
                <a:spcPts val="755"/>
              </a:spcBef>
              <a:buClr>
                <a:srgbClr val="FF0000"/>
              </a:buClr>
              <a:buSzPct val="80000"/>
            </a:pPr>
            <a:r>
              <a:rPr lang="de-CH" dirty="0">
                <a:solidFill>
                  <a:srgbClr val="000000"/>
                </a:solidFill>
                <a:cs typeface="Arial"/>
              </a:rPr>
              <a:t>Heute benötigen die Fahrzeuge pro Jahr rund 2.6 Mio. Liter Diesel und 0.1 Mio. Liter Benzin, der Grossteil für die Instandhaltung und -setzung der Netze.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DE" dirty="0">
                <a:solidFill>
                  <a:srgbClr val="000000"/>
                </a:solidFill>
                <a:cs typeface="Arial"/>
              </a:rPr>
              <a:t>Die Beschaffung neuer Fahrzeuge erfolgt aufgrund von datenbasierten Nutzungsprofilen, diese werden mit telematischen Dongles über einen Zeitraum von einigen Monaten erhoben.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DE" dirty="0">
                <a:solidFill>
                  <a:srgbClr val="000000"/>
                </a:solidFill>
                <a:cs typeface="Arial"/>
              </a:rPr>
              <a:t>Die Ladeinfrastruktur wird für alle „Parkplatz-Modelle“ innerhalb der SBB in einem durchgängigen Prozess installiert.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DE" dirty="0">
                <a:solidFill>
                  <a:srgbClr val="000000"/>
                </a:solidFill>
                <a:cs typeface="Arial"/>
              </a:rPr>
              <a:t>Der positive Mindset gegenüber der erneuerbaren Mobilität wird aktiv gefördert (</a:t>
            </a:r>
            <a:r>
              <a:rPr lang="de-DE" dirty="0" err="1">
                <a:solidFill>
                  <a:srgbClr val="000000"/>
                </a:solidFill>
                <a:cs typeface="Arial"/>
              </a:rPr>
              <a:t>Ambassadoren</a:t>
            </a:r>
            <a:r>
              <a:rPr lang="de-DE" dirty="0">
                <a:solidFill>
                  <a:srgbClr val="000000"/>
                </a:solidFill>
                <a:cs typeface="Arial"/>
              </a:rPr>
              <a:t>, Erfolgsgeschichten, Testanlässe).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Handlungsfeld </a:t>
            </a:r>
            <a:br>
              <a:rPr lang="de-CH" noProof="0" dirty="0"/>
            </a:br>
            <a:r>
              <a:rPr lang="de-CH" noProof="0" dirty="0"/>
              <a:t>«Strassenfahrzeuge».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4362EB-2C18-4F6A-B21C-EDCB3FB8CF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2464" y="1206433"/>
            <a:ext cx="480000" cy="480000"/>
          </a:xfrm>
          <a:prstGeom prst="rect">
            <a:avLst/>
          </a:prstGeom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D0AC3A16-3D1F-42D8-B32C-CCCE5B6D42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75" t="144" r="16985" b="1791"/>
          <a:stretch/>
        </p:blipFill>
        <p:spPr>
          <a:xfrm>
            <a:off x="-2946" y="584200"/>
            <a:ext cx="6040438" cy="568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6133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79FC20-C9AE-4E43-ABF7-3F56E358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11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defTabSz="1149949">
              <a:spcBef>
                <a:spcPts val="755"/>
              </a:spcBef>
              <a:buClr>
                <a:srgbClr val="FF0000"/>
              </a:buClr>
              <a:buSzPct val="80000"/>
              <a:defRPr/>
            </a:pPr>
            <a:r>
              <a:rPr lang="de-CH" b="1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Alle 130 Gasweichenheizanlagen von SBB Infrastruktur werden zwischen 2025 und 2040 durch Elektroweichen-heizungen ersetzt oder erneuerbar betrieben.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In einem Umrüstprogramm werden in rund 130 Einzelprojekten die mit Erdgas und Propangas </a:t>
            </a:r>
            <a:r>
              <a:rPr lang="de-CH" dirty="0" err="1">
                <a:solidFill>
                  <a:srgbClr val="000000"/>
                </a:solidFill>
                <a:cs typeface="Arial"/>
              </a:rPr>
              <a:t>bestriebenen</a:t>
            </a:r>
            <a:r>
              <a:rPr lang="de-CH" dirty="0">
                <a:solidFill>
                  <a:srgbClr val="000000"/>
                </a:solidFill>
                <a:cs typeface="Arial"/>
              </a:rPr>
              <a:t> Weichenheizungen ersetzt – soweit möglich in bestehenden Projekten und geplanten Arbeiten.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Soweit technisch möglich, werden Anlagen oberhalb 700 </a:t>
            </a:r>
            <a:r>
              <a:rPr lang="de-CH" dirty="0" err="1">
                <a:solidFill>
                  <a:srgbClr val="000000"/>
                </a:solidFill>
                <a:cs typeface="Arial"/>
              </a:rPr>
              <a:t>m.ü.M</a:t>
            </a:r>
            <a:r>
              <a:rPr lang="de-CH" dirty="0">
                <a:solidFill>
                  <a:srgbClr val="000000"/>
                </a:solidFill>
                <a:cs typeface="Arial"/>
              </a:rPr>
              <a:t>. umgerüstet. Alternativ wird der Betrieb mit erneuerbarem Brennstoff angestrebt, resp. es werden Biogaszertifikate eingekauft.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Handlungsfeld </a:t>
            </a:r>
            <a:br>
              <a:rPr lang="de-CH" noProof="0" dirty="0"/>
            </a:br>
            <a:r>
              <a:rPr lang="de-CH" noProof="0" dirty="0"/>
              <a:t>«Weichenheizungen».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4362EB-2C18-4F6A-B21C-EDCB3FB8CF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2464" y="1206433"/>
            <a:ext cx="480000" cy="480000"/>
          </a:xfrm>
          <a:prstGeom prst="rect">
            <a:avLst/>
          </a:prstGeom>
        </p:spPr>
      </p:pic>
      <p:pic>
        <p:nvPicPr>
          <p:cNvPr id="9" name="Grafik 8" descr="Ein Bild, das Schnee, draußen, bedeckt, Skifahren enthält.&#10;&#10;Automatisch generierte Beschreibung">
            <a:extLst>
              <a:ext uri="{FF2B5EF4-FFF2-40B4-BE49-F238E27FC236}">
                <a16:creationId xmlns:a16="http://schemas.microsoft.com/office/drawing/2014/main" id="{C0DE7EA9-48BF-4DD7-80D8-BE93260FE4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2" r="102" b="5282"/>
          <a:stretch/>
        </p:blipFill>
        <p:spPr>
          <a:xfrm>
            <a:off x="0" y="584441"/>
            <a:ext cx="6040438" cy="5689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72222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79FC20-C9AE-4E43-ABF7-3F56E358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12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defTabSz="1149949">
              <a:spcBef>
                <a:spcPts val="400"/>
              </a:spcBef>
              <a:buClr>
                <a:srgbClr val="FF0000"/>
              </a:buClr>
              <a:buSzPct val="80000"/>
              <a:defRPr/>
            </a:pPr>
            <a:r>
              <a:rPr lang="de-CH" b="1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Die Klimatisierung von Gebäuden und Schienenfahrzeugen erfolgt zukünftig durch den Einsatz von technischen Gasen mit geringem Treibhauspotential (GWP). Zudem erfolgt schrittweise die Einführung von SF</a:t>
            </a:r>
            <a:r>
              <a:rPr lang="de-CH" b="1" baseline="-25000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6</a:t>
            </a:r>
            <a:r>
              <a:rPr lang="de-CH" b="1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-freien Schaltanlagen.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Neues Rollmaterial wird mit Klimageräten beschafft, welche mit natürlichen Kältemitteln wie z.B. Propan oder CO</a:t>
            </a:r>
            <a:r>
              <a:rPr lang="de-CH" baseline="-25000" dirty="0">
                <a:solidFill>
                  <a:srgbClr val="000000"/>
                </a:solidFill>
                <a:cs typeface="Arial"/>
              </a:rPr>
              <a:t>2</a:t>
            </a:r>
            <a:r>
              <a:rPr lang="de-CH" dirty="0">
                <a:solidFill>
                  <a:srgbClr val="000000"/>
                </a:solidFill>
                <a:cs typeface="Arial"/>
              </a:rPr>
              <a:t> betrieben werden.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Je nach Flotte erfolgt ein Umbau bzw. eine Umrüstung der bestehenden Klimageräten auf natürliche Kältemittel </a:t>
            </a:r>
            <a:br>
              <a:rPr lang="de-CH" dirty="0">
                <a:solidFill>
                  <a:srgbClr val="000000"/>
                </a:solidFill>
                <a:cs typeface="Arial"/>
              </a:rPr>
            </a:br>
            <a:r>
              <a:rPr lang="de-CH" dirty="0">
                <a:solidFill>
                  <a:srgbClr val="000000"/>
                </a:solidFill>
                <a:cs typeface="Arial"/>
              </a:rPr>
              <a:t>(GWP ≤ 3 statt GWP &gt; 1400).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Mit einem Servicegerät zur Detektion von SF</a:t>
            </a:r>
            <a:r>
              <a:rPr lang="de-CH" baseline="-25000" dirty="0">
                <a:solidFill>
                  <a:srgbClr val="000000"/>
                </a:solidFill>
                <a:cs typeface="Arial"/>
              </a:rPr>
              <a:t>6</a:t>
            </a:r>
            <a:r>
              <a:rPr lang="de-CH" dirty="0">
                <a:solidFill>
                  <a:srgbClr val="000000"/>
                </a:solidFill>
                <a:cs typeface="Arial"/>
              </a:rPr>
              <a:t>-Verlusten werden Leckagen in Schaltanlagen rasch behoben. Zudem wird gemeinsam mit Industrie und anderen Bahnen die Entwicklung von SF</a:t>
            </a:r>
            <a:r>
              <a:rPr lang="de-CH" baseline="-25000" dirty="0">
                <a:solidFill>
                  <a:srgbClr val="000000"/>
                </a:solidFill>
                <a:cs typeface="Arial"/>
              </a:rPr>
              <a:t>6</a:t>
            </a:r>
            <a:r>
              <a:rPr lang="de-CH" dirty="0">
                <a:solidFill>
                  <a:srgbClr val="000000"/>
                </a:solidFill>
                <a:cs typeface="Arial"/>
              </a:rPr>
              <a:t>-freien Schaltanlagen vorangetrieben.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Handlungsfeld </a:t>
            </a:r>
            <a:br>
              <a:rPr lang="de-CH" noProof="0" dirty="0"/>
            </a:br>
            <a:r>
              <a:rPr lang="de-CH" noProof="0" dirty="0"/>
              <a:t>«Technische Gase».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4362EB-2C18-4F6A-B21C-EDCB3FB8C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2464" y="1206433"/>
            <a:ext cx="480000" cy="4800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C075724-13E4-41CE-8CE1-2505E96917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468" b="6334"/>
          <a:stretch/>
        </p:blipFill>
        <p:spPr>
          <a:xfrm>
            <a:off x="-1" y="584442"/>
            <a:ext cx="6057662" cy="568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16171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AC896EA-0DDA-4CB4-9B70-9C271D0B19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961205"/>
            <a:ext cx="9220201" cy="4367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wrap="none" lIns="0" tIns="0" rIns="0" bIns="0" rtlCol="0" anchor="b" anchorCtr="0">
            <a:noAutofit/>
          </a:bodyPr>
          <a:lstStyle/>
          <a:p>
            <a:pPr defTabSz="1088406"/>
            <a:r>
              <a:rPr lang="de-CH" dirty="0">
                <a:latin typeface="SBB Light" pitchFamily="2" charset="0"/>
              </a:rPr>
              <a:t>Aktueller Stand der Massnahmen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10895839" y="6685438"/>
            <a:ext cx="745299" cy="127938"/>
          </a:xfrm>
        </p:spPr>
        <p:txBody>
          <a:bodyPr/>
          <a:lstStyle/>
          <a:p>
            <a:fld id="{5E115662-413A-4888-B9BC-797CDE14544F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60047280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14</a:t>
            </a:fld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 dirty="0"/>
              <a:t>Finanzielle Auswirkungen.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1B8D11-8012-497A-AC92-ED98941BC7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/>
              <a:t>Klimaschutzmassnahmen sind wirtschaftlich.</a:t>
            </a:r>
          </a:p>
        </p:txBody>
      </p:sp>
    </p:spTree>
    <p:extLst>
      <p:ext uri="{BB962C8B-B14F-4D97-AF65-F5344CB8AC3E}">
        <p14:creationId xmlns:p14="http://schemas.microsoft.com/office/powerpoint/2010/main" val="1579006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CB8B85-30E9-4CB4-95B9-81361CD2E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Finanzieller Nutzen durch Massnahmen.</a:t>
            </a:r>
            <a:endParaRPr lang="de-CH" noProof="0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EEAC243-94B5-4CCD-A048-EA5859392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15</a:t>
            </a:fld>
            <a:endParaRPr lang="de-CH" dirty="0"/>
          </a:p>
        </p:txBody>
      </p:sp>
      <p:sp>
        <p:nvSpPr>
          <p:cNvPr id="16" name="Textplatzhalter 3">
            <a:extLst>
              <a:ext uri="{FF2B5EF4-FFF2-40B4-BE49-F238E27FC236}">
                <a16:creationId xmlns:a16="http://schemas.microsoft.com/office/drawing/2014/main" id="{A17AD959-2968-451A-996A-738DDBE75DB9}"/>
              </a:ext>
            </a:extLst>
          </p:cNvPr>
          <p:cNvSpPr txBox="1">
            <a:spLocks/>
          </p:cNvSpPr>
          <p:nvPr/>
        </p:nvSpPr>
        <p:spPr>
          <a:xfrm>
            <a:off x="1483618" y="3002826"/>
            <a:ext cx="2124000" cy="34154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400" dirty="0">
                <a:solidFill>
                  <a:schemeClr val="accent3"/>
                </a:solidFill>
              </a:rPr>
              <a:t>erfasste Einsparungen von rund 130 GWh pro Jahr: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Wärmepumpe nutzt Umweltenergie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Elektromotor in Pkw benötigt weniger Endenergie</a:t>
            </a:r>
          </a:p>
        </p:txBody>
      </p:sp>
      <p:sp>
        <p:nvSpPr>
          <p:cNvPr id="21" name="Textplatzhalter 6">
            <a:extLst>
              <a:ext uri="{FF2B5EF4-FFF2-40B4-BE49-F238E27FC236}">
                <a16:creationId xmlns:a16="http://schemas.microsoft.com/office/drawing/2014/main" id="{9618B284-208D-444E-A7EC-955CBBB5E7A8}"/>
              </a:ext>
            </a:extLst>
          </p:cNvPr>
          <p:cNvSpPr txBox="1">
            <a:spLocks/>
          </p:cNvSpPr>
          <p:nvPr/>
        </p:nvSpPr>
        <p:spPr>
          <a:xfrm>
            <a:off x="6064532" y="3002826"/>
            <a:ext cx="2124000" cy="34154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400" dirty="0">
                <a:solidFill>
                  <a:schemeClr val="accent3"/>
                </a:solidFill>
              </a:rPr>
              <a:t>weniger Aufwand im Unterhalt: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weniger Störungen bei Elektroweichen-heizungen (statt GWH)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tiefere Wartungskosten bei Strassenfahrzeugen 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Weniger Instand-haltungsaufwand für Schienenfahrzeugen mit Elektromotoren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4461244-7E50-43A9-8C73-ECA941892CA1}"/>
              </a:ext>
            </a:extLst>
          </p:cNvPr>
          <p:cNvSpPr txBox="1">
            <a:spLocks/>
          </p:cNvSpPr>
          <p:nvPr/>
        </p:nvSpPr>
        <p:spPr>
          <a:xfrm>
            <a:off x="3774075" y="3002826"/>
            <a:ext cx="2124000" cy="34154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400" dirty="0">
                <a:solidFill>
                  <a:schemeClr val="accent3"/>
                </a:solidFill>
              </a:rPr>
              <a:t>erneuerbare Energieträger sind meist günstiger: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Holzschnitzel (4.3 Rp./ kWh) statt Heizöl (6.5 Rp/kWh)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Nutzung der Energiepreisprognose von Konzerneinkauf Holzschnitzel</a:t>
            </a:r>
          </a:p>
        </p:txBody>
      </p:sp>
      <p:sp>
        <p:nvSpPr>
          <p:cNvPr id="8" name="Pfeil: Fünfeck 7">
            <a:extLst>
              <a:ext uri="{FF2B5EF4-FFF2-40B4-BE49-F238E27FC236}">
                <a16:creationId xmlns:a16="http://schemas.microsoft.com/office/drawing/2014/main" id="{541B7559-6D9B-45BC-AA35-40929BD006EF}"/>
              </a:ext>
            </a:extLst>
          </p:cNvPr>
          <p:cNvSpPr/>
          <p:nvPr/>
        </p:nvSpPr>
        <p:spPr>
          <a:xfrm>
            <a:off x="0" y="1965536"/>
            <a:ext cx="3790950" cy="648000"/>
          </a:xfrm>
          <a:prstGeom prst="homePlate">
            <a:avLst>
              <a:gd name="adj" fmla="val 28441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76000" tIns="0" rIns="0" bIns="0" rtlCol="0" anchor="ctr"/>
          <a:lstStyle/>
          <a:p>
            <a:r>
              <a:rPr lang="de-CH" sz="1400" dirty="0">
                <a:solidFill>
                  <a:schemeClr val="tx2"/>
                </a:solidFill>
              </a:rPr>
              <a:t>höhere Energieeffizienz </a:t>
            </a:r>
          </a:p>
        </p:txBody>
      </p:sp>
      <p:sp>
        <p:nvSpPr>
          <p:cNvPr id="9" name="Pfeil: Chevron 8">
            <a:extLst>
              <a:ext uri="{FF2B5EF4-FFF2-40B4-BE49-F238E27FC236}">
                <a16:creationId xmlns:a16="http://schemas.microsoft.com/office/drawing/2014/main" id="{02B56176-907C-43CC-8EB8-6253AD5B6E6E}"/>
              </a:ext>
            </a:extLst>
          </p:cNvPr>
          <p:cNvSpPr/>
          <p:nvPr/>
        </p:nvSpPr>
        <p:spPr>
          <a:xfrm>
            <a:off x="3684529" y="1965536"/>
            <a:ext cx="2412000" cy="648000"/>
          </a:xfrm>
          <a:prstGeom prst="chevron">
            <a:avLst>
              <a:gd name="adj" fmla="val 2796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r>
              <a:rPr lang="de-CH" sz="1400" dirty="0">
                <a:solidFill>
                  <a:schemeClr val="tx2"/>
                </a:solidFill>
              </a:rPr>
              <a:t>tiefere Energiepreise</a:t>
            </a:r>
          </a:p>
        </p:txBody>
      </p:sp>
      <p:sp>
        <p:nvSpPr>
          <p:cNvPr id="10" name="Pfeil: Chevron 9">
            <a:extLst>
              <a:ext uri="{FF2B5EF4-FFF2-40B4-BE49-F238E27FC236}">
                <a16:creationId xmlns:a16="http://schemas.microsoft.com/office/drawing/2014/main" id="{E9C28751-4DE7-4B1C-A963-98D3945DFC39}"/>
              </a:ext>
            </a:extLst>
          </p:cNvPr>
          <p:cNvSpPr/>
          <p:nvPr/>
        </p:nvSpPr>
        <p:spPr>
          <a:xfrm>
            <a:off x="5990108" y="1965536"/>
            <a:ext cx="2412000" cy="648000"/>
          </a:xfrm>
          <a:prstGeom prst="chevron">
            <a:avLst>
              <a:gd name="adj" fmla="val 2796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r>
              <a:rPr lang="de-CH" sz="1400" dirty="0">
                <a:solidFill>
                  <a:schemeClr val="tx2"/>
                </a:solidFill>
              </a:rPr>
              <a:t>verminderter Betriebsaufwand </a:t>
            </a:r>
          </a:p>
        </p:txBody>
      </p:sp>
      <p:sp>
        <p:nvSpPr>
          <p:cNvPr id="12" name="Textplatzhalter 6">
            <a:extLst>
              <a:ext uri="{FF2B5EF4-FFF2-40B4-BE49-F238E27FC236}">
                <a16:creationId xmlns:a16="http://schemas.microsoft.com/office/drawing/2014/main" id="{8B7E2870-0F34-4178-9D81-6DF819C32A54}"/>
              </a:ext>
            </a:extLst>
          </p:cNvPr>
          <p:cNvSpPr txBox="1">
            <a:spLocks/>
          </p:cNvSpPr>
          <p:nvPr/>
        </p:nvSpPr>
        <p:spPr>
          <a:xfrm>
            <a:off x="8367847" y="3009752"/>
            <a:ext cx="2337576" cy="341543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0"/>
              </a:spcBef>
              <a:buFont typeface="+mj-lt"/>
              <a:buNone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1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400" dirty="0">
                <a:solidFill>
                  <a:schemeClr val="accent3"/>
                </a:solidFill>
              </a:rPr>
              <a:t>Benefit von rund 15-20 Mio. CHF pro Jahr ab 2040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Einsparung von 15 - 20 Mio. CHF pro Jahr im Energieeinkauf</a:t>
            </a:r>
          </a:p>
          <a:p>
            <a:pPr marL="285750" indent="-285750">
              <a:buFont typeface="Symbol" panose="05050102010706020507" pitchFamily="18" charset="2"/>
              <a:buChar char="-"/>
            </a:pPr>
            <a:r>
              <a:rPr lang="de-CH" sz="1400" dirty="0"/>
              <a:t>Tiefere ER-Kosten für Betrieb von 3 - 5 </a:t>
            </a:r>
            <a:r>
              <a:rPr lang="de-CH" sz="1400" dirty="0" err="1"/>
              <a:t>Mio.CHF</a:t>
            </a:r>
            <a:endParaRPr lang="de-CH" sz="1400" dirty="0"/>
          </a:p>
          <a:p>
            <a:pPr marL="285750" indent="-285750">
              <a:buFont typeface="Symbol" panose="05050102010706020507" pitchFamily="18" charset="2"/>
              <a:buChar char="-"/>
            </a:pPr>
            <a:endParaRPr lang="de-CH" sz="1400" dirty="0"/>
          </a:p>
        </p:txBody>
      </p:sp>
      <p:sp>
        <p:nvSpPr>
          <p:cNvPr id="13" name="Pfeil: Chevron 12">
            <a:extLst>
              <a:ext uri="{FF2B5EF4-FFF2-40B4-BE49-F238E27FC236}">
                <a16:creationId xmlns:a16="http://schemas.microsoft.com/office/drawing/2014/main" id="{C48D198D-F9E8-4FE7-AA09-9AC5729EAB0E}"/>
              </a:ext>
            </a:extLst>
          </p:cNvPr>
          <p:cNvSpPr/>
          <p:nvPr/>
        </p:nvSpPr>
        <p:spPr>
          <a:xfrm>
            <a:off x="8293423" y="1972462"/>
            <a:ext cx="2412000" cy="648000"/>
          </a:xfrm>
          <a:prstGeom prst="chevron">
            <a:avLst>
              <a:gd name="adj" fmla="val 2796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0" bIns="0" rtlCol="0" anchor="ctr"/>
          <a:lstStyle/>
          <a:p>
            <a:r>
              <a:rPr lang="de-CH" sz="1400" dirty="0">
                <a:solidFill>
                  <a:schemeClr val="bg1"/>
                </a:solidFill>
              </a:rPr>
              <a:t>Finanzieller Nutzen</a:t>
            </a:r>
          </a:p>
        </p:txBody>
      </p:sp>
    </p:spTree>
    <p:extLst>
      <p:ext uri="{BB962C8B-B14F-4D97-AF65-F5344CB8AC3E}">
        <p14:creationId xmlns:p14="http://schemas.microsoft.com/office/powerpoint/2010/main" val="1465572800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97AA934-6FFC-4CF1-BA2D-1F8E1C97B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Kosten und Nutzen der erfassten Massnahmen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10524B7-DF7B-4809-8370-9E46E6B80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15662-413A-4888-B9BC-797CDE14544F}" type="slidenum">
              <a:rPr lang="de-CH" smtClean="0"/>
              <a:pPr/>
              <a:t>16</a:t>
            </a:fld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401C643-714B-4FA7-9030-5F827FA4DA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3999159D-61AC-4533-8528-217BD3ACD74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512" y="1656000"/>
            <a:ext cx="9075856" cy="4839144"/>
          </a:xfrm>
          <a:prstGeom prst="rect">
            <a:avLst/>
          </a:prstGeom>
          <a:noFill/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90BE102-63EC-46D4-879D-459181540368}"/>
              </a:ext>
            </a:extLst>
          </p:cNvPr>
          <p:cNvSpPr txBox="1"/>
          <p:nvPr/>
        </p:nvSpPr>
        <p:spPr>
          <a:xfrm>
            <a:off x="6619107" y="5202000"/>
            <a:ext cx="3434393" cy="565146"/>
          </a:xfrm>
          <a:prstGeom prst="rect">
            <a:avLst/>
          </a:prstGeom>
          <a:solidFill>
            <a:schemeClr val="bg1"/>
          </a:solidFill>
        </p:spPr>
        <p:txBody>
          <a:bodyPr wrap="none" lIns="36000" tIns="36000" rIns="36000" bIns="36000" rtlCol="0">
            <a:spAutoFit/>
          </a:bodyPr>
          <a:lstStyle/>
          <a:p>
            <a:pPr algn="l"/>
            <a:r>
              <a:rPr lang="de-CH" sz="1600" b="1" dirty="0">
                <a:solidFill>
                  <a:schemeClr val="tx2"/>
                </a:solidFill>
              </a:rPr>
              <a:t>NPV der Massnahmen = +7 Mio. CHF</a:t>
            </a:r>
          </a:p>
          <a:p>
            <a:pPr algn="l"/>
            <a:endParaRPr lang="de-CH" sz="1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25000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ED9D115-36D1-4D34-B791-CA24FCFA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17</a:t>
            </a:fld>
            <a:endParaRPr lang="de-CH" dirty="0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D751935-82A4-46FE-B4CD-CB4A97C0F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3D3B360D-C513-4560-95A1-06C69F15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Danke, merci</a:t>
            </a:r>
            <a:br>
              <a:rPr lang="de-CH" noProof="0" dirty="0"/>
            </a:br>
            <a:r>
              <a:rPr lang="de-CH" noProof="0" dirty="0"/>
              <a:t>&amp; grazie.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0140F13-35F2-41C1-A3A9-8ED2A5A4B0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279520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9D4BB41-2309-4527-A32A-7EA93CED3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42AD375-037F-43D0-B059-5172DA06796A}" type="slidenum">
              <a:rPr kumimoji="0" lang="de-CH" sz="800" b="0" i="0" u="none" strike="noStrike" kern="1200" cap="none" spc="10" normalizeH="0" baseline="0" noProof="0" smtClean="0">
                <a:ln>
                  <a:noFill/>
                </a:ln>
                <a:solidFill>
                  <a:srgbClr val="444444"/>
                </a:solidFill>
                <a:effectLst/>
                <a:uLnTx/>
                <a:uFillTx/>
                <a:latin typeface="SBB Ligh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de-CH" sz="800" b="0" i="0" u="none" strike="noStrike" kern="1200" cap="none" spc="10" normalizeH="0" baseline="0" noProof="0" dirty="0">
              <a:ln>
                <a:noFill/>
              </a:ln>
              <a:solidFill>
                <a:srgbClr val="444444"/>
              </a:solidFill>
              <a:effectLst/>
              <a:uLnTx/>
              <a:uFillTx/>
              <a:latin typeface="SBB Light"/>
              <a:ea typeface="+mn-ea"/>
              <a:cs typeface="+mn-cs"/>
            </a:endParaRP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83A72F36-7B36-45B7-925F-6A8879E697B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61985" cy="2809243"/>
          </a:xfrm>
        </p:spPr>
        <p:txBody>
          <a:bodyPr/>
          <a:lstStyle/>
          <a:p>
            <a:r>
              <a:rPr lang="de-CH" noProof="0" dirty="0">
                <a:solidFill>
                  <a:schemeClr val="accent3"/>
                </a:solidFill>
              </a:rPr>
              <a:t>Energieeffizienz.</a:t>
            </a:r>
          </a:p>
          <a:p>
            <a:r>
              <a:rPr lang="de-CH" dirty="0"/>
              <a:t>Steigerung der Energieeffizienz mit verschiedenen Massnahmen in allen Bereichen: </a:t>
            </a:r>
            <a:endParaRPr lang="de-CH" noProof="0" dirty="0"/>
          </a:p>
          <a:p>
            <a:pPr lvl="1"/>
            <a:r>
              <a:rPr lang="de-CH" noProof="0" dirty="0"/>
              <a:t>Technik Rollmaterial</a:t>
            </a:r>
          </a:p>
          <a:p>
            <a:pPr lvl="1"/>
            <a:r>
              <a:rPr lang="de-CH" noProof="0" dirty="0"/>
              <a:t>Energieeffiziente Bahnproduktion</a:t>
            </a:r>
          </a:p>
          <a:p>
            <a:pPr lvl="1"/>
            <a:r>
              <a:rPr lang="de-CH" noProof="0" dirty="0"/>
              <a:t>Anlagen und Gebäude</a:t>
            </a:r>
          </a:p>
          <a:p>
            <a:pPr lvl="1"/>
            <a:r>
              <a:rPr lang="de-CH" dirty="0"/>
              <a:t>Angebot</a:t>
            </a:r>
            <a:endParaRPr lang="de-CH" sz="1100" dirty="0"/>
          </a:p>
          <a:p>
            <a:pPr lvl="1"/>
            <a:endParaRPr lang="de-CH" sz="900" noProof="0" dirty="0"/>
          </a:p>
          <a:p>
            <a:pPr marL="0" lvl="1" indent="0">
              <a:buNone/>
            </a:pPr>
            <a:r>
              <a:rPr lang="de-CH" dirty="0"/>
              <a:t>        850 GWh bis 2030 </a:t>
            </a:r>
            <a:r>
              <a:rPr lang="de-CH" dirty="0" err="1"/>
              <a:t>ggü</a:t>
            </a:r>
            <a:r>
              <a:rPr lang="de-CH" dirty="0"/>
              <a:t>. 2012</a:t>
            </a:r>
          </a:p>
          <a:p>
            <a:pPr marL="0" lvl="1" indent="0">
              <a:buNone/>
            </a:pPr>
            <a:endParaRPr lang="de-CH" sz="700" dirty="0"/>
          </a:p>
          <a:p>
            <a:pPr marL="0" lvl="1" indent="0">
              <a:buNone/>
            </a:pPr>
            <a:r>
              <a:rPr lang="de-CH" dirty="0"/>
              <a:t>        502 GWh realisiert, 757 GWh identifiziert</a:t>
            </a:r>
          </a:p>
          <a:p>
            <a:pPr lvl="1"/>
            <a:endParaRPr lang="de-CH" noProof="0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C816515-E726-4DF9-9A5B-AE49E17E686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79152" y="3609019"/>
            <a:ext cx="3561985" cy="2809516"/>
          </a:xfrm>
        </p:spPr>
        <p:txBody>
          <a:bodyPr/>
          <a:lstStyle/>
          <a:p>
            <a:r>
              <a:rPr lang="de-CH" dirty="0">
                <a:solidFill>
                  <a:schemeClr val="accent3"/>
                </a:solidFill>
              </a:rPr>
              <a:t>Klimaneutralität</a:t>
            </a:r>
            <a:r>
              <a:rPr lang="de-CH" noProof="0" dirty="0">
                <a:solidFill>
                  <a:schemeClr val="accent3"/>
                </a:solidFill>
              </a:rPr>
              <a:t>.</a:t>
            </a:r>
          </a:p>
          <a:p>
            <a:r>
              <a:rPr lang="de-CH" dirty="0"/>
              <a:t>Umrüstung auf erneuerbare Energien in verschiedenen Handlungsfeldern im Bereich Antrieb (Schienen- und Strassenfahrzeuge) und Wärme. </a:t>
            </a:r>
            <a:endParaRPr lang="de-CH" noProof="0" dirty="0"/>
          </a:p>
          <a:p>
            <a:pPr lvl="1"/>
            <a:endParaRPr lang="de-CH" dirty="0"/>
          </a:p>
          <a:p>
            <a:pPr marL="0" lvl="1" indent="0">
              <a:buNone/>
            </a:pPr>
            <a:endParaRPr lang="de-CH" sz="800" dirty="0"/>
          </a:p>
          <a:p>
            <a:pPr marL="0" lvl="1" indent="0">
              <a:buNone/>
            </a:pPr>
            <a:endParaRPr lang="de-CH" dirty="0"/>
          </a:p>
          <a:p>
            <a:pPr marL="0" lvl="1" indent="0">
              <a:buNone/>
            </a:pPr>
            <a:endParaRPr lang="de-CH" dirty="0"/>
          </a:p>
          <a:p>
            <a:pPr marL="0" lvl="1" indent="0">
              <a:buNone/>
            </a:pPr>
            <a:r>
              <a:rPr lang="de-CH" dirty="0"/>
              <a:t>           minus 50% CO</a:t>
            </a:r>
            <a:r>
              <a:rPr lang="de-CH" baseline="-25000" dirty="0"/>
              <a:t>2</a:t>
            </a:r>
            <a:r>
              <a:rPr lang="de-CH" dirty="0"/>
              <a:t>-Emissionen bis 2030,</a:t>
            </a:r>
          </a:p>
          <a:p>
            <a:pPr marL="0" lvl="1" indent="0">
              <a:buNone/>
            </a:pPr>
            <a:r>
              <a:rPr lang="de-CH" dirty="0"/>
              <a:t>           minus 92% CO</a:t>
            </a:r>
            <a:r>
              <a:rPr lang="de-CH" baseline="-25000" dirty="0"/>
              <a:t>2</a:t>
            </a:r>
            <a:r>
              <a:rPr lang="de-CH" dirty="0"/>
              <a:t>-Emissionen bis 2040.</a:t>
            </a:r>
          </a:p>
          <a:p>
            <a:pPr marL="0" lvl="1" indent="0">
              <a:buNone/>
            </a:pPr>
            <a:r>
              <a:rPr lang="de-CH" sz="500" dirty="0"/>
              <a:t>       </a:t>
            </a:r>
          </a:p>
          <a:p>
            <a:pPr marL="0" lvl="1" indent="0">
              <a:buNone/>
            </a:pPr>
            <a:r>
              <a:rPr lang="de-CH" dirty="0"/>
              <a:t>           Massnahmen identifiziert</a:t>
            </a:r>
          </a:p>
          <a:p>
            <a:pPr lvl="1"/>
            <a:endParaRPr lang="de-CH" noProof="0" dirty="0"/>
          </a:p>
        </p:txBody>
      </p:sp>
      <p:sp>
        <p:nvSpPr>
          <p:cNvPr id="12" name="Textplatzhalter 3">
            <a:extLst>
              <a:ext uri="{FF2B5EF4-FFF2-40B4-BE49-F238E27FC236}">
                <a16:creationId xmlns:a16="http://schemas.microsoft.com/office/drawing/2014/main" id="{55D7B8DA-6D36-4CAA-9FBF-A41000A1D7A6}"/>
              </a:ext>
            </a:extLst>
          </p:cNvPr>
          <p:cNvSpPr txBox="1">
            <a:spLocks/>
          </p:cNvSpPr>
          <p:nvPr/>
        </p:nvSpPr>
        <p:spPr>
          <a:xfrm>
            <a:off x="4331985" y="3608746"/>
            <a:ext cx="3561985" cy="28095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8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08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08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08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08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>
                <a:solidFill>
                  <a:schemeClr val="accent3"/>
                </a:solidFill>
              </a:rPr>
              <a:t>Neue erneuerbare Energien.</a:t>
            </a:r>
          </a:p>
          <a:p>
            <a:r>
              <a:rPr lang="de-CH" dirty="0"/>
              <a:t>Ausbau der neuen erneuerbaren Energien auf den SBB-eigenen Gebäuden, vorwiegend mit </a:t>
            </a:r>
            <a:r>
              <a:rPr lang="de-CH" dirty="0" err="1"/>
              <a:t>Contracting</a:t>
            </a:r>
            <a:r>
              <a:rPr lang="de-CH" dirty="0"/>
              <a:t>-Lösungen. </a:t>
            </a:r>
          </a:p>
          <a:p>
            <a:pPr lvl="1">
              <a:buClr>
                <a:srgbClr val="EB0000"/>
              </a:buClr>
            </a:pPr>
            <a:r>
              <a:rPr lang="de-CH" dirty="0"/>
              <a:t>PV-Integration in Bahnstromnetz (16.7 Hz)</a:t>
            </a:r>
          </a:p>
          <a:p>
            <a:pPr lvl="1">
              <a:buClr>
                <a:srgbClr val="EB0000"/>
              </a:buClr>
            </a:pPr>
            <a:r>
              <a:rPr lang="de-CH" dirty="0"/>
              <a:t>PV auf SBB-Gebäuden</a:t>
            </a:r>
          </a:p>
          <a:p>
            <a:pPr lvl="1">
              <a:buClr>
                <a:srgbClr val="EB0000"/>
              </a:buClr>
            </a:pPr>
            <a:r>
              <a:rPr lang="de-CH" dirty="0"/>
              <a:t>erneuerbare Wärme</a:t>
            </a:r>
          </a:p>
          <a:p>
            <a:endParaRPr lang="de-CH" sz="1000" dirty="0"/>
          </a:p>
          <a:p>
            <a:endParaRPr lang="de-CH" dirty="0"/>
          </a:p>
          <a:p>
            <a:r>
              <a:rPr lang="de-CH" dirty="0"/>
              <a:t>         30 GWh 50Hz bis 2030, </a:t>
            </a:r>
            <a:br>
              <a:rPr lang="de-CH" dirty="0"/>
            </a:br>
            <a:r>
              <a:rPr lang="de-CH" dirty="0"/>
              <a:t>         120 GWh Bahnstrom</a:t>
            </a:r>
          </a:p>
          <a:p>
            <a:pPr marL="0" lvl="1" indent="0">
              <a:buNone/>
            </a:pPr>
            <a:endParaRPr lang="de-CH" sz="400" dirty="0"/>
          </a:p>
          <a:p>
            <a:pPr marL="0" lvl="1" indent="0">
              <a:buNone/>
            </a:pPr>
            <a:r>
              <a:rPr lang="de-CH" dirty="0"/>
              <a:t>         6 GWh realisiert, ≈ 20 GWh identifiziert</a:t>
            </a:r>
          </a:p>
          <a:p>
            <a:endParaRPr lang="de-CH" dirty="0">
              <a:solidFill>
                <a:schemeClr val="accent3"/>
              </a:solidFill>
            </a:endParaRPr>
          </a:p>
          <a:p>
            <a:endParaRPr lang="de-CH" dirty="0"/>
          </a:p>
        </p:txBody>
      </p:sp>
      <p:pic>
        <p:nvPicPr>
          <p:cNvPr id="13" name="Grafik 12" descr="Ein Bild, das Gras, Zug, draußen, Himmel enthält.&#10;&#10;Automatisch generierte Beschreibung">
            <a:extLst>
              <a:ext uri="{FF2B5EF4-FFF2-40B4-BE49-F238E27FC236}">
                <a16:creationId xmlns:a16="http://schemas.microsoft.com/office/drawing/2014/main" id="{E7D84B9F-3B3D-4ED7-962A-D4AEB4D651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59" t="15307" r="11104" b="21282"/>
          <a:stretch/>
        </p:blipFill>
        <p:spPr>
          <a:xfrm>
            <a:off x="547435" y="584683"/>
            <a:ext cx="3561985" cy="2784009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8228271-8961-48EE-9FBD-7292D0C5FF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907" y="5467997"/>
            <a:ext cx="438438" cy="438438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EAF7CCB8-319E-44F0-8D53-8D4F9E477A1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992" y="5868129"/>
            <a:ext cx="317367" cy="317367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B6C23A5C-29C9-4C64-8EF6-35210B2EB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02193" y="5467997"/>
            <a:ext cx="438438" cy="438438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652CD7F3-783E-4198-8697-27C4F020E7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335278" y="6060638"/>
            <a:ext cx="317367" cy="317367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83E138A5-FD56-4852-9917-D63C1A79C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13651" y="5467997"/>
            <a:ext cx="438438" cy="438438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F3D8AB31-44CE-43AE-B077-D1DF92FB9C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46736" y="6096734"/>
            <a:ext cx="317367" cy="317367"/>
          </a:xfrm>
          <a:prstGeom prst="rect">
            <a:avLst/>
          </a:prstGeom>
        </p:spPr>
      </p:pic>
      <p:pic>
        <p:nvPicPr>
          <p:cNvPr id="28" name="Grafik 27" descr="Ein Bild, das Straße, blau, Transport, Zug enthält.&#10;&#10;Automatisch generierte Beschreibung">
            <a:extLst>
              <a:ext uri="{FF2B5EF4-FFF2-40B4-BE49-F238E27FC236}">
                <a16:creationId xmlns:a16="http://schemas.microsoft.com/office/drawing/2014/main" id="{98141205-10B1-4AAC-9B7F-1E999547C47C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1" t="473" r="31426" b="6378"/>
          <a:stretch/>
        </p:blipFill>
        <p:spPr>
          <a:xfrm>
            <a:off x="8079151" y="561801"/>
            <a:ext cx="3561984" cy="2790377"/>
          </a:xfrm>
          <a:prstGeom prst="rect">
            <a:avLst/>
          </a:prstGeom>
        </p:spPr>
      </p:pic>
      <p:pic>
        <p:nvPicPr>
          <p:cNvPr id="29" name="Grafik 28" descr="Ein Bild, das draußen, Gebäude, Boot, Wasser enthält.&#10;&#10;Automatisch generierte Beschreibung">
            <a:extLst>
              <a:ext uri="{FF2B5EF4-FFF2-40B4-BE49-F238E27FC236}">
                <a16:creationId xmlns:a16="http://schemas.microsoft.com/office/drawing/2014/main" id="{FE62C4BA-31F5-4BBA-938A-7F426A9DEA6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18" t="6574" r="6956" b="9679"/>
          <a:stretch/>
        </p:blipFill>
        <p:spPr>
          <a:xfrm>
            <a:off x="4331985" y="584683"/>
            <a:ext cx="3561985" cy="2767495"/>
          </a:xfrm>
          <a:prstGeom prst="rect">
            <a:avLst/>
          </a:prstGeom>
        </p:spPr>
      </p:pic>
      <p:sp>
        <p:nvSpPr>
          <p:cNvPr id="26" name="Rechteck 25">
            <a:extLst>
              <a:ext uri="{FF2B5EF4-FFF2-40B4-BE49-F238E27FC236}">
                <a16:creationId xmlns:a16="http://schemas.microsoft.com/office/drawing/2014/main" id="{94931792-CF6F-4CF1-B9F7-C54C6CB45F1C}"/>
              </a:ext>
            </a:extLst>
          </p:cNvPr>
          <p:cNvSpPr/>
          <p:nvPr/>
        </p:nvSpPr>
        <p:spPr>
          <a:xfrm>
            <a:off x="294669" y="374885"/>
            <a:ext cx="7599301" cy="60031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</p:spTree>
    <p:extLst>
      <p:ext uri="{BB962C8B-B14F-4D97-AF65-F5344CB8AC3E}">
        <p14:creationId xmlns:p14="http://schemas.microsoft.com/office/powerpoint/2010/main" val="37560438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0E9E1DBF-DB83-4A54-933C-C1698B907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423" y="461011"/>
            <a:ext cx="10002372" cy="6006751"/>
          </a:xfrm>
          <a:prstGeom prst="rect">
            <a:avLst/>
          </a:prstGeom>
        </p:spPr>
      </p:pic>
      <p:sp>
        <p:nvSpPr>
          <p:cNvPr id="2" name="Metadata">
            <a:extLst>
              <a:ext uri="{FF2B5EF4-FFF2-40B4-BE49-F238E27FC236}">
                <a16:creationId xmlns:a16="http://schemas.microsoft.com/office/drawing/2014/main" id="{6708C26D-A6DC-4568-904B-80DD800C1E74}"/>
              </a:ext>
            </a:extLst>
          </p:cNvPr>
          <p:cNvSpPr/>
          <p:nvPr/>
        </p:nvSpPr>
        <p:spPr>
          <a:xfrm>
            <a:off x="16933" y="6434667"/>
            <a:ext cx="5080000" cy="42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48000" tIns="48000" rIns="48000" bIns="48000" rtlCol="0" anchor="ctr" anchorCtr="0">
            <a:normAutofit/>
          </a:bodyPr>
          <a:lstStyle/>
          <a:p>
            <a:endParaRPr lang="de-CH" sz="1067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0248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7C183CF-AA32-4010-9366-A6F179A194C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14765" y="3009900"/>
            <a:ext cx="2880000" cy="3408363"/>
          </a:xfrm>
        </p:spPr>
        <p:txBody>
          <a:bodyPr/>
          <a:lstStyle/>
          <a:p>
            <a:pPr lvl="1"/>
            <a:r>
              <a:rPr lang="de-CH" noProof="0" dirty="0">
                <a:solidFill>
                  <a:schemeClr val="accent3"/>
                </a:solidFill>
              </a:rPr>
              <a:t>Konzernziel ökologische </a:t>
            </a:r>
            <a:r>
              <a:rPr lang="de-CH" noProof="0" dirty="0" err="1">
                <a:solidFill>
                  <a:schemeClr val="accent3"/>
                </a:solidFill>
              </a:rPr>
              <a:t>Nachha</a:t>
            </a:r>
            <a:r>
              <a:rPr lang="de-CH" dirty="0" err="1">
                <a:solidFill>
                  <a:schemeClr val="accent3"/>
                </a:solidFill>
              </a:rPr>
              <a:t>ltigkeit</a:t>
            </a:r>
            <a:r>
              <a:rPr lang="de-CH" dirty="0">
                <a:solidFill>
                  <a:schemeClr val="accent3"/>
                </a:solidFill>
              </a:rPr>
              <a:t>:</a:t>
            </a:r>
            <a:br>
              <a:rPr lang="de-CH" dirty="0"/>
            </a:br>
            <a:r>
              <a:rPr lang="de-CH" dirty="0"/>
              <a:t>Umweltvorteil stärken</a:t>
            </a:r>
          </a:p>
          <a:p>
            <a:pPr lvl="1"/>
            <a:r>
              <a:rPr lang="de-CH" dirty="0">
                <a:solidFill>
                  <a:schemeClr val="accent3"/>
                </a:solidFill>
              </a:rPr>
              <a:t>Energiesparprogramm und erneuerbare Energien: </a:t>
            </a:r>
            <a:br>
              <a:rPr lang="de-CH" dirty="0"/>
            </a:br>
            <a:r>
              <a:rPr lang="de-CH" dirty="0"/>
              <a:t>logische Ergänzung zu bisherigen Massnahmen und Aktivitäten</a:t>
            </a:r>
          </a:p>
          <a:p>
            <a:pPr lvl="1"/>
            <a:endParaRPr lang="de-CH" noProof="0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EC160DC-640C-408B-A744-49F0E4FD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</a:t>
            </a:fld>
            <a:endParaRPr lang="de-CH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4C9C38D-058E-4A5E-9F80-49326787E4E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3010188"/>
            <a:ext cx="2880000" cy="3408363"/>
          </a:xfrm>
        </p:spPr>
        <p:txBody>
          <a:bodyPr/>
          <a:lstStyle/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>
                <a:solidFill>
                  <a:schemeClr val="accent3"/>
                </a:solidFill>
              </a:rPr>
              <a:t>für den Klimaschutz: </a:t>
            </a:r>
            <a:br>
              <a:rPr lang="de-CH" dirty="0">
                <a:solidFill>
                  <a:schemeClr val="accent3"/>
                </a:solidFill>
              </a:rPr>
            </a:br>
            <a:r>
              <a:rPr lang="de-CH" dirty="0"/>
              <a:t>Reduktion von rund 90’000 t CO</a:t>
            </a:r>
            <a:r>
              <a:rPr lang="de-CH" baseline="-25000" dirty="0"/>
              <a:t>2</a:t>
            </a:r>
            <a:r>
              <a:rPr lang="de-CH" dirty="0"/>
              <a:t> </a:t>
            </a:r>
            <a:br>
              <a:rPr lang="de-CH" dirty="0"/>
            </a:br>
            <a:r>
              <a:rPr lang="de-CH" dirty="0"/>
              <a:t>(und weiteren indirekten Emissionen)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>
                <a:solidFill>
                  <a:schemeClr val="accent3"/>
                </a:solidFill>
              </a:rPr>
              <a:t>langfristig wirtschaftlich:</a:t>
            </a:r>
            <a:br>
              <a:rPr lang="de-CH" dirty="0"/>
            </a:br>
            <a:r>
              <a:rPr lang="de-CH" dirty="0"/>
              <a:t>NPV von +7 Mio. CHF bis 2040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endParaRPr lang="de-CH" dirty="0"/>
          </a:p>
          <a:p>
            <a:endParaRPr lang="de-CH" dirty="0"/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83D21AE-13A9-4DE5-B8D4-BCBAE7663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Weshalb eine «klimaneutrale SBB»?</a:t>
            </a:r>
          </a:p>
        </p:txBody>
      </p:sp>
      <p:sp>
        <p:nvSpPr>
          <p:cNvPr id="14" name="Inhaltsplatzhalter 8">
            <a:extLst>
              <a:ext uri="{FF2B5EF4-FFF2-40B4-BE49-F238E27FC236}">
                <a16:creationId xmlns:a16="http://schemas.microsoft.com/office/drawing/2014/main" id="{58380E96-F6F2-4800-B835-BEF52279F6D4}"/>
              </a:ext>
            </a:extLst>
          </p:cNvPr>
          <p:cNvSpPr txBox="1">
            <a:spLocks/>
          </p:cNvSpPr>
          <p:nvPr/>
        </p:nvSpPr>
        <p:spPr>
          <a:xfrm>
            <a:off x="8371473" y="3006435"/>
            <a:ext cx="2880000" cy="34083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>
                <a:solidFill>
                  <a:schemeClr val="accent3"/>
                </a:solidFill>
              </a:rPr>
              <a:t>von der Branche:</a:t>
            </a:r>
            <a:br>
              <a:rPr lang="de-CH" dirty="0"/>
            </a:br>
            <a:r>
              <a:rPr lang="de-CH" dirty="0"/>
              <a:t>entspricht der Klimastrategie </a:t>
            </a:r>
            <a:br>
              <a:rPr lang="de-CH" dirty="0"/>
            </a:br>
            <a:r>
              <a:rPr lang="de-CH" dirty="0"/>
              <a:t>vom VöV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>
                <a:solidFill>
                  <a:schemeClr val="accent3"/>
                </a:solidFill>
              </a:rPr>
              <a:t>vom Bund:</a:t>
            </a:r>
            <a:br>
              <a:rPr lang="de-CH" dirty="0"/>
            </a:br>
            <a:r>
              <a:rPr lang="de-CH" dirty="0"/>
              <a:t>als bundesnahes Unternehmen vom Eigner erwartet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>
                <a:solidFill>
                  <a:schemeClr val="accent3"/>
                </a:solidFill>
              </a:rPr>
              <a:t>von den Kunden: </a:t>
            </a:r>
            <a:br>
              <a:rPr lang="de-CH" dirty="0"/>
            </a:br>
            <a:r>
              <a:rPr lang="de-CH" dirty="0"/>
              <a:t>83% verlangen eine Vorbildfunktion der SBB in Nachhaltigkeit. </a:t>
            </a:r>
          </a:p>
          <a:p>
            <a:endParaRPr lang="de-CH" dirty="0"/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6DC202A3-73DA-4E1B-98E0-CA3A5A283A37}"/>
              </a:ext>
            </a:extLst>
          </p:cNvPr>
          <p:cNvSpPr txBox="1">
            <a:spLocks/>
          </p:cNvSpPr>
          <p:nvPr/>
        </p:nvSpPr>
        <p:spPr>
          <a:xfrm>
            <a:off x="2171700" y="2414443"/>
            <a:ext cx="1091046" cy="434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5900" indent="-2159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600" b="1" dirty="0"/>
              <a:t>sinnvoll.</a:t>
            </a:r>
          </a:p>
        </p:txBody>
      </p:sp>
      <p:sp>
        <p:nvSpPr>
          <p:cNvPr id="13" name="Inhaltsplatzhalter 7">
            <a:extLst>
              <a:ext uri="{FF2B5EF4-FFF2-40B4-BE49-F238E27FC236}">
                <a16:creationId xmlns:a16="http://schemas.microsoft.com/office/drawing/2014/main" id="{14E06987-07BD-459C-9515-EA6D2585545C}"/>
              </a:ext>
            </a:extLst>
          </p:cNvPr>
          <p:cNvSpPr txBox="1">
            <a:spLocks/>
          </p:cNvSpPr>
          <p:nvPr/>
        </p:nvSpPr>
        <p:spPr>
          <a:xfrm>
            <a:off x="5809242" y="2404257"/>
            <a:ext cx="1091046" cy="434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5900" indent="-2159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600" b="1" dirty="0"/>
              <a:t>konsequent.</a:t>
            </a:r>
          </a:p>
        </p:txBody>
      </p:sp>
      <p:sp>
        <p:nvSpPr>
          <p:cNvPr id="20" name="Inhaltsplatzhalter 7">
            <a:extLst>
              <a:ext uri="{FF2B5EF4-FFF2-40B4-BE49-F238E27FC236}">
                <a16:creationId xmlns:a16="http://schemas.microsoft.com/office/drawing/2014/main" id="{6EE6F760-4348-4156-9832-73A0056545E1}"/>
              </a:ext>
            </a:extLst>
          </p:cNvPr>
          <p:cNvSpPr txBox="1">
            <a:spLocks/>
          </p:cNvSpPr>
          <p:nvPr/>
        </p:nvSpPr>
        <p:spPr>
          <a:xfrm>
            <a:off x="9125020" y="2452926"/>
            <a:ext cx="1091046" cy="4349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5900" indent="-2159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600" b="1" dirty="0"/>
              <a:t>gefordert.</a:t>
            </a:r>
          </a:p>
        </p:txBody>
      </p:sp>
      <p:pic>
        <p:nvPicPr>
          <p:cNvPr id="3074" name="Picture 2" descr="Mix-Symbol Für Ergebnis, Ergebnis Und Konsequenz Stock Abbildung -  Illustration von firmenzeichen, symbol: 158393645">
            <a:extLst>
              <a:ext uri="{FF2B5EF4-FFF2-40B4-BE49-F238E27FC236}">
                <a16:creationId xmlns:a16="http://schemas.microsoft.com/office/drawing/2014/main" id="{E3D50F83-3BF5-4B13-A403-C38C4808E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712" y="2152392"/>
            <a:ext cx="848226" cy="848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Federal Palace Of Switzerland SVG Vector">
            <a:extLst>
              <a:ext uri="{FF2B5EF4-FFF2-40B4-BE49-F238E27FC236}">
                <a16:creationId xmlns:a16="http://schemas.microsoft.com/office/drawing/2014/main" id="{31A76063-20DA-4FEB-9B6F-E435FD249E3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7095CBD-F067-433B-A54E-78C925B004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4299" y="2192712"/>
            <a:ext cx="679292" cy="69516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4DA5A45A-5687-4AB9-9A9C-A3C6DA607F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63934" y="2192712"/>
            <a:ext cx="698683" cy="69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61095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7C183CF-AA32-4010-9366-A6F179A194C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914765" y="3009900"/>
            <a:ext cx="2880000" cy="3408363"/>
          </a:xfrm>
        </p:spPr>
        <p:txBody>
          <a:bodyPr/>
          <a:lstStyle/>
          <a:p>
            <a:r>
              <a:rPr lang="de-CH" dirty="0"/>
              <a:t>Umsetzung von Reduktions-</a:t>
            </a:r>
            <a:r>
              <a:rPr lang="de-CH" dirty="0" err="1"/>
              <a:t>massnahmen</a:t>
            </a:r>
            <a:r>
              <a:rPr lang="de-CH" dirty="0"/>
              <a:t> in 7 Handlungsfelder, in </a:t>
            </a:r>
            <a:r>
              <a:rPr lang="de-CH" dirty="0" err="1"/>
              <a:t>überdivisionalen</a:t>
            </a:r>
            <a:r>
              <a:rPr lang="de-CH" dirty="0"/>
              <a:t> Kernteam</a:t>
            </a:r>
          </a:p>
          <a:p>
            <a:endParaRPr lang="de-CH" noProof="0" dirty="0"/>
          </a:p>
          <a:p>
            <a:pPr lvl="1"/>
            <a:r>
              <a:rPr lang="de-CH" noProof="0" dirty="0"/>
              <a:t>Gebäudeheizungen</a:t>
            </a:r>
          </a:p>
          <a:p>
            <a:pPr lvl="1"/>
            <a:r>
              <a:rPr lang="de-CH" dirty="0"/>
              <a:t>Schienenfahrzeuge</a:t>
            </a:r>
          </a:p>
          <a:p>
            <a:pPr lvl="1"/>
            <a:r>
              <a:rPr lang="de-CH" noProof="0" dirty="0"/>
              <a:t>Strassenfahrzeuge</a:t>
            </a:r>
          </a:p>
          <a:p>
            <a:pPr lvl="1"/>
            <a:r>
              <a:rPr lang="de-CH" dirty="0"/>
              <a:t>Weichenheizungen</a:t>
            </a:r>
          </a:p>
          <a:p>
            <a:pPr lvl="1"/>
            <a:r>
              <a:rPr lang="de-CH" dirty="0"/>
              <a:t>Technische Gase</a:t>
            </a:r>
          </a:p>
          <a:p>
            <a:pPr lvl="1"/>
            <a:r>
              <a:rPr lang="de-CH" noProof="0" dirty="0">
                <a:solidFill>
                  <a:schemeClr val="accent5">
                    <a:lumMod val="75000"/>
                  </a:schemeClr>
                </a:solidFill>
              </a:rPr>
              <a:t>Miete &amp; Dienstleistungen</a:t>
            </a:r>
          </a:p>
          <a:p>
            <a:pPr lvl="1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Weitere Scope 3-Emissionen</a:t>
            </a:r>
            <a:endParaRPr lang="de-CH" noProof="0" dirty="0">
              <a:solidFill>
                <a:schemeClr val="accent5">
                  <a:lumMod val="75000"/>
                </a:schemeClr>
              </a:solidFill>
            </a:endParaRPr>
          </a:p>
          <a:p>
            <a:pPr lvl="1"/>
            <a:endParaRPr lang="de-CH" noProof="0" dirty="0"/>
          </a:p>
          <a:p>
            <a:pPr lvl="1"/>
            <a:endParaRPr lang="de-CH" noProof="0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EC160DC-640C-408B-A744-49F0E4FD8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5</a:t>
            </a:fld>
            <a:endParaRPr lang="de-CH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4C9C38D-058E-4A5E-9F80-49326787E4E6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3010188"/>
            <a:ext cx="2880000" cy="3408363"/>
          </a:xfrm>
        </p:spPr>
        <p:txBody>
          <a:bodyPr/>
          <a:lstStyle/>
          <a:p>
            <a:r>
              <a:rPr lang="de-CH" dirty="0"/>
              <a:t>Beschluss der Konzernleitung über Zielsetzung (2020), Integration in SBB-Strategie (2021)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/>
              <a:t>Ziel: Reduktion der direkten Emissionen mit Massnahmen um 50% bis 2030, um 92% bis 2040</a:t>
            </a:r>
          </a:p>
          <a:p>
            <a:pPr marL="285750" indent="-285750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dirty="0"/>
              <a:t>Reduktion der indirekten Treibhausgasemissionen</a:t>
            </a:r>
          </a:p>
        </p:txBody>
      </p:sp>
      <p:sp>
        <p:nvSpPr>
          <p:cNvPr id="16" name="Titel 15">
            <a:extLst>
              <a:ext uri="{FF2B5EF4-FFF2-40B4-BE49-F238E27FC236}">
                <a16:creationId xmlns:a16="http://schemas.microsoft.com/office/drawing/2014/main" id="{383D21AE-13A9-4DE5-B8D4-BCBAE7663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Eckpunkte der «klimaneutralen SBB».</a:t>
            </a:r>
          </a:p>
        </p:txBody>
      </p:sp>
      <p:sp>
        <p:nvSpPr>
          <p:cNvPr id="14" name="Inhaltsplatzhalter 8">
            <a:extLst>
              <a:ext uri="{FF2B5EF4-FFF2-40B4-BE49-F238E27FC236}">
                <a16:creationId xmlns:a16="http://schemas.microsoft.com/office/drawing/2014/main" id="{58380E96-F6F2-4800-B835-BEF52279F6D4}"/>
              </a:ext>
            </a:extLst>
          </p:cNvPr>
          <p:cNvSpPr txBox="1">
            <a:spLocks/>
          </p:cNvSpPr>
          <p:nvPr/>
        </p:nvSpPr>
        <p:spPr>
          <a:xfrm>
            <a:off x="8371473" y="3006435"/>
            <a:ext cx="2880000" cy="34083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+mj-lt"/>
              <a:buNone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16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32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48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864000" indent="-216000" algn="l" defTabSz="914400" rtl="0" eaLnBrk="1" latinLnBrk="0" hangingPunct="1">
              <a:lnSpc>
                <a:spcPct val="12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16000" indent="-216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dirty="0"/>
              <a:t>Kompensation der Restemissionen ab 2030 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1B494FB-5066-47AC-AB82-92A6143008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566" t="70917" r="87256" b="16880"/>
          <a:stretch/>
        </p:blipFill>
        <p:spPr>
          <a:xfrm>
            <a:off x="8384870" y="2339492"/>
            <a:ext cx="607541" cy="5099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6A27997-2F16-4EB0-A1B2-8F59A1FD58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785" t="51185" r="87037" b="35315"/>
          <a:stretch/>
        </p:blipFill>
        <p:spPr>
          <a:xfrm>
            <a:off x="4894615" y="2287446"/>
            <a:ext cx="720000" cy="66857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AEF66A5-61EF-4946-BCF2-7F31881220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4888" t="31616" r="86934" b="54884"/>
          <a:stretch/>
        </p:blipFill>
        <p:spPr>
          <a:xfrm>
            <a:off x="1404360" y="2260156"/>
            <a:ext cx="720000" cy="668572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8E4D030B-1751-4ACC-8586-9858B3A6AC8D}"/>
              </a:ext>
            </a:extLst>
          </p:cNvPr>
          <p:cNvSpPr/>
          <p:nvPr/>
        </p:nvSpPr>
        <p:spPr>
          <a:xfrm>
            <a:off x="1194955" y="1974273"/>
            <a:ext cx="3345872" cy="383424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95D8A774-3038-4B09-8182-962E6D1D8C9E}"/>
              </a:ext>
            </a:extLst>
          </p:cNvPr>
          <p:cNvSpPr/>
          <p:nvPr/>
        </p:nvSpPr>
        <p:spPr>
          <a:xfrm>
            <a:off x="8212143" y="1974272"/>
            <a:ext cx="3345872" cy="383424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</p:spTree>
    <p:extLst>
      <p:ext uri="{BB962C8B-B14F-4D97-AF65-F5344CB8AC3E}">
        <p14:creationId xmlns:p14="http://schemas.microsoft.com/office/powerpoint/2010/main" val="20072002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6</a:t>
            </a:fld>
            <a:endParaRPr lang="de-CH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 dirty="0"/>
              <a:t>Handlungsfelder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1B8D11-8012-497A-AC92-ED98941BC7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 dirty="0"/>
              <a:t>Schrittweise zur klimaneutralen SBB.</a:t>
            </a:r>
          </a:p>
        </p:txBody>
      </p:sp>
    </p:spTree>
    <p:extLst>
      <p:ext uri="{BB962C8B-B14F-4D97-AF65-F5344CB8AC3E}">
        <p14:creationId xmlns:p14="http://schemas.microsoft.com/office/powerpoint/2010/main" val="429406603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6A2DC0C-8256-4ED2-95EE-118C48974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7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11DD5AE-A08C-4268-9322-DCE9787263D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91345" y="1949738"/>
            <a:ext cx="3600000" cy="4468525"/>
          </a:xfrm>
        </p:spPr>
        <p:txBody>
          <a:bodyPr/>
          <a:lstStyle/>
          <a:p>
            <a:r>
              <a:rPr lang="de-CH" dirty="0"/>
              <a:t>Die SBB kaufte 2019 fossile Brenn- und Treibstoffe im Umfang von rund 25 Mio. CHF, der Grossteil davon für die Gebäudeheizungen und für die Dieselschienenfahrzeuge von Güterverkehr und Infrastruktur. </a:t>
            </a:r>
          </a:p>
          <a:p>
            <a:endParaRPr lang="de-CH" noProof="0" dirty="0"/>
          </a:p>
          <a:p>
            <a:r>
              <a:rPr lang="de-CH" noProof="0" dirty="0"/>
              <a:t>Insgesamt ergaben sich 2019 direkte Treibhausgas-emissionen (Scope 1 &amp; 2) von rund 90’000 t CO</a:t>
            </a:r>
            <a:r>
              <a:rPr lang="de-CH" baseline="-25000" noProof="0" dirty="0"/>
              <a:t>2</a:t>
            </a:r>
            <a:r>
              <a:rPr lang="de-CH" noProof="0" dirty="0"/>
              <a:t>-Äquivalenten.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BA4043-9D1C-4A94-A9CC-79B3672CE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Direkte Treibhausgasemissionen der SBB</a:t>
            </a:r>
          </a:p>
        </p:txBody>
      </p:sp>
      <p:graphicFrame>
        <p:nvGraphicFramePr>
          <p:cNvPr id="12" name="Inhaltsplatzhalter 14">
            <a:extLst>
              <a:ext uri="{FF2B5EF4-FFF2-40B4-BE49-F238E27FC236}">
                <a16:creationId xmlns:a16="http://schemas.microsoft.com/office/drawing/2014/main" id="{3B6056E7-F933-4106-91FF-D9D8082B5DD5}"/>
              </a:ext>
            </a:extLst>
          </p:cNvPr>
          <p:cNvGraphicFramePr>
            <a:graphicFrameLocks noGrp="1"/>
          </p:cNvGraphicFramePr>
          <p:nvPr>
            <p:ph sz="quarter" idx="16"/>
            <p:extLst>
              <p:ext uri="{D42A27DB-BD31-4B8C-83A1-F6EECF244321}">
                <p14:modId xmlns:p14="http://schemas.microsoft.com/office/powerpoint/2010/main" val="3320882925"/>
              </p:ext>
            </p:extLst>
          </p:nvPr>
        </p:nvGraphicFramePr>
        <p:xfrm>
          <a:off x="5807968" y="943447"/>
          <a:ext cx="5965765" cy="4752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feld 5">
            <a:extLst>
              <a:ext uri="{FF2B5EF4-FFF2-40B4-BE49-F238E27FC236}">
                <a16:creationId xmlns:a16="http://schemas.microsoft.com/office/drawing/2014/main" id="{7F299115-8AF9-4835-AB98-BDBA869C8F1B}"/>
              </a:ext>
            </a:extLst>
          </p:cNvPr>
          <p:cNvSpPr txBox="1"/>
          <p:nvPr/>
        </p:nvSpPr>
        <p:spPr>
          <a:xfrm rot="16200000">
            <a:off x="9608650" y="3862021"/>
            <a:ext cx="394767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CH" sz="800" spc="20" dirty="0">
                <a:solidFill>
                  <a:srgbClr val="BDBDBD"/>
                </a:solidFill>
              </a:rPr>
              <a:t>Quelle: </a:t>
            </a:r>
            <a:r>
              <a:rPr lang="de-CH" sz="800" spc="20" dirty="0" err="1">
                <a:solidFill>
                  <a:srgbClr val="BDBDBD"/>
                </a:solidFill>
              </a:rPr>
              <a:t>Ttreibhausgasbilanz</a:t>
            </a:r>
            <a:r>
              <a:rPr lang="de-CH" sz="800" spc="20" dirty="0">
                <a:solidFill>
                  <a:srgbClr val="BDBDBD"/>
                </a:solidFill>
              </a:rPr>
              <a:t> der SBB,</a:t>
            </a:r>
          </a:p>
        </p:txBody>
      </p:sp>
    </p:spTree>
    <p:extLst>
      <p:ext uri="{BB962C8B-B14F-4D97-AF65-F5344CB8AC3E}">
        <p14:creationId xmlns:p14="http://schemas.microsoft.com/office/powerpoint/2010/main" val="185421166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79FC20-C9AE-4E43-ABF7-3F56E358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8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defTabSz="1149949">
              <a:spcBef>
                <a:spcPts val="400"/>
              </a:spcBef>
              <a:buClr>
                <a:srgbClr val="FF0000"/>
              </a:buClr>
              <a:buSzPct val="80000"/>
              <a:defRPr/>
            </a:pPr>
            <a:r>
              <a:rPr lang="de-CH" b="1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Bis 2030 werden die 600 Gebäudeheizungen im Immobilienpark der SBB auf erneuerbare Energien umgerüstet.</a:t>
            </a:r>
          </a:p>
          <a:p>
            <a:pPr defTabSz="1149949">
              <a:spcBef>
                <a:spcPts val="400"/>
              </a:spcBef>
              <a:buClr>
                <a:srgbClr val="FF0000"/>
              </a:buClr>
              <a:buSzPct val="80000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Im Immobilienpark der SBB werden aktuell noch rund 600 Anlagen mit Heizöl und Erdgas betrieben, diese sind für rund 40% des CO2-Fussabdrucks der SBB verantwortlich. </a:t>
            </a:r>
          </a:p>
          <a:p>
            <a:pPr marL="176213" indent="-176213" defTabSz="1149949">
              <a:spcBef>
                <a:spcPts val="4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Bereits seit 2016 werden bei Neu- und Umbauten die Heizanlagen umgerüstet. Bevorzugte Energieträger sind Holz, Umweltwärme und Fernwärme. In den 140 umgerüsteten Anlagen werden mehr als 1.6 </a:t>
            </a:r>
            <a:r>
              <a:rPr lang="de-CH" dirty="0" err="1">
                <a:solidFill>
                  <a:srgbClr val="000000"/>
                </a:solidFill>
                <a:cs typeface="Arial"/>
              </a:rPr>
              <a:t>Mio</a:t>
            </a:r>
            <a:r>
              <a:rPr lang="de-CH" dirty="0">
                <a:solidFill>
                  <a:srgbClr val="000000"/>
                </a:solidFill>
                <a:cs typeface="Arial"/>
              </a:rPr>
              <a:t> Liter Heizöl substituiert. </a:t>
            </a:r>
          </a:p>
          <a:p>
            <a:pPr marL="176213" indent="-176213" defTabSz="1149949">
              <a:spcBef>
                <a:spcPts val="4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  <a:defRPr/>
            </a:pPr>
            <a:r>
              <a:rPr lang="de-CH" dirty="0">
                <a:solidFill>
                  <a:srgbClr val="000000"/>
                </a:solidFill>
                <a:cs typeface="Arial"/>
              </a:rPr>
              <a:t>Beispiele sind der Andreasturm in Zürich Oerlikon (Neubau) oder Bahnhof </a:t>
            </a:r>
            <a:r>
              <a:rPr lang="de-CH" dirty="0" err="1">
                <a:solidFill>
                  <a:srgbClr val="000000"/>
                </a:solidFill>
                <a:cs typeface="Arial"/>
              </a:rPr>
              <a:t>Riddes</a:t>
            </a:r>
            <a:r>
              <a:rPr lang="de-CH" dirty="0">
                <a:solidFill>
                  <a:srgbClr val="000000"/>
                </a:solidFill>
                <a:cs typeface="Arial"/>
              </a:rPr>
              <a:t> (Umrüsten). 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Handlungsfeld </a:t>
            </a:r>
            <a:br>
              <a:rPr lang="de-CH" noProof="0" dirty="0"/>
            </a:br>
            <a:r>
              <a:rPr lang="de-CH" noProof="0" dirty="0"/>
              <a:t>«Gebäudeheizungen».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4362EB-2C18-4F6A-B21C-EDCB3FB8C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2464" y="1206433"/>
            <a:ext cx="480000" cy="480000"/>
          </a:xfrm>
          <a:prstGeom prst="rect">
            <a:avLst/>
          </a:prstGeom>
        </p:spPr>
      </p:pic>
      <p:pic>
        <p:nvPicPr>
          <p:cNvPr id="9" name="Grafik 8" descr="Ein Bild, das Text, Gebäude, Bahnhof, Bibliothek enthält.&#10;&#10;Automatisch generierte Beschreibung">
            <a:extLst>
              <a:ext uri="{FF2B5EF4-FFF2-40B4-BE49-F238E27FC236}">
                <a16:creationId xmlns:a16="http://schemas.microsoft.com/office/drawing/2014/main" id="{AE69BDEE-4B96-4107-8BB8-D0F6E00D02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7" r="20399"/>
          <a:stretch/>
        </p:blipFill>
        <p:spPr>
          <a:xfrm>
            <a:off x="10392" y="583531"/>
            <a:ext cx="6096000" cy="568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1519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679FC20-C9AE-4E43-ABF7-3F56E3584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9</a:t>
            </a:fld>
            <a:endParaRPr lang="de-CH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defTabSz="1149949">
              <a:spcBef>
                <a:spcPts val="755"/>
              </a:spcBef>
              <a:buClr>
                <a:srgbClr val="FF0000"/>
              </a:buClr>
              <a:buSzPct val="80000"/>
            </a:pPr>
            <a:r>
              <a:rPr lang="de-CH" b="1" dirty="0">
                <a:solidFill>
                  <a:srgbClr val="000000"/>
                </a:solidFill>
                <a:latin typeface="SBB Light" pitchFamily="2" charset="0"/>
                <a:cs typeface="Arial" pitchFamily="34" charset="0"/>
              </a:rPr>
              <a:t>Die dieselbetriebenen Schienenfahrzeuge und –Baustellengeneratoren werden a</a:t>
            </a:r>
            <a:r>
              <a:rPr lang="de-CH" b="1" dirty="0">
                <a:solidFill>
                  <a:srgbClr val="000000"/>
                </a:solidFill>
                <a:cs typeface="Arial"/>
              </a:rPr>
              <a:t>uf emissionsfreie Antriebe umgerüstet oder durch klimaneutrale Neubeschaffungen ersetzt.</a:t>
            </a:r>
          </a:p>
          <a:p>
            <a:pPr defTabSz="1149949">
              <a:spcBef>
                <a:spcPts val="755"/>
              </a:spcBef>
              <a:buClr>
                <a:srgbClr val="FF0000"/>
              </a:buClr>
              <a:buSzPct val="80000"/>
            </a:pPr>
            <a:r>
              <a:rPr lang="de-CH" dirty="0">
                <a:solidFill>
                  <a:srgbClr val="000000"/>
                </a:solidFill>
                <a:cs typeface="Arial"/>
              </a:rPr>
              <a:t>Infrastruktur und Cargo tanken heute rund 10 Mio. Liter Diesel pro Jahr, was rund 30% der aktuellen CO</a:t>
            </a:r>
            <a:r>
              <a:rPr lang="de-CH" baseline="-25000" dirty="0">
                <a:solidFill>
                  <a:srgbClr val="000000"/>
                </a:solidFill>
                <a:cs typeface="Arial"/>
              </a:rPr>
              <a:t>2</a:t>
            </a:r>
            <a:r>
              <a:rPr lang="de-CH" dirty="0">
                <a:solidFill>
                  <a:srgbClr val="000000"/>
                </a:solidFill>
                <a:cs typeface="Arial"/>
              </a:rPr>
              <a:t>-Emissionen entspricht.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DE" dirty="0">
                <a:solidFill>
                  <a:srgbClr val="000000"/>
                </a:solidFill>
                <a:cs typeface="Arial"/>
              </a:rPr>
              <a:t>Zusammen mit dem Flottenmanagement und dem Anwender werden die Anforderungen für die klimaneutrale Flotte der Zukunft definiert.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DE" dirty="0">
                <a:solidFill>
                  <a:srgbClr val="000000"/>
                </a:solidFill>
                <a:cs typeface="Arial"/>
              </a:rPr>
              <a:t>Für jeden Einsatzzweck wird der passende erneuerbare Energieträger identifiziert und schrittweise in der Praxis getestet. </a:t>
            </a:r>
            <a:r>
              <a:rPr lang="de-CH" dirty="0">
                <a:solidFill>
                  <a:srgbClr val="000000"/>
                </a:solidFill>
                <a:cs typeface="Arial"/>
              </a:rPr>
              <a:t>So können CO</a:t>
            </a:r>
            <a:r>
              <a:rPr lang="de-CH" baseline="-25000" dirty="0">
                <a:solidFill>
                  <a:srgbClr val="000000"/>
                </a:solidFill>
                <a:cs typeface="Arial"/>
              </a:rPr>
              <a:t>2</a:t>
            </a:r>
            <a:r>
              <a:rPr lang="de-CH" dirty="0">
                <a:solidFill>
                  <a:srgbClr val="000000"/>
                </a:solidFill>
                <a:cs typeface="Arial"/>
              </a:rPr>
              <a:t>, Luftschadstoffen, Lärm und die Betriebskosten reduziert werden. </a:t>
            </a:r>
          </a:p>
          <a:p>
            <a:pPr marL="179388" indent="-177800" defTabSz="1149949">
              <a:spcBef>
                <a:spcPts val="600"/>
              </a:spcBef>
              <a:buClr>
                <a:srgbClr val="FF0000"/>
              </a:buClr>
              <a:buSzPct val="80000"/>
              <a:buFont typeface="Symbol" panose="05050102010706020507" pitchFamily="18" charset="2"/>
              <a:buChar char="-"/>
            </a:pPr>
            <a:r>
              <a:rPr lang="de-CH" dirty="0">
                <a:solidFill>
                  <a:srgbClr val="000000"/>
                </a:solidFill>
                <a:cs typeface="Arial"/>
              </a:rPr>
              <a:t>Aktuell stehen für eine Umrüstung / Neubeschaffung die Flotten Am843 von Cargo, die EHFZ-Fahrzeuge und Tm-234-x von Infrastruktur im Fokus.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Handlungsfeld </a:t>
            </a:r>
            <a:br>
              <a:rPr lang="de-CH" noProof="0" dirty="0"/>
            </a:br>
            <a:r>
              <a:rPr lang="de-CH" noProof="0" dirty="0"/>
              <a:t>«Schienenfahrzeuge».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74362EB-2C18-4F6A-B21C-EDCB3FB8C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32464" y="1206433"/>
            <a:ext cx="480000" cy="480000"/>
          </a:xfrm>
          <a:prstGeom prst="rect">
            <a:avLst/>
          </a:prstGeom>
        </p:spPr>
      </p:pic>
      <p:pic>
        <p:nvPicPr>
          <p:cNvPr id="9" name="Grafik 8" descr="Ein Bild, das Text, Himmel, draußen, Boden enthält.&#10;&#10;Automatisch generierte Beschreibung">
            <a:extLst>
              <a:ext uri="{FF2B5EF4-FFF2-40B4-BE49-F238E27FC236}">
                <a16:creationId xmlns:a16="http://schemas.microsoft.com/office/drawing/2014/main" id="{39F9FD74-C5A5-46CB-8635-1A59CBB246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2" t="-9" r="4544" b="9"/>
          <a:stretch/>
        </p:blipFill>
        <p:spPr>
          <a:xfrm>
            <a:off x="10391" y="583716"/>
            <a:ext cx="6040438" cy="568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76596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C713F32C-69E4-4C41-82E8-6C8957F973FC}" vid="{7AEFC4DD-38CA-4530-BC05-905FAD3FD37D}"/>
    </a:ext>
  </a:extLst>
</a:theme>
</file>

<file path=ppt/theme/theme2.xml><?xml version="1.0" encoding="utf-8"?>
<a:theme xmlns:a="http://schemas.openxmlformats.org/drawingml/2006/main" name="20170515_PPT-Vorlage_NEU_16-9">
  <a:themeElements>
    <a:clrScheme name="SBB">
      <a:dk1>
        <a:srgbClr val="000000"/>
      </a:dk1>
      <a:lt1>
        <a:srgbClr val="FFFFFF"/>
      </a:lt1>
      <a:dk2>
        <a:srgbClr val="B7B7B7"/>
      </a:dk2>
      <a:lt2>
        <a:srgbClr val="4C4C4C"/>
      </a:lt2>
      <a:accent1>
        <a:srgbClr val="ABADCB"/>
      </a:accent1>
      <a:accent2>
        <a:srgbClr val="6C6FA4"/>
      </a:accent2>
      <a:accent3>
        <a:srgbClr val="2D327D"/>
      </a:accent3>
      <a:accent4>
        <a:srgbClr val="FF9999"/>
      </a:accent4>
      <a:accent5>
        <a:srgbClr val="FF4C4C"/>
      </a:accent5>
      <a:accent6>
        <a:srgbClr val="FF0000"/>
      </a:accent6>
      <a:hlink>
        <a:srgbClr val="2D327D"/>
      </a:hlink>
      <a:folHlink>
        <a:srgbClr val="2D327D"/>
      </a:folHlink>
    </a:clrScheme>
    <a:fontScheme name="SB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wrap="square" lIns="36000" tIns="36000" rIns="36000" bIns="36000" rtlCol="0" anchor="t" anchorCtr="0">
        <a:normAutofit/>
      </a:bodyPr>
      <a:lstStyle>
        <a:defPPr algn="ctr">
          <a:defRPr sz="24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rgbClr val="B7B7B7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>
        <a:defPPr>
          <a:defRPr noProof="0" dirty="0" smtClean="0"/>
        </a:defPPr>
      </a:lstStyle>
    </a:txDef>
  </a:objectDefaults>
  <a:extraClrSchemeLst>
    <a:extraClrScheme>
      <a:clrScheme name="SBB">
        <a:dk1>
          <a:sysClr val="windowText" lastClr="000000"/>
        </a:dk1>
        <a:lt1>
          <a:sysClr val="window" lastClr="FFFFFF"/>
        </a:lt1>
        <a:dk2>
          <a:srgbClr val="B7B7B7"/>
        </a:dk2>
        <a:lt2>
          <a:srgbClr val="4C4C4C"/>
        </a:lt2>
        <a:accent1>
          <a:srgbClr val="ABADCB"/>
        </a:accent1>
        <a:accent2>
          <a:srgbClr val="6C6FA4"/>
        </a:accent2>
        <a:accent3>
          <a:srgbClr val="2D327D"/>
        </a:accent3>
        <a:accent4>
          <a:srgbClr val="FF9999"/>
        </a:accent4>
        <a:accent5>
          <a:srgbClr val="FF4C4C"/>
        </a:accent5>
        <a:accent6>
          <a:srgbClr val="EB0000"/>
        </a:accent6>
        <a:hlink>
          <a:srgbClr val="2D327D"/>
        </a:hlink>
        <a:folHlink>
          <a:srgbClr val="D5D6E5"/>
        </a:folHlink>
      </a:clrScheme>
    </a:extraClrScheme>
  </a:extraClrSchemeLst>
  <a:extLst>
    <a:ext uri="{05A4C25C-085E-4340-85A3-A5531E510DB2}">
      <thm15:themeFamily xmlns:thm15="http://schemas.microsoft.com/office/thememl/2012/main" name="20171027_PPT-Vorlage_NEU_16-9_DE.potx" id="{0F39B86A-6FEA-4482-98DD-A0AF78DA8361}" vid="{2F05930E-573E-4379-8421-B361C9D363BB}"/>
    </a:ext>
  </a:extLst>
</a:theme>
</file>

<file path=ppt/theme/theme3.xml><?xml version="1.0" encoding="utf-8"?>
<a:theme xmlns:a="http://schemas.openxmlformats.org/drawingml/2006/main" name="1_20170515_PPT-Vorlage_NEU_16-9">
  <a:themeElements>
    <a:clrScheme name="SBB">
      <a:dk1>
        <a:srgbClr val="000000"/>
      </a:dk1>
      <a:lt1>
        <a:srgbClr val="FFFFFF"/>
      </a:lt1>
      <a:dk2>
        <a:srgbClr val="B7B7B7"/>
      </a:dk2>
      <a:lt2>
        <a:srgbClr val="4C4C4C"/>
      </a:lt2>
      <a:accent1>
        <a:srgbClr val="ABADCB"/>
      </a:accent1>
      <a:accent2>
        <a:srgbClr val="6C6FA4"/>
      </a:accent2>
      <a:accent3>
        <a:srgbClr val="2D327D"/>
      </a:accent3>
      <a:accent4>
        <a:srgbClr val="FF9999"/>
      </a:accent4>
      <a:accent5>
        <a:srgbClr val="FF4C4C"/>
      </a:accent5>
      <a:accent6>
        <a:srgbClr val="FF0000"/>
      </a:accent6>
      <a:hlink>
        <a:srgbClr val="2D327D"/>
      </a:hlink>
      <a:folHlink>
        <a:srgbClr val="2D327D"/>
      </a:folHlink>
    </a:clrScheme>
    <a:fontScheme name="SBB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wrap="square" lIns="36000" tIns="36000" rIns="36000" bIns="36000" rtlCol="0" anchor="t" anchorCtr="0">
        <a:normAutofit/>
      </a:bodyPr>
      <a:lstStyle>
        <a:defPPr algn="ctr">
          <a:defRPr sz="2400" b="1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rgbClr val="B7B7B7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>
        <a:defPPr>
          <a:defRPr noProof="0" dirty="0" smtClean="0"/>
        </a:defPPr>
      </a:lstStyle>
    </a:txDef>
  </a:objectDefaults>
  <a:extraClrSchemeLst>
    <a:extraClrScheme>
      <a:clrScheme name="SBB">
        <a:dk1>
          <a:sysClr val="windowText" lastClr="000000"/>
        </a:dk1>
        <a:lt1>
          <a:sysClr val="window" lastClr="FFFFFF"/>
        </a:lt1>
        <a:dk2>
          <a:srgbClr val="B7B7B7"/>
        </a:dk2>
        <a:lt2>
          <a:srgbClr val="4C4C4C"/>
        </a:lt2>
        <a:accent1>
          <a:srgbClr val="ABADCB"/>
        </a:accent1>
        <a:accent2>
          <a:srgbClr val="6C6FA4"/>
        </a:accent2>
        <a:accent3>
          <a:srgbClr val="2D327D"/>
        </a:accent3>
        <a:accent4>
          <a:srgbClr val="FF9999"/>
        </a:accent4>
        <a:accent5>
          <a:srgbClr val="FF4C4C"/>
        </a:accent5>
        <a:accent6>
          <a:srgbClr val="EB0000"/>
        </a:accent6>
        <a:hlink>
          <a:srgbClr val="2D327D"/>
        </a:hlink>
        <a:folHlink>
          <a:srgbClr val="D5D6E5"/>
        </a:folHlink>
      </a:clrScheme>
    </a:extraClrScheme>
  </a:extraClrSchemeLst>
  <a:extLst>
    <a:ext uri="{05A4C25C-085E-4340-85A3-A5531E510DB2}">
      <thm15:themeFamily xmlns:thm15="http://schemas.microsoft.com/office/thememl/2012/main" name="20171027_PPT-Vorlage_NEU_16-9_DE.potx" id="{0F39B86A-6FEA-4482-98DD-A0AF78DA8361}" vid="{2F05930E-573E-4379-8421-B361C9D363BB}"/>
    </a:ext>
  </a:extLst>
</a:theme>
</file>

<file path=ppt/theme/theme4.xml><?xml version="1.0" encoding="utf-8"?>
<a:theme xmlns:a="http://schemas.openxmlformats.org/drawingml/2006/main" name="Default Theme">
  <a:themeElements>
    <a:clrScheme name="Custom 1">
      <a:dk1>
        <a:sysClr val="windowText" lastClr="000000"/>
      </a:dk1>
      <a:lt1>
        <a:sysClr val="window" lastClr="FFFFFF"/>
      </a:lt1>
      <a:dk2>
        <a:srgbClr val="B7B7B7"/>
      </a:dk2>
      <a:lt2>
        <a:srgbClr val="4C4C4C"/>
      </a:lt2>
      <a:accent1>
        <a:srgbClr val="ABADCB"/>
      </a:accent1>
      <a:accent2>
        <a:srgbClr val="6C6FA4"/>
      </a:accent2>
      <a:accent3>
        <a:srgbClr val="2D327D"/>
      </a:accent3>
      <a:accent4>
        <a:srgbClr val="FF9999"/>
      </a:accent4>
      <a:accent5>
        <a:srgbClr val="FF4C4C"/>
      </a:accent5>
      <a:accent6>
        <a:srgbClr val="EB0000"/>
      </a:accent6>
      <a:hlink>
        <a:srgbClr val="2D327D"/>
      </a:hlink>
      <a:folHlink>
        <a:srgbClr val="D5D6E5"/>
      </a:folHlink>
    </a:clrScheme>
    <a:fontScheme name="SBB">
      <a:majorFont>
        <a:latin typeface="SBB"/>
        <a:ea typeface=""/>
        <a:cs typeface=""/>
      </a:majorFont>
      <a:minorFont>
        <a:latin typeface="SBB Light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</a:spPr>
      <a:bodyPr wrap="square" lIns="0" tIns="0" rIns="0" bIns="0" rtlCol="0" anchor="ctr" anchorCtr="0">
        <a:normAutofit/>
      </a:bodyPr>
      <a:lstStyle>
        <a:defPPr algn="ctr">
          <a:defRPr b="1" dirty="0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50000"/>
              <a:lumOff val="5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rmAutofit/>
      </a:bodyPr>
      <a:lstStyle>
        <a:defPPr>
          <a:defRPr dirty="0" err="1" smtClean="0">
            <a:latin typeface="+mn-lt"/>
            <a:cs typeface="Arial" pitchFamily="34" charset="0"/>
          </a:defRPr>
        </a:defPPr>
      </a:lstStyle>
    </a:txDef>
  </a:objectDefaults>
  <a:extraClrSchemeLst>
    <a:extraClrScheme>
      <a:clrScheme name="SBB">
        <a:dk1>
          <a:sysClr val="windowText" lastClr="000000"/>
        </a:dk1>
        <a:lt1>
          <a:sysClr val="window" lastClr="FFFFFF"/>
        </a:lt1>
        <a:dk2>
          <a:srgbClr val="B7B7B7"/>
        </a:dk2>
        <a:lt2>
          <a:srgbClr val="4C4C4C"/>
        </a:lt2>
        <a:accent1>
          <a:srgbClr val="ABADCB"/>
        </a:accent1>
        <a:accent2>
          <a:srgbClr val="6C6FA4"/>
        </a:accent2>
        <a:accent3>
          <a:srgbClr val="2D327D"/>
        </a:accent3>
        <a:accent4>
          <a:srgbClr val="FF9999"/>
        </a:accent4>
        <a:accent5>
          <a:srgbClr val="FF4C4C"/>
        </a:accent5>
        <a:accent6>
          <a:srgbClr val="EB0000"/>
        </a:accent6>
        <a:hlink>
          <a:srgbClr val="2D327D"/>
        </a:hlink>
        <a:folHlink>
          <a:srgbClr val="D5D6E5"/>
        </a:folHlink>
      </a:clrScheme>
    </a:extraClrScheme>
  </a:extraClrSchemeLst>
  <a:extLst>
    <a:ext uri="{05A4C25C-085E-4340-85A3-A5531E510DB2}">
      <thm15:themeFamily xmlns:thm15="http://schemas.microsoft.com/office/thememl/2012/main" name="SBB PPT Template 16-9" id="{AF287CE0-25BA-4308-A312-DD53E5FD11D7}" vid="{51857823-EEA3-416A-9FB3-89616B2CC502}"/>
    </a:ext>
  </a:extLst>
</a:theme>
</file>

<file path=ppt/theme/theme5.xml><?xml version="1.0" encoding="utf-8"?>
<a:theme xmlns:a="http://schemas.openxmlformats.org/drawingml/2006/main" name="1_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AFB2A5A8-0A5A-4D2B-9D1C-2542F94FB30E}" vid="{15E43739-6510-4178-811B-133FA854CD7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fc48761f-100f-4b21-bfba-e6963edc687a">
      <UserInfo>
        <DisplayName>Headon Margaux Camille (UE-NH)</DisplayName>
        <AccountId>201</AccountId>
        <AccountType/>
      </UserInfo>
      <UserInfo>
        <DisplayName>Biasotto Anna (UE-CSG-CT2)</DisplayName>
        <AccountId>225</AccountId>
        <AccountType/>
      </UserInfo>
      <UserInfo>
        <DisplayName>Hügli Paul (I-SQU-SI)</DisplayName>
        <AccountId>285</AccountId>
        <AccountType/>
      </UserInfo>
    </SharedWithUsers>
    <_dlc_DocId xmlns="fc48761f-100f-4b21-bfba-e6963edc687a">VXEHHNPPKHJR-1000582777-613159</_dlc_DocId>
    <_dlc_DocIdUrl xmlns="fc48761f-100f-4b21-bfba-e6963edc687a">
      <Url>https://voev.sharepoint.com/sites/AbtoeffentlicherVerkehrVoeV/_layouts/15/DocIdRedir.aspx?ID=VXEHHNPPKHJR-1000582777-613159</Url>
      <Description>VXEHHNPPKHJR-1000582777-613159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ée un document." ma:contentTypeScope="" ma:versionID="6a3693a9fd152e1de3c804955c3c23c3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a7a096d3d3d7c64f0fa014479392279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1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9342019B-E1B5-457B-98E8-47AD89112FE6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fa510f5b-a737-42a0-8893-c2358ab49401"/>
    <ds:schemaRef ds:uri="http://purl.org/dc/terms/"/>
    <ds:schemaRef ds:uri="adfa7a40-73a7-4266-be69-4ceb7c6c04f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88D7819-AA4D-4388-9636-2849F8C535CA}"/>
</file>

<file path=customXml/itemProps3.xml><?xml version="1.0" encoding="utf-8"?>
<ds:datastoreItem xmlns:ds="http://schemas.openxmlformats.org/officeDocument/2006/customXml" ds:itemID="{42E1A11D-DC0E-4F46-BDCC-555E66070C9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B591BAC-9938-4E0A-A59D-A0AE6ACD241B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Microsoft Office PowerPoint</Application>
  <PresentationFormat>Breitbild</PresentationFormat>
  <Paragraphs>142</Paragraphs>
  <Slides>17</Slides>
  <Notes>6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9" baseType="lpstr">
      <vt:lpstr>Symbol</vt:lpstr>
      <vt:lpstr>SBB Light</vt:lpstr>
      <vt:lpstr>Wingdings</vt:lpstr>
      <vt:lpstr>SBB</vt:lpstr>
      <vt:lpstr>Arial</vt:lpstr>
      <vt:lpstr>Wingdings 3</vt:lpstr>
      <vt:lpstr>Benutzerdefiniertes Design</vt:lpstr>
      <vt:lpstr>20170515_PPT-Vorlage_NEU_16-9</vt:lpstr>
      <vt:lpstr>1_20170515_PPT-Vorlage_NEU_16-9</vt:lpstr>
      <vt:lpstr>Default Theme</vt:lpstr>
      <vt:lpstr>1_Benutzerdefiniertes Design</vt:lpstr>
      <vt:lpstr>think-cell Folie</vt:lpstr>
      <vt:lpstr>Klimaneutrale SBB.</vt:lpstr>
      <vt:lpstr>PowerPoint-Präsentation</vt:lpstr>
      <vt:lpstr>PowerPoint-Präsentation</vt:lpstr>
      <vt:lpstr>Weshalb eine «klimaneutrale SBB»?</vt:lpstr>
      <vt:lpstr>Eckpunkte der «klimaneutralen SBB».</vt:lpstr>
      <vt:lpstr>Handlungsfelder</vt:lpstr>
      <vt:lpstr>Direkte Treibhausgasemissionen der SBB</vt:lpstr>
      <vt:lpstr>Handlungsfeld  «Gebäudeheizungen».</vt:lpstr>
      <vt:lpstr>Handlungsfeld  «Schienenfahrzeuge».</vt:lpstr>
      <vt:lpstr>Handlungsfeld  «Strassenfahrzeuge».</vt:lpstr>
      <vt:lpstr>Handlungsfeld  «Weichenheizungen».</vt:lpstr>
      <vt:lpstr>Handlungsfeld  «Technische Gase».</vt:lpstr>
      <vt:lpstr>Aktueller Stand der Massnahmen</vt:lpstr>
      <vt:lpstr>Finanzielle Auswirkungen.</vt:lpstr>
      <vt:lpstr>Finanzieller Nutzen durch Massnahmen.</vt:lpstr>
      <vt:lpstr>Kosten und Nutzen der erfassten Massnahmen</vt:lpstr>
      <vt:lpstr>Danke, merci &amp; grazie.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Klimaneutrale SBB: Jahr für Jahr wird mehr erneuerbar.</dc:title>
  <dc:creator>Meier Cyrill (I-EN-EFF)</dc:creator>
  <cp:lastModifiedBy>Tuchschmid Matthias (I-EN-EFF)</cp:lastModifiedBy>
  <cp:revision>29</cp:revision>
  <dcterms:created xsi:type="dcterms:W3CDTF">2021-03-03T09:50:46Z</dcterms:created>
  <dcterms:modified xsi:type="dcterms:W3CDTF">2021-09-22T15:13:05Z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mpVertraulichkeit">
    <vt:lpwstr/>
  </property>
  <property fmtid="{D5CDD505-2E9C-101B-9397-08002B2CF9AE}" pid="3" name="TmpStatus">
    <vt:lpwstr/>
  </property>
  <property fmtid="{D5CDD505-2E9C-101B-9397-08002B2CF9AE}" pid="4" name="ContentTypeId">
    <vt:lpwstr>0x010100001663C6CEEE474AB7A75D47C7492EF0</vt:lpwstr>
  </property>
  <property fmtid="{D5CDD505-2E9C-101B-9397-08002B2CF9AE}" pid="5" name="MSIP_Label_42e461c6-591f-4920-9cf0-f1389542f8ad_Enabled">
    <vt:lpwstr>true</vt:lpwstr>
  </property>
  <property fmtid="{D5CDD505-2E9C-101B-9397-08002B2CF9AE}" pid="6" name="MSIP_Label_42e461c6-591f-4920-9cf0-f1389542f8ad_SetDate">
    <vt:lpwstr>2021-07-13T16:46:35Z</vt:lpwstr>
  </property>
  <property fmtid="{D5CDD505-2E9C-101B-9397-08002B2CF9AE}" pid="7" name="MSIP_Label_42e461c6-591f-4920-9cf0-f1389542f8ad_Method">
    <vt:lpwstr>Privileged</vt:lpwstr>
  </property>
  <property fmtid="{D5CDD505-2E9C-101B-9397-08002B2CF9AE}" pid="8" name="MSIP_Label_42e461c6-591f-4920-9cf0-f1389542f8ad_Name">
    <vt:lpwstr>Intern</vt:lpwstr>
  </property>
  <property fmtid="{D5CDD505-2E9C-101B-9397-08002B2CF9AE}" pid="9" name="MSIP_Label_42e461c6-591f-4920-9cf0-f1389542f8ad_SiteId">
    <vt:lpwstr>2cda5d11-f0ac-46b3-967d-af1b2e1bd01a</vt:lpwstr>
  </property>
  <property fmtid="{D5CDD505-2E9C-101B-9397-08002B2CF9AE}" pid="10" name="MSIP_Label_42e461c6-591f-4920-9cf0-f1389542f8ad_ActionId">
    <vt:lpwstr>4329cbb6-9cd8-406c-86c7-424403946d36</vt:lpwstr>
  </property>
  <property fmtid="{D5CDD505-2E9C-101B-9397-08002B2CF9AE}" pid="11" name="MSIP_Label_42e461c6-591f-4920-9cf0-f1389542f8ad_ContentBits">
    <vt:lpwstr>2</vt:lpwstr>
  </property>
  <property fmtid="{D5CDD505-2E9C-101B-9397-08002B2CF9AE}" pid="12" name="_dlc_DocIdItemGuid">
    <vt:lpwstr>c68c3728-851d-4e0c-9f8b-2424095b8646</vt:lpwstr>
  </property>
</Properties>
</file>