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7" r:id="rId5"/>
  </p:sldMasterIdLst>
  <p:notesMasterIdLst>
    <p:notesMasterId r:id="rId23"/>
  </p:notesMasterIdLst>
  <p:sldIdLst>
    <p:sldId id="2146847521" r:id="rId6"/>
    <p:sldId id="351" r:id="rId7"/>
    <p:sldId id="2147472069" r:id="rId8"/>
    <p:sldId id="2147472070" r:id="rId9"/>
    <p:sldId id="2147472090" r:id="rId10"/>
    <p:sldId id="2147472091" r:id="rId11"/>
    <p:sldId id="2147472080" r:id="rId12"/>
    <p:sldId id="345" r:id="rId13"/>
    <p:sldId id="2147472081" r:id="rId14"/>
    <p:sldId id="2146847520" r:id="rId15"/>
    <p:sldId id="2146846761" r:id="rId16"/>
    <p:sldId id="2147472083" r:id="rId17"/>
    <p:sldId id="2147472084" r:id="rId18"/>
    <p:sldId id="2147472086" r:id="rId19"/>
    <p:sldId id="2147472087" r:id="rId20"/>
    <p:sldId id="2147472089" r:id="rId21"/>
    <p:sldId id="2147472088" r:id="rId2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DA7038-C995-2459-37E9-D185C5B8D420}" name="Haupt Britta (HR-TKB-FU-HOP)" initials="HB(TFH" userId="S::britta.haupt@sbb.ch::dde109a2-7abb-4908-97ae-3542e1732f9d" providerId="AD"/>
  <p188:author id="{48DB7E74-7766-6407-4594-AAA74950D148}" name="Mühlethaler Céline (HR-AGS-GSP-GEF)" initials="MC(AGG" userId="S::celine.muehlethaler@sbb.ch::ee422869-dbee-4171-84e4-16c780d027f0" providerId="AD"/>
  <p188:author id="{D49B67A5-B83E-3155-181B-1CC0EE3AA1D7}" name="Koblet Martin" initials="MK" userId="S::martin.koblet@blt.ch::b505d34a-5487-42e4-9b02-9e53db3f4e77" providerId="AD"/>
  <p188:author id="{AE7EF0D8-0851-A8A3-662F-488550045D94}" name="Böhler Jonas" initials="BJ" userId="S::jonas.boehler_sob.ch#ext#@voev.onmicrosoft.com::f2819233-4dbb-419a-a991-699bec305301" providerId="AD"/>
  <p188:author id="{29DD3AEE-ACC6-9074-595F-CE54988AC742}" name="Dino Roguljic" initials="DR" userId="S::dino.roguljic@voev.ch::454a07fb-4fc3-4162-a4d3-8dcfb9c302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7E5"/>
    <a:srgbClr val="979E58"/>
    <a:srgbClr val="0ED0CF"/>
    <a:srgbClr val="FAEF64"/>
    <a:srgbClr val="D6E773"/>
    <a:srgbClr val="FF5050"/>
    <a:srgbClr val="0065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2" y="600"/>
      </p:cViewPr>
      <p:guideLst>
        <p:guide orient="horz" pos="29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öhler Jonas" userId="S::jonas.boehler_sob.ch#ext#@voev.onmicrosoft.com::f2819233-4dbb-419a-a991-699bec305301" providerId="AD" clId="Web-{94101296-32FE-D773-BE82-D22FFF696060}"/>
    <pc:docChg chg="addSld sldOrd">
      <pc:chgData name="Böhler Jonas" userId="S::jonas.boehler_sob.ch#ext#@voev.onmicrosoft.com::f2819233-4dbb-419a-a991-699bec305301" providerId="AD" clId="Web-{94101296-32FE-D773-BE82-D22FFF696060}" dt="2026-06-23T14:19:30.040" v="2"/>
      <pc:docMkLst>
        <pc:docMk/>
      </pc:docMkLst>
      <pc:sldChg chg="add ord">
        <pc:chgData name="Böhler Jonas" userId="S::jonas.boehler_sob.ch#ext#@voev.onmicrosoft.com::f2819233-4dbb-419a-a991-699bec305301" providerId="AD" clId="Web-{94101296-32FE-D773-BE82-D22FFF696060}" dt="2026-06-23T14:19:30.040" v="2"/>
        <pc:sldMkLst>
          <pc:docMk/>
          <pc:sldMk cId="607464535" sldId="2147472090"/>
        </pc:sldMkLst>
      </pc:sldChg>
      <pc:sldChg chg="add">
        <pc:chgData name="Böhler Jonas" userId="S::jonas.boehler_sob.ch#ext#@voev.onmicrosoft.com::f2819233-4dbb-419a-a991-699bec305301" providerId="AD" clId="Web-{94101296-32FE-D773-BE82-D22FFF696060}" dt="2026-06-23T14:18:50.915" v="1"/>
        <pc:sldMkLst>
          <pc:docMk/>
          <pc:sldMk cId="230506596" sldId="2147472091"/>
        </pc:sldMkLst>
      </pc:sldChg>
    </pc:docChg>
  </pc:docChgLst>
  <pc:docChgLst>
    <pc:chgData name="Koblet Martin" userId="b505d34a-5487-42e4-9b02-9e53db3f4e77" providerId="ADAL" clId="{9D7BFE84-F1FA-49A5-8E08-F925B0D7CFDE}"/>
    <pc:docChg chg="delSld">
      <pc:chgData name="Koblet Martin" userId="b505d34a-5487-42e4-9b02-9e53db3f4e77" providerId="ADAL" clId="{9D7BFE84-F1FA-49A5-8E08-F925B0D7CFDE}" dt="2026-06-29T11:47:48.717" v="1" actId="2696"/>
      <pc:docMkLst>
        <pc:docMk/>
      </pc:docMkLst>
      <pc:sldChg chg="del">
        <pc:chgData name="Koblet Martin" userId="b505d34a-5487-42e4-9b02-9e53db3f4e77" providerId="ADAL" clId="{9D7BFE84-F1FA-49A5-8E08-F925B0D7CFDE}" dt="2026-06-29T11:47:13.860" v="0" actId="2696"/>
        <pc:sldMkLst>
          <pc:docMk/>
          <pc:sldMk cId="2626219525" sldId="2147472071"/>
        </pc:sldMkLst>
      </pc:sldChg>
      <pc:sldChg chg="del">
        <pc:chgData name="Koblet Martin" userId="b505d34a-5487-42e4-9b02-9e53db3f4e77" providerId="ADAL" clId="{9D7BFE84-F1FA-49A5-8E08-F925B0D7CFDE}" dt="2026-06-29T11:47:48.717" v="1" actId="2696"/>
        <pc:sldMkLst>
          <pc:docMk/>
          <pc:sldMk cId="2169512656" sldId="21474720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1D91A-1DA9-4AE7-95C4-89B7AE717D69}" type="datetimeFigureOut">
              <a:rPr lang="de-CH" smtClean="0"/>
              <a:t>29.06.2026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C6A7-1DE4-4268-9B3F-091246E41E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384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4BF1F-9E57-FEAB-A5B5-E6E87A4B4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BC0D13-E7AD-E4C8-2A09-9B16C722C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1726AF-7A11-D8C5-7841-255002FC4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6C5A5B-595F-CC34-B2EC-DE1547C10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8530C-3B23-4536-8886-BA418756A640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3539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1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0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81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9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8530C-3B23-4536-8886-BA418756A64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149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5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:Grafik, 1 Spra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49" y="1825625"/>
            <a:ext cx="11182351" cy="43513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7" cy="1008000"/>
          </a:xfrm>
        </p:spPr>
        <p:txBody>
          <a:bodyPr anchor="ctr"/>
          <a:lstStyle>
            <a:lvl1pPr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>
                <a:solidFill>
                  <a:srgbClr val="00659D"/>
                </a:solidFill>
              </a:rPr>
              <a:t>Mastertitelformat bearbeiten</a:t>
            </a:r>
            <a:endParaRPr lang="de-CH">
              <a:solidFill>
                <a:srgbClr val="00659D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26" y="6367981"/>
            <a:ext cx="107927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A410E2-8D4E-B197-35B6-C7A4741C03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1123024" y="-10108504"/>
            <a:ext cx="46324755" cy="25200000"/>
          </a:xfrm>
          <a:prstGeom prst="rect">
            <a:avLst/>
          </a:prstGeom>
        </p:spPr>
      </p:pic>
      <p:sp>
        <p:nvSpPr>
          <p:cNvPr id="6" name="Titel 12">
            <a:extLst>
              <a:ext uri="{FF2B5EF4-FFF2-40B4-BE49-F238E27FC236}">
                <a16:creationId xmlns:a16="http://schemas.microsoft.com/office/drawing/2014/main" id="{F42AAA33-E9FD-CD92-21A5-06A80C5A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74" y="1619025"/>
            <a:ext cx="11182349" cy="2983831"/>
          </a:xfrm>
        </p:spPr>
        <p:txBody>
          <a:bodyPr/>
          <a:lstStyle>
            <a:lvl1pPr>
              <a:lnSpc>
                <a:spcPct val="100000"/>
              </a:lnSpc>
              <a:defRPr sz="6600">
                <a:solidFill>
                  <a:srgbClr val="00659D"/>
                </a:solidFill>
              </a:defRPr>
            </a:lvl1pPr>
          </a:lstStyle>
          <a:p>
            <a:endParaRPr lang="de-CH"/>
          </a:p>
        </p:txBody>
      </p:sp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6D0BBDF5-5783-8BBB-65E2-0071D2E96F63}"/>
              </a:ext>
            </a:extLst>
          </p:cNvPr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E876137F-9E97-9C82-D880-C0499408F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71613EF-9B98-B88E-7058-919A12388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052A3E7-D25C-F9CD-DC8F-FB7B2F75A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A410E2-8D4E-B197-35B6-C7A4741C03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1123024" y="-10108504"/>
            <a:ext cx="46324755" cy="25200000"/>
          </a:xfrm>
          <a:prstGeom prst="rect">
            <a:avLst/>
          </a:prstGeom>
        </p:spPr>
      </p:pic>
      <p:sp>
        <p:nvSpPr>
          <p:cNvPr id="6" name="Titel 12">
            <a:extLst>
              <a:ext uri="{FF2B5EF4-FFF2-40B4-BE49-F238E27FC236}">
                <a16:creationId xmlns:a16="http://schemas.microsoft.com/office/drawing/2014/main" id="{F42AAA33-E9FD-CD92-21A5-06A80C5A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6D0BBDF5-5783-8BBB-65E2-0071D2E96F63}"/>
              </a:ext>
            </a:extLst>
          </p:cNvPr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31D74837-D664-C6C9-C55F-9C70A0C6A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61" y="1773239"/>
            <a:ext cx="11182351" cy="4319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E876137F-9E97-9C82-D880-C0499408F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71613EF-9B98-B88E-7058-919A12388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052A3E7-D25C-F9CD-DC8F-FB7B2F75A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27228" y="1773243"/>
            <a:ext cx="11182349" cy="3888244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2" y="5806046"/>
            <a:ext cx="11182349" cy="287337"/>
          </a:xfrm>
        </p:spPr>
        <p:txBody>
          <a:bodyPr/>
          <a:lstStyle>
            <a:lvl1pPr marL="0" indent="0">
              <a:buNone/>
              <a:defRPr sz="1125">
                <a:solidFill>
                  <a:schemeClr val="tx1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de-DE"/>
              <a:t>Bildlegende durch Klicken hinzufügen</a:t>
            </a:r>
          </a:p>
        </p:txBody>
      </p:sp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16F34406-E746-4ADD-AA69-CC5EF8D9D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9" name="Foliennummernplatzhalter 10">
            <a:extLst>
              <a:ext uri="{FF2B5EF4-FFF2-40B4-BE49-F238E27FC236}">
                <a16:creationId xmlns:a16="http://schemas.microsoft.com/office/drawing/2014/main" id="{6208EECA-33DA-4900-B25B-C7B4C8C1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04453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 Bild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ildplatzhalter 18"/>
          <p:cNvSpPr>
            <a:spLocks noGrp="1"/>
          </p:cNvSpPr>
          <p:nvPr>
            <p:ph type="pic" sz="quarter" idx="17"/>
          </p:nvPr>
        </p:nvSpPr>
        <p:spPr>
          <a:xfrm>
            <a:off x="527049" y="1773239"/>
            <a:ext cx="5424000" cy="39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Bildplatzhalter 18"/>
          <p:cNvSpPr>
            <a:spLocks noGrp="1"/>
          </p:cNvSpPr>
          <p:nvPr>
            <p:ph type="pic" sz="quarter" idx="18"/>
          </p:nvPr>
        </p:nvSpPr>
        <p:spPr>
          <a:xfrm>
            <a:off x="6285400" y="1773239"/>
            <a:ext cx="5424000" cy="39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27049" y="5806046"/>
            <a:ext cx="5424000" cy="287337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125">
                <a:solidFill>
                  <a:schemeClr val="tx1"/>
                </a:solidFill>
              </a:defRPr>
            </a:lvl1pPr>
            <a:lvl2pPr marL="269993" indent="0">
              <a:buNone/>
              <a:defRPr/>
            </a:lvl2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DE"/>
              <a:t>Bildlegende durch Klicken hinzufügen</a:t>
            </a:r>
          </a:p>
        </p:txBody>
      </p:sp>
      <p:sp>
        <p:nvSpPr>
          <p:cNvPr id="14" name="Textplatzhalt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288027" y="5806046"/>
            <a:ext cx="5424000" cy="287337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125">
                <a:solidFill>
                  <a:schemeClr val="tx1"/>
                </a:solidFill>
              </a:defRPr>
            </a:lvl1pPr>
            <a:lvl2pPr marL="269993" indent="0">
              <a:buNone/>
              <a:defRPr/>
            </a:lvl2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DE"/>
              <a:t>Bildlegende durch Klicken hinzufügen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E6C06F05-E511-47E3-BE09-0AC375F3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7" name="Foliennummernplatzhalter 10">
            <a:extLst>
              <a:ext uri="{FF2B5EF4-FFF2-40B4-BE49-F238E27FC236}">
                <a16:creationId xmlns:a16="http://schemas.microsoft.com/office/drawing/2014/main" id="{08EED91B-21E4-4C1D-BBCB-41E36ED34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290198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Tex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ildplatzhalter 18"/>
          <p:cNvSpPr>
            <a:spLocks noGrp="1"/>
          </p:cNvSpPr>
          <p:nvPr>
            <p:ph type="pic" sz="quarter" idx="17"/>
          </p:nvPr>
        </p:nvSpPr>
        <p:spPr>
          <a:xfrm>
            <a:off x="527049" y="1773245"/>
            <a:ext cx="5424000" cy="4319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6285400" y="1773384"/>
            <a:ext cx="5424000" cy="431944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B51B945A-75D5-451E-8AAF-D33F5A955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2" name="Foliennummernplatzhalter 10">
            <a:extLst>
              <a:ext uri="{FF2B5EF4-FFF2-40B4-BE49-F238E27FC236}">
                <a16:creationId xmlns:a16="http://schemas.microsoft.com/office/drawing/2014/main" id="{79A77FE2-D2F6-46C1-B94D-EF38B9F7D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918614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rachig - 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FDDD1E9-6BB2-4806-AB9A-7292D2ABC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2" y="534009"/>
            <a:ext cx="5492747" cy="1008000"/>
          </a:xfrm>
        </p:spPr>
        <p:txBody>
          <a:bodyPr anchor="t"/>
          <a:lstStyle>
            <a:lvl1pPr>
              <a:defRPr sz="28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>
                <a:solidFill>
                  <a:srgbClr val="00659D"/>
                </a:solidFill>
              </a:rPr>
              <a:t>Titelmasterformakt durch Klicken bearbeiten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7F90873-2645-47A0-A2F7-1058F3827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36623"/>
            <a:ext cx="5537200" cy="1008063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>
                <a:solidFill>
                  <a:srgbClr val="00659D"/>
                </a:solidFill>
              </a:rPr>
              <a:t>Titelmasterformakt durch Klicken bearbeiten</a:t>
            </a:r>
            <a:endParaRPr lang="de-CH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895B6568-4C03-4A62-9F60-60DF2A953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DDE5290-0D2B-459A-BD7A-37E8452BE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38865257-8D60-4FCB-8FF3-7690DA918FCE}"/>
              </a:ext>
            </a:extLst>
          </p:cNvPr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50C472B1-3EB6-47C5-808E-A9CD38693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2A57E8F-E940-41B8-81AF-A79891352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9" y="1773384"/>
            <a:ext cx="5537199" cy="431944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6A941A14-4BAF-4A2D-8532-4B897337ED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983" y="1772823"/>
            <a:ext cx="5491815" cy="431944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50954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rachig - Titel blau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FDDD1E9-6BB2-4806-AB9A-7292D2ABC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2" y="534009"/>
            <a:ext cx="5492747" cy="1008000"/>
          </a:xfrm>
        </p:spPr>
        <p:txBody>
          <a:bodyPr anchor="t"/>
          <a:lstStyle>
            <a:lvl1pPr>
              <a:defRPr sz="28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>
                <a:solidFill>
                  <a:srgbClr val="00659D"/>
                </a:solidFill>
              </a:rPr>
              <a:t>Titelmasterformakt durch Klicken bearbeiten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7F90873-2645-47A0-A2F7-1058F3827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36623"/>
            <a:ext cx="5537200" cy="1008063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>
                <a:solidFill>
                  <a:srgbClr val="00659D"/>
                </a:solidFill>
              </a:rPr>
              <a:t>Titelmasterformakt durch Klicken bearbeiten</a:t>
            </a:r>
            <a:endParaRPr lang="de-CH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895B6568-4C03-4A62-9F60-60DF2A953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DDE5290-0D2B-459A-BD7A-37E8452BE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38865257-8D60-4FCB-8FF3-7690DA918FCE}"/>
              </a:ext>
            </a:extLst>
          </p:cNvPr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50C472B1-3EB6-47C5-808E-A9CD38693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2A57E8F-E940-41B8-81AF-A79891352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9" y="1773385"/>
            <a:ext cx="5537199" cy="151159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6A941A14-4BAF-4A2D-8532-4B897337ED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983" y="1772823"/>
            <a:ext cx="5491815" cy="151216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0F59E-0CE1-9913-53B5-08261CA318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400" y="3402314"/>
            <a:ext cx="11183998" cy="26730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0582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sse Folie ohne Logo nur 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15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sse Folie ohne Logo nur Titel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2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364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:Grafik, 1 Spra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49" y="1825625"/>
            <a:ext cx="11182351" cy="43513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7" cy="1008000"/>
          </a:xfrm>
        </p:spPr>
        <p:txBody>
          <a:bodyPr anchor="ctr"/>
          <a:lstStyle>
            <a:lvl1pPr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>
                <a:solidFill>
                  <a:srgbClr val="00659D"/>
                </a:solidFill>
              </a:rPr>
              <a:t>Mastertitelformat bearbeiten</a:t>
            </a:r>
            <a:endParaRPr lang="de-CH">
              <a:solidFill>
                <a:srgbClr val="00659D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26" y="6367981"/>
            <a:ext cx="107927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 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7049" y="1825625"/>
            <a:ext cx="5492751" cy="4351338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8" name="Gerade Verbindung 8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27052" y="536575"/>
            <a:ext cx="5492747" cy="1008000"/>
          </a:xfrm>
        </p:spPr>
        <p:txBody>
          <a:bodyPr anchor="ctr"/>
          <a:lstStyle>
            <a:lvl1pPr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>
                <a:solidFill>
                  <a:srgbClr val="00659D"/>
                </a:solidFill>
              </a:rPr>
              <a:t>Titel De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7048" y="6378982"/>
            <a:ext cx="272415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6F2B2308-76DB-4FB3-BED6-5C8D739921B9}" type="slidenum">
              <a:rPr lang="de-CH" sz="12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C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39189"/>
            <a:ext cx="5537200" cy="1008063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>
                <a:solidFill>
                  <a:srgbClr val="00659D"/>
                </a:solidFill>
              </a:rPr>
              <a:t>Titel Fr</a:t>
            </a:r>
            <a:endParaRPr lang="de-CH"/>
          </a:p>
        </p:txBody>
      </p:sp>
      <p:sp>
        <p:nvSpPr>
          <p:cNvPr id="11" name="Inhaltsplatzhalter 2"/>
          <p:cNvSpPr>
            <a:spLocks noGrp="1"/>
          </p:cNvSpPr>
          <p:nvPr>
            <p:ph sz="half" idx="11"/>
          </p:nvPr>
        </p:nvSpPr>
        <p:spPr>
          <a:xfrm>
            <a:off x="6172200" y="1825625"/>
            <a:ext cx="5492751" cy="4351338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26" y="6367981"/>
            <a:ext cx="107927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0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ingue, Inhalt Grg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27052" y="536575"/>
            <a:ext cx="5492747" cy="1008000"/>
          </a:xfrm>
        </p:spPr>
        <p:txBody>
          <a:bodyPr anchor="ctr"/>
          <a:lstStyle>
            <a:lvl1pPr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>
                <a:solidFill>
                  <a:srgbClr val="00659D"/>
                </a:solidFill>
              </a:rPr>
              <a:t>Titel De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7048" y="6378982"/>
            <a:ext cx="272415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de-C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39189"/>
            <a:ext cx="5537200" cy="1008063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rgbClr val="0065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>
                <a:solidFill>
                  <a:srgbClr val="00659D"/>
                </a:solidFill>
              </a:rPr>
              <a:t>Titel Fr</a:t>
            </a:r>
            <a:endParaRPr lang="de-CH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527049" y="1825625"/>
            <a:ext cx="11182351" cy="43513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26" y="6367981"/>
            <a:ext cx="107927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4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folie_winter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BE9BEBE-6DA0-44C5-89CA-7E978965CA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352" y="432645"/>
            <a:ext cx="2674091" cy="389532"/>
          </a:xfrm>
          <a:prstGeom prst="rect">
            <a:avLst/>
          </a:prstGeom>
        </p:spPr>
      </p:pic>
      <p:pic>
        <p:nvPicPr>
          <p:cNvPr id="3" name="Grafik 2" descr="Ein Bild, das Bahn, Gebäude, Transport, Eisenbahn enthält.&#10;&#10;KI-generierte Inhalte können fehlerhaft sein.">
            <a:extLst>
              <a:ext uri="{FF2B5EF4-FFF2-40B4-BE49-F238E27FC236}">
                <a16:creationId xmlns:a16="http://schemas.microsoft.com/office/drawing/2014/main" id="{3CD91647-4965-4AD9-B156-462997AD0F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A410E2-8D4E-B197-35B6-C7A4741C03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1123024" y="-10108504"/>
            <a:ext cx="46324755" cy="25200000"/>
          </a:xfrm>
          <a:prstGeom prst="rect">
            <a:avLst/>
          </a:prstGeom>
        </p:spPr>
      </p:pic>
      <p:sp>
        <p:nvSpPr>
          <p:cNvPr id="6" name="Titel 12">
            <a:extLst>
              <a:ext uri="{FF2B5EF4-FFF2-40B4-BE49-F238E27FC236}">
                <a16:creationId xmlns:a16="http://schemas.microsoft.com/office/drawing/2014/main" id="{F42AAA33-E9FD-CD92-21A5-06A80C5A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6D0BBDF5-5783-8BBB-65E2-0071D2E96F63}"/>
              </a:ext>
            </a:extLst>
          </p:cNvPr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31D74837-D664-C6C9-C55F-9C70A0C6A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61" y="1773239"/>
            <a:ext cx="11182351" cy="4319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E876137F-9E97-9C82-D880-C0499408F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endParaRPr lang="de-CH"/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71613EF-9B98-B88E-7058-919A12388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052A3E7-D25C-F9CD-DC8F-FB7B2F75A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27061" y="1773239"/>
            <a:ext cx="11182351" cy="4319588"/>
          </a:xfrm>
        </p:spPr>
        <p:txBody>
          <a:bodyPr/>
          <a:lstStyle>
            <a:lvl1pPr marL="257168" indent="-257168">
              <a:buFont typeface="Wingdings" panose="05000000000000000000" pitchFamily="2" charset="2"/>
              <a:buChar char="§"/>
              <a:defRPr sz="2000"/>
            </a:lvl1pPr>
            <a:lvl2pPr>
              <a:defRPr sz="2000"/>
            </a:lvl2pPr>
            <a:lvl3pPr marL="795319" indent="-259550">
              <a:buFont typeface="Arial" panose="020B0604020202020204" pitchFamily="34" charset="0"/>
              <a:buChar char="•"/>
              <a:defRPr sz="2000"/>
            </a:lvl3pPr>
            <a:lvl4pPr marL="1200121" indent="-171446">
              <a:buFont typeface="Arial" panose="020B0604020202020204" pitchFamily="34" charset="0"/>
              <a:buChar char="•"/>
              <a:defRPr sz="2000"/>
            </a:lvl4pPr>
            <a:lvl5pPr marL="1543012" indent="-171446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Kick- Off AGr BauSi – 27. März 2025</a:t>
            </a:r>
          </a:p>
          <a:p>
            <a:endParaRPr lang="de-CH"/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VöV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005E5DF-DAAF-5BB0-994B-8BA28E9F2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A519B3F-7C82-9E02-E5B9-CF422907F9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752" y="585045"/>
            <a:ext cx="2674091" cy="389532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633A9D66-162E-F25F-5B6D-C6B8DC37A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2157" y="202301"/>
            <a:ext cx="6652102" cy="2500958"/>
          </a:xfrm>
          <a:solidFill>
            <a:schemeClr val="bg1">
              <a:alpha val="70000"/>
            </a:schemeClr>
          </a:solidFill>
        </p:spPr>
        <p:txBody>
          <a:bodyPr lIns="180000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Titel max. &gt; 2 Zeilen</a:t>
            </a:r>
          </a:p>
        </p:txBody>
      </p:sp>
      <p:sp>
        <p:nvSpPr>
          <p:cNvPr id="12" name="Textplatzhalter">
            <a:extLst>
              <a:ext uri="{FF2B5EF4-FFF2-40B4-BE49-F238E27FC236}">
                <a16:creationId xmlns:a16="http://schemas.microsoft.com/office/drawing/2014/main" id="{341E1827-DFE2-97D5-9EA3-202E7714F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880" y="2373631"/>
            <a:ext cx="6319853" cy="229565"/>
          </a:xfrm>
        </p:spPr>
        <p:txBody>
          <a:bodyPr rIns="180000"/>
          <a:lstStyle>
            <a:lvl1pPr marL="0" indent="0">
              <a:lnSpc>
                <a:spcPts val="1651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Datum, Ort &gt; 1 Zeile</a:t>
            </a:r>
          </a:p>
        </p:txBody>
      </p:sp>
      <p:sp>
        <p:nvSpPr>
          <p:cNvPr id="14" name="Textplatzhalter">
            <a:extLst>
              <a:ext uri="{FF2B5EF4-FFF2-40B4-BE49-F238E27FC236}">
                <a16:creationId xmlns:a16="http://schemas.microsoft.com/office/drawing/2014/main" id="{14EA1658-9D12-8BEF-A43B-DF9D20A7B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851" y="2089036"/>
            <a:ext cx="6311883" cy="229565"/>
          </a:xfrm>
        </p:spPr>
        <p:txBody>
          <a:bodyPr/>
          <a:lstStyle>
            <a:lvl1pPr marL="0" indent="0">
              <a:lnSpc>
                <a:spcPts val="1651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Referent/in, Funktion &gt; 1 Zeile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7B68E379-8C91-3C65-9DB9-A5648B1E77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519" y="1268009"/>
            <a:ext cx="6320215" cy="743511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/>
              <a:t>Untertitel max. &gt; 2 Zeilen</a:t>
            </a:r>
          </a:p>
        </p:txBody>
      </p:sp>
    </p:spTree>
    <p:extLst>
      <p:ext uri="{BB962C8B-B14F-4D97-AF65-F5344CB8AC3E}">
        <p14:creationId xmlns:p14="http://schemas.microsoft.com/office/powerpoint/2010/main" val="135001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itel"/>
          <p:cNvSpPr>
            <a:spLocks noGrp="1"/>
          </p:cNvSpPr>
          <p:nvPr>
            <p:ph type="title" hasCustomPrompt="1"/>
          </p:nvPr>
        </p:nvSpPr>
        <p:spPr>
          <a:xfrm>
            <a:off x="527052" y="764714"/>
            <a:ext cx="5568949" cy="1102179"/>
          </a:xfrm>
          <a:solidFill>
            <a:schemeClr val="bg1">
              <a:alpha val="90000"/>
            </a:schemeClr>
          </a:solidFill>
        </p:spPr>
        <p:txBody>
          <a:bodyPr wrap="square" lIns="252000" tIns="180000" rIns="180000" bIns="18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527058" y="2132856"/>
            <a:ext cx="5568951" cy="1584176"/>
          </a:xfrm>
        </p:spPr>
        <p:txBody>
          <a:bodyPr>
            <a:noAutofit/>
          </a:bodyPr>
          <a:lstStyle>
            <a:lvl1pPr marL="200020" indent="0">
              <a:buNone/>
              <a:defRPr b="1">
                <a:solidFill>
                  <a:schemeClr val="tx1"/>
                </a:solidFill>
              </a:defRPr>
            </a:lvl1pPr>
            <a:lvl2pPr marL="200020" indent="0">
              <a:buNone/>
              <a:tabLst/>
              <a:defRPr sz="1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9752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59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527049" y="6192000"/>
            <a:ext cx="11184000" cy="0"/>
          </a:xfrm>
          <a:prstGeom prst="line">
            <a:avLst/>
          </a:prstGeom>
          <a:ln w="9525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27061" y="1773239"/>
            <a:ext cx="11182351" cy="4319588"/>
          </a:xfrm>
        </p:spPr>
        <p:txBody>
          <a:bodyPr/>
          <a:lstStyle>
            <a:lvl1pPr marL="257168" indent="-257168">
              <a:buFont typeface="Wingdings" panose="05000000000000000000" pitchFamily="2" charset="2"/>
              <a:buChar char="§"/>
              <a:defRPr sz="2000"/>
            </a:lvl1pPr>
            <a:lvl2pPr>
              <a:defRPr sz="2000"/>
            </a:lvl2pPr>
            <a:lvl3pPr marL="795319" indent="-259550">
              <a:buFont typeface="Arial" panose="020B0604020202020204" pitchFamily="34" charset="0"/>
              <a:buChar char="•"/>
              <a:defRPr sz="2000"/>
            </a:lvl3pPr>
            <a:lvl4pPr marL="1200121" indent="-171446">
              <a:buFont typeface="Arial" panose="020B0604020202020204" pitchFamily="34" charset="0"/>
              <a:buChar char="•"/>
              <a:defRPr sz="2000"/>
            </a:lvl4pPr>
            <a:lvl5pPr marL="1543012" indent="-171446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r>
              <a:rPr lang="de-CH"/>
              <a:t>SMS ERFA-Tagung 2025 - 11. November 2025</a:t>
            </a:r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751"/>
            </a:lvl1pPr>
          </a:lstStyle>
          <a:p>
            <a:fld id="{E2A571F0-C9A1-493E-990A-02B3889D72AA}" type="slidenum">
              <a:rPr lang="de-CH" smtClean="0"/>
              <a:pPr/>
              <a:t>‹Nr.›</a:t>
            </a:fld>
            <a:r>
              <a:rPr lang="de-CH"/>
              <a:t> |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46" y="6386458"/>
            <a:ext cx="800555" cy="2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5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BDBD57-1492-4F0D-944B-028008A0D638}" type="datetimeFigureOut">
              <a:rPr lang="de-CH" smtClean="0"/>
              <a:pPr/>
              <a:t>29.06.2026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F408CA-E906-466F-8EC9-F9BD2FF6BD3F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512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704" r:id="rId4"/>
    <p:sldLayoutId id="2147483705" r:id="rId5"/>
    <p:sldLayoutId id="214748370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847" y="1773239"/>
            <a:ext cx="11184840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58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hdr="0" dt="0"/>
  <p:txStyles>
    <p:titleStyle>
      <a:lvl1pPr marL="0" indent="0" algn="l" defTabSz="685783" rtl="0" eaLnBrk="1" latinLnBrk="0" hangingPunct="1">
        <a:lnSpc>
          <a:spcPts val="3000"/>
        </a:lnSpc>
        <a:spcBef>
          <a:spcPct val="0"/>
        </a:spcBef>
        <a:buFontTx/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ts val="413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7" indent="-256494" algn="l" defTabSz="685783" rtl="0" eaLnBrk="1" latinLnBrk="0" hangingPunct="1">
        <a:spcBef>
          <a:spcPts val="375"/>
        </a:spcBef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5319" indent="-259550" algn="l" defTabSz="685783" rtl="0" eaLnBrk="1" latinLnBrk="0" hangingPunct="1">
        <a:spcBef>
          <a:spcPts val="375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ct val="200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v.admin.ch/de/netzzugang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ev.ch/de/System-Bahn-RTE/Gremien-System-Bahn-und-RTE/Kommission-Infrastruktur/betrieb/Human-and-Organisational-Factors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ailhof.org/" TargetMode="External"/><Relationship Id="rId5" Type="http://schemas.openxmlformats.org/officeDocument/2006/relationships/hyperlink" Target="https://www.era.europa.eu/domains/safety-management/human-and-organisational-factors-hof_en" TargetMode="External"/><Relationship Id="rId4" Type="http://schemas.openxmlformats.org/officeDocument/2006/relationships/hyperlink" Target="mailto:dino.roguljic@voev.ch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676B-AFD3-B908-3878-E4C040FFD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5BEB-9253-A49C-4199-316DE4F003C7}"/>
              </a:ext>
            </a:extLst>
          </p:cNvPr>
          <p:cNvSpPr txBox="1">
            <a:spLocks/>
          </p:cNvSpPr>
          <p:nvPr/>
        </p:nvSpPr>
        <p:spPr>
          <a:xfrm>
            <a:off x="5219513" y="218053"/>
            <a:ext cx="6720000" cy="2312711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vert="horz" lIns="180000" tIns="180000" rIns="180000" bIns="18000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ts val="3000"/>
              </a:lnSpc>
              <a:spcBef>
                <a:spcPct val="0"/>
              </a:spcBef>
              <a:buFontTx/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Arbeitspaket "Tipps für Ableitung auf Prozesse der EVU/ISB"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D57F0F-143B-DF9A-A7A0-3BDF123CCA2B}"/>
              </a:ext>
            </a:extLst>
          </p:cNvPr>
          <p:cNvSpPr txBox="1">
            <a:spLocks/>
          </p:cNvSpPr>
          <p:nvPr/>
        </p:nvSpPr>
        <p:spPr>
          <a:xfrm>
            <a:off x="5435537" y="1791466"/>
            <a:ext cx="6192856" cy="625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783" rtl="0" eaLnBrk="1" latinLnBrk="0" hangingPunct="1">
              <a:spcBef>
                <a:spcPts val="413"/>
              </a:spcBef>
              <a:buFont typeface="Symbol" panose="05050102010706020507" pitchFamily="18" charset="2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6487" indent="-256494" algn="l" defTabSz="685783" rtl="0" eaLnBrk="1" latinLnBrk="0" hangingPunct="1">
              <a:spcBef>
                <a:spcPts val="375"/>
              </a:spcBef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5319" indent="-259550" algn="l" defTabSz="685783" rtl="0" eaLnBrk="1" latinLnBrk="0" hangingPunct="1">
              <a:spcBef>
                <a:spcPts val="375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83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112A57-F08D-1426-9CCD-8FB260D5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Nutzung einer HOF-Konvergenztabelle</a:t>
            </a:r>
            <a:endParaRPr lang="de-CH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19E96336-5A6D-9DF0-1330-46B3ADFB96A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50574807"/>
              </p:ext>
            </p:extLst>
          </p:nvPr>
        </p:nvGraphicFramePr>
        <p:xfrm>
          <a:off x="527050" y="1773238"/>
          <a:ext cx="1118235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450">
                  <a:extLst>
                    <a:ext uri="{9D8B030D-6E8A-4147-A177-3AD203B41FA5}">
                      <a16:colId xmlns:a16="http://schemas.microsoft.com/office/drawing/2014/main" val="615720412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689086734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3525261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Herangehensweise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Zweck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Inhalt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9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HOF-Konvergenztabelle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 dient dazu, die Übereinstimmung bzw. die Abdeckung der geforderten Anforderungen in Bezug auf HOF durch die Nachweise eines Verkehrsträgers (z. B. EVU/ISB) transparent, nachvollziehbar und prüfbar darzustellen.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Macht sichtbar, welche Anforderungen bereits durch bestehende Nachweise abgedeckt sind und welche noch fehlen oder unvollständig sind. Unterstützt Priorisierung von </a:t>
                      </a:r>
                      <a:r>
                        <a:rPr lang="de-DE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Massnahmen</a:t>
                      </a: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zur </a:t>
                      </a:r>
                      <a:r>
                        <a:rPr lang="de-DE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Schliessung</a:t>
                      </a: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von Lücken.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Prüft Anforderungen gemäss </a:t>
                      </a:r>
                      <a:r>
                        <a:rPr lang="de-DE" sz="16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Delgierte</a:t>
                      </a:r>
                      <a:r>
                        <a:rPr lang="de-DE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Verordnung 2018/762</a:t>
                      </a:r>
                      <a:r>
                        <a:rPr lang="de-DE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(CSM SMS) </a:t>
                      </a:r>
                      <a:endParaRPr lang="de-CH" sz="1600" kern="12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/>
                        <a:t>Ziffer / Inhalt / Anforderung gemäss Richtlinie / Nachweisdokumente TU / Prozess TU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/>
                        <a:t>Verknüpfung mit allgemeiner Konvergenztabelle (</a:t>
                      </a:r>
                      <a:r>
                        <a:rPr lang="de-CH" sz="1600">
                          <a:hlinkClick r:id="rId2"/>
                        </a:rPr>
                        <a:t>Netzzugangsbewilligung und Sicherheitsbescheinigung – BAV</a:t>
                      </a:r>
                      <a:r>
                        <a:rPr lang="de-CH" sz="1600"/>
                        <a:t>) oder Integration mit eigener HOF-Spalte…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87926"/>
                  </a:ext>
                </a:extLst>
              </a:tr>
            </a:tbl>
          </a:graphicData>
        </a:graphic>
      </p:graphicFrame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D5BB82C8-DA49-26B0-D3E0-8A432AC6D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74469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68471-8F9D-3F88-19FA-0B3CFFCF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Überblick: Regulatorische Vorgaben zu HOF im SMS.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19908E0-3A74-5143-2FD0-6666BB6E817F}"/>
              </a:ext>
            </a:extLst>
          </p:cNvPr>
          <p:cNvSpPr/>
          <p:nvPr/>
        </p:nvSpPr>
        <p:spPr>
          <a:xfrm>
            <a:off x="293021" y="1409566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Führung und Verpflichtung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HOF in Sicherheitsordnung und Zielen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Prozesse zur Festlegung der Integration von HOF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HOF in Planungsprozesse und Projektmanagement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0B45DEF-7849-8122-3FD8-ACB7CAF25E15}"/>
              </a:ext>
            </a:extLst>
          </p:cNvPr>
          <p:cNvSpPr/>
          <p:nvPr/>
        </p:nvSpPr>
        <p:spPr>
          <a:xfrm>
            <a:off x="2233505" y="1407674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Sicherheitsordnung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Die Sicherheitsordnung legt fest, dass die HOF-Sicht in alle sicherheitsrelevanten Prozesse Eingang findet.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038549-D10C-4003-C475-007082DE2211}"/>
              </a:ext>
            </a:extLst>
          </p:cNvPr>
          <p:cNvSpPr/>
          <p:nvPr/>
        </p:nvSpPr>
        <p:spPr>
          <a:xfrm>
            <a:off x="4213063" y="1419099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Organisatorische Aufgaben, Zuständigkeiten, Rechenschaftspflichten und Befugnisse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Eindeutig definierte Rolle, Verantwortlichkeiten und Zuständigkeiten des HOF-Spezialisten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Regelmässige Beteiligung aufgrund prozessualer Vorgaben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B5C9E3-E81E-C3FC-14CB-C2B8FB59D5E2}"/>
              </a:ext>
            </a:extLst>
          </p:cNvPr>
          <p:cNvSpPr txBox="1"/>
          <p:nvPr/>
        </p:nvSpPr>
        <p:spPr>
          <a:xfrm>
            <a:off x="2433093" y="921905"/>
            <a:ext cx="210423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Anforderungen zur Führung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AB2D60D-172B-C019-E576-3B02EF360C87}"/>
              </a:ext>
            </a:extLst>
          </p:cNvPr>
          <p:cNvSpPr/>
          <p:nvPr/>
        </p:nvSpPr>
        <p:spPr>
          <a:xfrm>
            <a:off x="6111544" y="4332821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2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F27E0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Massnahmen zur Beherrschung von Risiken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Risiken aus menschlichen und organisatorischen Faktoren (Arbeitsbelastung, Arbeitsplatzgestaltung, etc.) erfassen und analysieren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Einbezug des HOF-Fachspezialisten in die Risikobewertung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A45837-C921-EE28-66D0-40A8CCFFD012}"/>
              </a:ext>
            </a:extLst>
          </p:cNvPr>
          <p:cNvSpPr txBox="1"/>
          <p:nvPr/>
        </p:nvSpPr>
        <p:spPr>
          <a:xfrm>
            <a:off x="4923358" y="3888452"/>
            <a:ext cx="30415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F27E0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Anforderungen zur Planung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644902C-8ECB-660E-D4E6-38CF5CF8FBE6}"/>
              </a:ext>
            </a:extLst>
          </p:cNvPr>
          <p:cNvSpPr/>
          <p:nvPr/>
        </p:nvSpPr>
        <p:spPr>
          <a:xfrm>
            <a:off x="131356" y="4303041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Ressourcen und Kompetenz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Relevante Rollen mit HOF-Kompetenz gemäss Bedarfsanalyse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Angemessene zeitliche und personelle Ressourcen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2649CF4-90D8-5A83-89EE-80AF5ED565DE}"/>
              </a:ext>
            </a:extLst>
          </p:cNvPr>
          <p:cNvSpPr/>
          <p:nvPr/>
        </p:nvSpPr>
        <p:spPr>
          <a:xfrm>
            <a:off x="2065345" y="4305379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Bewusstsein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Konzepte/Prozesse/Vorgaben, die das Situationsbewusstsein generell oder in konkreten Situationen verbessern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175D72-6389-A569-6287-9A070892CED3}"/>
              </a:ext>
            </a:extLst>
          </p:cNvPr>
          <p:cNvSpPr/>
          <p:nvPr/>
        </p:nvSpPr>
        <p:spPr>
          <a:xfrm>
            <a:off x="4009945" y="4294014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Integration HOF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Systematische Ansatz zur Integration von HOF mit Entwicklung einer HOF-Strategie und Nutzung von Fachwissen sowie Beschäftigung mit Risiken in Zusammenhang mit Aufgaben, Arbeitsbedingungen und org. Regelungen</a:t>
            </a:r>
          </a:p>
        </p:txBody>
      </p:sp>
      <p:sp>
        <p:nvSpPr>
          <p:cNvPr id="19" name="Geschweifte Klammer rechts 18">
            <a:extLst>
              <a:ext uri="{FF2B5EF4-FFF2-40B4-BE49-F238E27FC236}">
                <a16:creationId xmlns:a16="http://schemas.microsoft.com/office/drawing/2014/main" id="{9941DF70-05F8-5162-0CFF-993D70B05964}"/>
              </a:ext>
            </a:extLst>
          </p:cNvPr>
          <p:cNvSpPr/>
          <p:nvPr/>
        </p:nvSpPr>
        <p:spPr>
          <a:xfrm rot="16200000">
            <a:off x="3258007" y="2750232"/>
            <a:ext cx="149670" cy="2808312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5693299-1FD5-AA92-A354-AED5CC33AB6F}"/>
              </a:ext>
            </a:extLst>
          </p:cNvPr>
          <p:cNvSpPr txBox="1"/>
          <p:nvPr/>
        </p:nvSpPr>
        <p:spPr>
          <a:xfrm>
            <a:off x="2340855" y="3830642"/>
            <a:ext cx="24919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Anforderungen zu Unterstützung</a:t>
            </a:r>
          </a:p>
        </p:txBody>
      </p:sp>
      <p:sp>
        <p:nvSpPr>
          <p:cNvPr id="26" name="Geschweifte Klammer rechts 25">
            <a:extLst>
              <a:ext uri="{FF2B5EF4-FFF2-40B4-BE49-F238E27FC236}">
                <a16:creationId xmlns:a16="http://schemas.microsoft.com/office/drawing/2014/main" id="{11514F49-B24A-B10B-24EE-5A199EDD3E23}"/>
              </a:ext>
            </a:extLst>
          </p:cNvPr>
          <p:cNvSpPr/>
          <p:nvPr/>
        </p:nvSpPr>
        <p:spPr>
          <a:xfrm rot="16200000">
            <a:off x="3410373" y="-115159"/>
            <a:ext cx="149670" cy="2808312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A07585C0-4C59-55D9-F270-2ECA182CBB9D}"/>
              </a:ext>
            </a:extLst>
          </p:cNvPr>
          <p:cNvSpPr/>
          <p:nvPr/>
        </p:nvSpPr>
        <p:spPr>
          <a:xfrm rot="16200000">
            <a:off x="6951217" y="3229468"/>
            <a:ext cx="191385" cy="1901818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0D33061-C194-12C0-CB67-53F1F74E0110}"/>
              </a:ext>
            </a:extLst>
          </p:cNvPr>
          <p:cNvSpPr/>
          <p:nvPr/>
        </p:nvSpPr>
        <p:spPr>
          <a:xfrm>
            <a:off x="6231994" y="1457901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Operative Planung und Steuerung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Berücksichtigung von HOF bei der betrieblichen Planung in Verbindung mit z. B. Arbeitsplänen, Ermüdungsmanagement, Stress, Arbeitsumgebung (physikalisch und psychosozial), Arbeitsplätzen und Arbeitsprozessen,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21C52AE-823F-029E-7188-0C6BB07E60DB}"/>
              </a:ext>
            </a:extLst>
          </p:cNvPr>
          <p:cNvSpPr/>
          <p:nvPr/>
        </p:nvSpPr>
        <p:spPr>
          <a:xfrm>
            <a:off x="8176594" y="1466930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Verwaltung von Sachanlagen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Anwendung eines menschenzentrierten Ansatzes über die gesamte Lebensdauer der Sachanlagen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AF6A14A-0BF2-B9C1-3C77-CA4ED0ED435D}"/>
              </a:ext>
            </a:extLst>
          </p:cNvPr>
          <p:cNvSpPr/>
          <p:nvPr/>
        </p:nvSpPr>
        <p:spPr>
          <a:xfrm>
            <a:off x="10117078" y="1466930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Änderungsmanagement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Bei Änderungen wird die HOF-Sicht immer in die Bewertung einbezogen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Prozesse/Vorgaben zur Bewertung der Sicherheitsrelevanz und Signifikanz von Änderungen, Darstellung wie HOF einbezogen wird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1" name="Geschweifte Klammer rechts 30">
            <a:extLst>
              <a:ext uri="{FF2B5EF4-FFF2-40B4-BE49-F238E27FC236}">
                <a16:creationId xmlns:a16="http://schemas.microsoft.com/office/drawing/2014/main" id="{185C3298-A35C-93CF-44BA-0E6D4B931235}"/>
              </a:ext>
            </a:extLst>
          </p:cNvPr>
          <p:cNvSpPr/>
          <p:nvPr/>
        </p:nvSpPr>
        <p:spPr>
          <a:xfrm rot="16200000">
            <a:off x="9327088" y="-298805"/>
            <a:ext cx="82913" cy="3232722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9788CBF-4B59-7C1E-C5C6-F07C530864BC}"/>
              </a:ext>
            </a:extLst>
          </p:cNvPr>
          <p:cNvSpPr txBox="1"/>
          <p:nvPr/>
        </p:nvSpPr>
        <p:spPr>
          <a:xfrm>
            <a:off x="8588763" y="1027188"/>
            <a:ext cx="2113143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Anforderungen zum Betrieb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C279782-BEBA-9277-C516-CD9E15D25E68}"/>
              </a:ext>
            </a:extLst>
          </p:cNvPr>
          <p:cNvSpPr/>
          <p:nvPr/>
        </p:nvSpPr>
        <p:spPr>
          <a:xfrm>
            <a:off x="8162556" y="4312803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C60018">
                    <a:lumMod val="60000"/>
                    <a:lumOff val="40000"/>
                  </a:srgbClr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Lehren aus Unfällen und Störungen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Prozesse/Vorgaben, Konzepte und Programme zum Einbezug HOF in Meldung und Analyse von Unfällen und Störungen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Programm zur Übung von HOF bei der Untersuchung von Ereignissen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0066C63-85E5-FC6D-4FC3-7635F1E853E1}"/>
              </a:ext>
            </a:extLst>
          </p:cNvPr>
          <p:cNvSpPr txBox="1"/>
          <p:nvPr/>
        </p:nvSpPr>
        <p:spPr>
          <a:xfrm>
            <a:off x="7368033" y="3903378"/>
            <a:ext cx="30415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C60018">
                    <a:lumMod val="60000"/>
                    <a:lumOff val="40000"/>
                  </a:srgbClr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Anforderungen zur Verbesserung</a:t>
            </a:r>
          </a:p>
        </p:txBody>
      </p:sp>
      <p:sp>
        <p:nvSpPr>
          <p:cNvPr id="35" name="Geschweifte Klammer rechts 34">
            <a:extLst>
              <a:ext uri="{FF2B5EF4-FFF2-40B4-BE49-F238E27FC236}">
                <a16:creationId xmlns:a16="http://schemas.microsoft.com/office/drawing/2014/main" id="{AA4CD6E8-633B-2B79-2C43-DACC145E07F8}"/>
              </a:ext>
            </a:extLst>
          </p:cNvPr>
          <p:cNvSpPr/>
          <p:nvPr/>
        </p:nvSpPr>
        <p:spPr>
          <a:xfrm rot="16200000">
            <a:off x="9125208" y="3190661"/>
            <a:ext cx="191385" cy="1901818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5F5F4D5-62DB-7EB8-AC97-026928FCDE21}"/>
              </a:ext>
            </a:extLst>
          </p:cNvPr>
          <p:cNvSpPr/>
          <p:nvPr/>
        </p:nvSpPr>
        <p:spPr>
          <a:xfrm>
            <a:off x="10196349" y="4312803"/>
            <a:ext cx="1872208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Überwachung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Beurteilung der HOF-Leistung aus der Sicherheitsstrategie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13B4F3A-E3A4-5C7A-5D9F-2B67F57FB2C4}"/>
              </a:ext>
            </a:extLst>
          </p:cNvPr>
          <p:cNvSpPr txBox="1"/>
          <p:nvPr/>
        </p:nvSpPr>
        <p:spPr>
          <a:xfrm>
            <a:off x="9532390" y="3935059"/>
            <a:ext cx="30415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BB Light"/>
                <a:ea typeface="+mn-ea"/>
                <a:cs typeface="+mn-cs"/>
              </a:rPr>
              <a:t> Anf. an Überwachung</a:t>
            </a:r>
          </a:p>
        </p:txBody>
      </p:sp>
      <p:sp>
        <p:nvSpPr>
          <p:cNvPr id="38" name="Geschweifte Klammer rechts 37">
            <a:extLst>
              <a:ext uri="{FF2B5EF4-FFF2-40B4-BE49-F238E27FC236}">
                <a16:creationId xmlns:a16="http://schemas.microsoft.com/office/drawing/2014/main" id="{160230C0-54AE-224D-B2D8-122D6EA5F503}"/>
              </a:ext>
            </a:extLst>
          </p:cNvPr>
          <p:cNvSpPr/>
          <p:nvPr/>
        </p:nvSpPr>
        <p:spPr>
          <a:xfrm rot="16200000">
            <a:off x="11182176" y="3230410"/>
            <a:ext cx="191385" cy="1901818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089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EF76AC-A1C7-6761-18F7-0041E37C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Nutzung einer HOF-Konvergenztabelle - Beispiel</a:t>
            </a:r>
            <a:endParaRPr lang="de-CH"/>
          </a:p>
        </p:txBody>
      </p:sp>
      <p:pic>
        <p:nvPicPr>
          <p:cNvPr id="7" name="Grafik 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E09CD88D-61D1-A0DB-FA9C-CE771615C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71" y="1826954"/>
            <a:ext cx="10424058" cy="3688943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DD8CF675-3F85-E251-6745-19BDE8C66394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12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34440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8305A-10A0-D31C-C815-43DA86E4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325EBD3-66C4-B662-8123-BF595DF3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Übergeordneter HOF-Prozess</a:t>
            </a:r>
            <a:endParaRPr lang="de-CH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25D20B3-4825-C3CE-F5ED-AD44849F88E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00876173"/>
              </p:ext>
            </p:extLst>
          </p:nvPr>
        </p:nvGraphicFramePr>
        <p:xfrm>
          <a:off x="527050" y="1773238"/>
          <a:ext cx="1118235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450">
                  <a:extLst>
                    <a:ext uri="{9D8B030D-6E8A-4147-A177-3AD203B41FA5}">
                      <a16:colId xmlns:a16="http://schemas.microsoft.com/office/drawing/2014/main" val="615720412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689086734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3525261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Herangehensweise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Zweck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Inhalt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9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Übergeordneter HOF-Prozess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HOF-Prozess ist als „Querschnittsprozess“ verankert und hat definierte Schnittstellen zu den anderen SMS-Prozessen.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Klare </a:t>
                      </a:r>
                      <a:r>
                        <a:rPr lang="de-DE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Gatekriterien</a:t>
                      </a: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Absprungstellen stellen sicher, dass der übergeordnete von allen anderen SMS-Prozessen angesteuert wird.</a:t>
                      </a:r>
                      <a:endParaRPr lang="de-CH" sz="16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87926"/>
                  </a:ext>
                </a:extLst>
              </a:tr>
            </a:tbl>
          </a:graphicData>
        </a:graphic>
      </p:graphicFrame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0C0636BE-8EFF-5DD9-5B88-BE1D7F065F84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13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06168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E82AF-B2BC-1734-55D8-11DAE066C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2D9FAF4-70C7-34D8-BE63-002E633F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Abbildung der HOF-Aktivitäten in einzelne Prozesse</a:t>
            </a:r>
            <a:endParaRPr lang="de-CH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AED870C1-6EA4-B9E5-7435-D41B4B03DBD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50111372"/>
              </p:ext>
            </p:extLst>
          </p:nvPr>
        </p:nvGraphicFramePr>
        <p:xfrm>
          <a:off x="527050" y="1773238"/>
          <a:ext cx="1118235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450">
                  <a:extLst>
                    <a:ext uri="{9D8B030D-6E8A-4147-A177-3AD203B41FA5}">
                      <a16:colId xmlns:a16="http://schemas.microsoft.com/office/drawing/2014/main" val="615720412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689086734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3525261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Herangehensweise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Zweck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Inhalt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9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Integration von spezifischen Prozessschritten HOF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Analyse und Bewertung sämtlicher Prozesse hinsichtlich möglicher menschlicher und organisatorischer Risiken (HOF-Risiken)</a:t>
                      </a:r>
                    </a:p>
                    <a:p>
                      <a:pPr marL="285750" indent="-285750" algn="l" defTabSz="914400" rtl="0" eaLnBrk="1" latinLnBrk="0" hangingPunct="1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Ergänzung spezifischer Prozessschritte in den relevanten Prozessen, um erkannte HOF-Risiken zu behandeln und zu vermeiden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Abbildung von HOF-Aktivitäten für die relevanten Prozessen in Prozessschritten und Entscheidungsgates, Zuordnung von Rollen und Hinterlegen von relevanten Dokumenten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CH" sz="16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87926"/>
                  </a:ext>
                </a:extLst>
              </a:tr>
            </a:tbl>
          </a:graphicData>
        </a:graphic>
      </p:graphicFrame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A8A1F1A0-7928-ACA9-713C-4FBEA5DB410E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14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38203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5B4466-FB33-594A-D579-9AC1EC6C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Abbildung der HOF-Aktivitäten in einzelne Prozesse - Beispiel</a:t>
            </a:r>
            <a:endParaRPr lang="de-CH"/>
          </a:p>
        </p:txBody>
      </p:sp>
      <p:pic>
        <p:nvPicPr>
          <p:cNvPr id="10" name="Picture 34">
            <a:extLst>
              <a:ext uri="{FF2B5EF4-FFF2-40B4-BE49-F238E27FC236}">
                <a16:creationId xmlns:a16="http://schemas.microsoft.com/office/drawing/2014/main" id="{311B67FE-5268-A072-9F01-B14B5A2A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5" t="8855" r="8712" b="9813"/>
          <a:stretch/>
        </p:blipFill>
        <p:spPr>
          <a:xfrm>
            <a:off x="4708238" y="4550524"/>
            <a:ext cx="488898" cy="5844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DC6718F-9D4F-6389-F418-44E351B29610}"/>
              </a:ext>
            </a:extLst>
          </p:cNvPr>
          <p:cNvSpPr txBox="1"/>
          <p:nvPr/>
        </p:nvSpPr>
        <p:spPr>
          <a:xfrm>
            <a:off x="2912012" y="444592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de-CH" sz="1400">
                <a:solidFill>
                  <a:srgbClr val="00659D"/>
                </a:solidFill>
              </a:rPr>
              <a:t>Dokumente</a:t>
            </a:r>
          </a:p>
        </p:txBody>
      </p:sp>
      <p:sp>
        <p:nvSpPr>
          <p:cNvPr id="14" name="Diamond 48">
            <a:extLst>
              <a:ext uri="{FF2B5EF4-FFF2-40B4-BE49-F238E27FC236}">
                <a16:creationId xmlns:a16="http://schemas.microsoft.com/office/drawing/2014/main" id="{EB15FC77-AEEC-BED5-4896-1A1BCEE29FF2}"/>
              </a:ext>
            </a:extLst>
          </p:cNvPr>
          <p:cNvSpPr>
            <a:spLocks noChangeAspect="1"/>
          </p:cNvSpPr>
          <p:nvPr/>
        </p:nvSpPr>
        <p:spPr>
          <a:xfrm>
            <a:off x="4696469" y="5188121"/>
            <a:ext cx="466755" cy="467510"/>
          </a:xfrm>
          <a:prstGeom prst="diamond">
            <a:avLst/>
          </a:prstGeom>
          <a:solidFill>
            <a:srgbClr val="FBD86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B3CA172-C136-E05F-243D-DB9C8A29917B}"/>
              </a:ext>
            </a:extLst>
          </p:cNvPr>
          <p:cNvSpPr txBox="1"/>
          <p:nvPr/>
        </p:nvSpPr>
        <p:spPr>
          <a:xfrm>
            <a:off x="2857461" y="49569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de-CH" sz="1400">
                <a:solidFill>
                  <a:srgbClr val="00659D"/>
                </a:solidFill>
              </a:rPr>
              <a:t>Entscheidungsgates</a:t>
            </a: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22486D53-BDAA-08CC-89FA-04650C12FB6B}"/>
              </a:ext>
            </a:extLst>
          </p:cNvPr>
          <p:cNvSpPr txBox="1"/>
          <p:nvPr/>
        </p:nvSpPr>
        <p:spPr>
          <a:xfrm>
            <a:off x="4673011" y="5871382"/>
            <a:ext cx="1166986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spcAft>
                <a:spcPts val="60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lvl="1" indent="-180000" algn="l" defTabSz="914400" rtl="0" eaLnBrk="1" latinLnBrk="0" hangingPunct="1">
              <a:spcAft>
                <a:spcPts val="600"/>
              </a:spcAft>
              <a:buSzPct val="100000"/>
              <a:buFont typeface="Symbol" panose="05050102010706020507" pitchFamily="18" charset="2"/>
              <a:buChar char="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lvl="2" indent="-180000" algn="l" defTabSz="914400" rtl="0" eaLnBrk="1" latinLnBrk="0" hangingPunct="1"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lvl="3" indent="-180000" algn="l" defTabSz="914400" rtl="0" eaLnBrk="1" latinLnBrk="0" hangingPunct="1"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lvl="4" indent="-180000" algn="l" defTabSz="914400" rtl="0" eaLnBrk="1" latinLnBrk="0" hangingPunct="1"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CH" sz="800">
                <a:solidFill>
                  <a:srgbClr val="444444"/>
                </a:solidFill>
                <a:latin typeface="SBB Light"/>
              </a:rPr>
              <a:t>Human Factors Betrachter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SBB Light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470-149A-A3F4-16C3-041C617BAC38}"/>
              </a:ext>
            </a:extLst>
          </p:cNvPr>
          <p:cNvSpPr txBox="1"/>
          <p:nvPr/>
        </p:nvSpPr>
        <p:spPr>
          <a:xfrm>
            <a:off x="2857461" y="54218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de-CH" sz="1400">
                <a:solidFill>
                  <a:srgbClr val="00659D"/>
                </a:solidFill>
              </a:rPr>
              <a:t>Rollen</a:t>
            </a:r>
          </a:p>
        </p:txBody>
      </p:sp>
      <p:pic>
        <p:nvPicPr>
          <p:cNvPr id="26" name="Grafik 25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BDB303C2-A34F-34CC-56E4-3EBDAA85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77" y="1690598"/>
            <a:ext cx="6451241" cy="2801490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57901855-C17C-31C6-9290-8BA32D752EC4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15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995655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B0E9-3580-4C53-4B50-6F3E1452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9007480-EEA5-FB1C-91D7-3A01626B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Festlegung von Verantwortlichkeiten in der HOF-Strategie</a:t>
            </a:r>
            <a:endParaRPr lang="de-CH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7E90D935-8B3B-908B-E13B-9F021875BFA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62131394"/>
              </p:ext>
            </p:extLst>
          </p:nvPr>
        </p:nvGraphicFramePr>
        <p:xfrm>
          <a:off x="527050" y="1773238"/>
          <a:ext cx="11182350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450">
                  <a:extLst>
                    <a:ext uri="{9D8B030D-6E8A-4147-A177-3AD203B41FA5}">
                      <a16:colId xmlns:a16="http://schemas.microsoft.com/office/drawing/2014/main" val="615720412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689086734"/>
                    </a:ext>
                  </a:extLst>
                </a:gridCol>
                <a:gridCol w="3727450">
                  <a:extLst>
                    <a:ext uri="{9D8B030D-6E8A-4147-A177-3AD203B41FA5}">
                      <a16:colId xmlns:a16="http://schemas.microsoft.com/office/drawing/2014/main" val="3525261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Herangehensweise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Zweck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Inhalt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9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/>
                        <a:t>Festlegung von Verantwortlichkeiten in der HOF-Strategie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Klare Verantwortlichkeiten machen die HOF-Strategie wirksam und kontrollierbar.</a:t>
                      </a:r>
                    </a:p>
                    <a:p>
                      <a:pPr marL="285750" indent="-285750" algn="l" defTabSz="914400" rtl="0" eaLnBrk="1" latinLnBrk="0" hangingPunct="1">
                        <a:spcBef>
                          <a:spcPts val="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Anforderungen aus der HOF-Strategie werden dann in den Prozessen umgesetzt.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 HOF-Strategie beschreibt, wie HOF in das Sicherheitsmanagementsystem integriert wird.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Dabei werden auch Verantwortlichkeiten festgelegt.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CH" sz="16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CH" sz="16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87926"/>
                  </a:ext>
                </a:extLst>
              </a:tr>
            </a:tbl>
          </a:graphicData>
        </a:graphic>
      </p:graphicFrame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3B64ABDD-1ACC-4129-7D52-82CD7F7F0A4C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16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823981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2D4D-E9D9-D86D-8FB7-F0DABB469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9428502-3052-A485-D0A5-C16D68B1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Tipps für die HOF-Integration in Prozesse der EVU/ISB:</a:t>
            </a:r>
            <a:br>
              <a:rPr lang="de-DE"/>
            </a:br>
            <a:r>
              <a:rPr lang="de-DE"/>
              <a:t>Festlegung von Verantwortlichkeiten in der HOF-Strategie</a:t>
            </a: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4929B4-C4D5-0EE2-2B54-5F3EAA12F779}"/>
              </a:ext>
            </a:extLst>
          </p:cNvPr>
          <p:cNvSpPr txBox="1"/>
          <p:nvPr/>
        </p:nvSpPr>
        <p:spPr>
          <a:xfrm>
            <a:off x="2566987" y="1779687"/>
            <a:ext cx="85926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Die Prozesseigner und Asset Verantwortliche legen risikobasiert für sicherheitsrelevante Rollen die notwendigen Anforderungen an HOF-</a:t>
            </a:r>
            <a:r>
              <a:rPr lang="de-DE" i="1" dirty="0" err="1"/>
              <a:t>Befähigungsmassnahmen</a:t>
            </a:r>
            <a:r>
              <a:rPr lang="de-DE" i="1" dirty="0"/>
              <a:t> für Grundausbildungen und Weiterbildungen </a:t>
            </a:r>
            <a:r>
              <a:rPr lang="de-DE" i="1" dirty="0" err="1"/>
              <a:t>gemäss</a:t>
            </a:r>
            <a:r>
              <a:rPr lang="de-DE" i="1" dirty="0"/>
              <a:t> den Vorgaben XY fest.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Die </a:t>
            </a:r>
            <a:r>
              <a:rPr lang="de-DE" i="1" dirty="0" err="1"/>
              <a:t>Kompetenzmanager:innen</a:t>
            </a:r>
            <a:r>
              <a:rPr lang="de-DE" i="1" dirty="0"/>
              <a:t> bilden die Anforderungen an HOF Kompetenzen für die verschiedenen Rollen im Regelwerk Kompetenzmanagementsystem ab, um die Entwicklung dieser Kompetenzen systematisch zu steuern.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Linienvorgesetzte sorgen dafür, dass HOF bezogene Kompetenzen bei Rollen mit sicherheitsrelevanten Tätigkeiten sowohl in Grund als auch in Weiterbildungen gezielt entwickelt werden, und stellen die Ressourcen dafür zur Verfügung.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Linienvorgesetzte sorgen dafür, dass Rollen mit einem indirekten Einfluss auf sicherheitsrelevante Tätigkeiten über ein HOF-Basiswissen verfügen, um Rahmenbedingungen für sicheres Arbeiten positiv zu beeinflussen. </a:t>
            </a:r>
          </a:p>
          <a:p>
            <a:endParaRPr lang="de-DE" i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CF6DCA-7149-03AD-A33A-5A67F40309A4}"/>
              </a:ext>
            </a:extLst>
          </p:cNvPr>
          <p:cNvSpPr txBox="1"/>
          <p:nvPr/>
        </p:nvSpPr>
        <p:spPr>
          <a:xfrm>
            <a:off x="857250" y="24860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de-CH" dirty="0">
                <a:solidFill>
                  <a:srgbClr val="00659D"/>
                </a:solidFill>
              </a:rPr>
              <a:t>Beispiel</a:t>
            </a:r>
          </a:p>
          <a:p>
            <a:r>
              <a:rPr lang="de-CH" dirty="0">
                <a:solidFill>
                  <a:srgbClr val="00659D"/>
                </a:solidFill>
              </a:rPr>
              <a:t>(Entwurf)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21DE7AC0-AE81-A05D-C21D-4A6E7E5608C7}"/>
              </a:ext>
            </a:extLst>
          </p:cNvPr>
          <p:cNvSpPr txBox="1">
            <a:spLocks/>
          </p:cNvSpPr>
          <p:nvPr/>
        </p:nvSpPr>
        <p:spPr>
          <a:xfrm>
            <a:off x="527200" y="6309331"/>
            <a:ext cx="76198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A571F0-C9A1-493E-990A-02B3889D72AA}" type="slidenum">
              <a:rPr lang="de-CH" sz="751" smtClean="0">
                <a:solidFill>
                  <a:srgbClr val="3C3C3C"/>
                </a:solidFill>
                <a:latin typeface="Arial"/>
              </a:rPr>
              <a:pPr>
                <a:defRPr/>
              </a:pPr>
              <a:t>17</a:t>
            </a:fld>
            <a:r>
              <a:rPr lang="de-CH" sz="751">
                <a:solidFill>
                  <a:srgbClr val="3C3C3C"/>
                </a:solidFill>
                <a:latin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2758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172FC-3F3F-88EA-A2BF-107F727F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HOF-Integration in das SMS – warum überhaupt?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F8D766-8391-576E-B4D6-6B9B51FB76A4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256540" indent="-256540"/>
            <a:r>
              <a:rPr lang="de-DE" sz="1800" b="1">
                <a:solidFill>
                  <a:schemeClr val="accent2"/>
                </a:solidFill>
              </a:rPr>
              <a:t>Sicherheitsmanagementsystem: </a:t>
            </a:r>
            <a:r>
              <a:rPr lang="de-DE" sz="1800"/>
              <a:t>die "von einem Infrastrukturbetreiber oder einem Eisenbahnunternehmen eingerichtete Organisation und die von ihm getroffenen Vorkehrungen und </a:t>
            </a:r>
            <a:r>
              <a:rPr lang="de-DE" sz="1800" b="1">
                <a:solidFill>
                  <a:srgbClr val="00659D"/>
                </a:solidFill>
              </a:rPr>
              <a:t>festgelegten Verfahren</a:t>
            </a:r>
            <a:r>
              <a:rPr lang="de-DE" sz="1800"/>
              <a:t>, die die sichere Steuerung seiner Betriebsabläufe gewährleisten." (ERA) </a:t>
            </a:r>
            <a:endParaRPr lang="de-CH" sz="1800">
              <a:cs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AE4424-4CD3-CB94-F058-C217F52DC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F57CD-BFE5-4710-38B9-07C30CA44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DAB26E-9625-4DBE-7D8B-F850E0914905}"/>
              </a:ext>
            </a:extLst>
          </p:cNvPr>
          <p:cNvSpPr txBox="1"/>
          <p:nvPr/>
        </p:nvSpPr>
        <p:spPr>
          <a:xfrm>
            <a:off x="1289181" y="2636178"/>
            <a:ext cx="2998346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verankern und steuern  </a:t>
            </a:r>
            <a:r>
              <a:rPr kumimoji="0" lang="de-CH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-&gt; HOF wird nicht nur berücksichtigt, wenn jemand eine Affinität und Ressourcen dafür hat</a:t>
            </a:r>
            <a:endParaRPr kumimoji="0" lang="de-CH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fik 9" descr="Anker Silhouette">
            <a:extLst>
              <a:ext uri="{FF2B5EF4-FFF2-40B4-BE49-F238E27FC236}">
                <a16:creationId xmlns:a16="http://schemas.microsoft.com/office/drawing/2014/main" id="{B7DFB237-E314-0ABC-DB82-FE3F5D7F4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9236">
            <a:off x="581815" y="2616514"/>
            <a:ext cx="652749" cy="65274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442874-0CE8-DF9B-D5E9-249C1CD7F354}"/>
              </a:ext>
            </a:extLst>
          </p:cNvPr>
          <p:cNvSpPr txBox="1"/>
          <p:nvPr/>
        </p:nvSpPr>
        <p:spPr>
          <a:xfrm>
            <a:off x="7386811" y="4584160"/>
            <a:ext cx="321353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Compliance Vorgaben zu systematischen HOF-Integration einhalten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-&gt; Bessere Nachweisbarkeit</a:t>
            </a:r>
          </a:p>
        </p:txBody>
      </p:sp>
      <p:pic>
        <p:nvPicPr>
          <p:cNvPr id="15" name="Grafik 14" descr="Waage der Justitia Silhouette">
            <a:extLst>
              <a:ext uri="{FF2B5EF4-FFF2-40B4-BE49-F238E27FC236}">
                <a16:creationId xmlns:a16="http://schemas.microsoft.com/office/drawing/2014/main" id="{64F75FB4-269B-8EE8-B7E6-766619DA60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045" y="4474392"/>
            <a:ext cx="663766" cy="66376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2927B32-0A25-39C2-69E5-5E8437628589}"/>
              </a:ext>
            </a:extLst>
          </p:cNvPr>
          <p:cNvSpPr txBox="1"/>
          <p:nvPr/>
        </p:nvSpPr>
        <p:spPr>
          <a:xfrm>
            <a:off x="1197013" y="4565833"/>
            <a:ext cx="377909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Leistungsfähigere Systeme durch das Zusammenspiel von Mensch, Technik und Organisation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-&gt; Mehr Sicherheit, Zuverlässigkeit, Effektivität und Benutzerakzeptanz</a:t>
            </a:r>
          </a:p>
        </p:txBody>
      </p:sp>
      <p:pic>
        <p:nvPicPr>
          <p:cNvPr id="19" name="Grafik 18" descr="Münzen Silhouette">
            <a:extLst>
              <a:ext uri="{FF2B5EF4-FFF2-40B4-BE49-F238E27FC236}">
                <a16:creationId xmlns:a16="http://schemas.microsoft.com/office/drawing/2014/main" id="{A396FA07-AE6A-A93F-C871-B5B815DBAD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850" y="4462567"/>
            <a:ext cx="476678" cy="47667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E1D2174-5621-00AF-1D40-B1F31F9DEFBE}"/>
              </a:ext>
            </a:extLst>
          </p:cNvPr>
          <p:cNvSpPr txBox="1"/>
          <p:nvPr/>
        </p:nvSpPr>
        <p:spPr>
          <a:xfrm>
            <a:off x="7302809" y="2672004"/>
            <a:ext cx="3947103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Risiken in Bezug auf die menschliche Leistungsfähigkeit besser managen </a:t>
            </a:r>
            <a:r>
              <a:rPr kumimoji="0" lang="de-CH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-&gt; -&gt; Frühzeitiges Erkennen von Gefährdungen und Trends</a:t>
            </a:r>
          </a:p>
        </p:txBody>
      </p:sp>
      <p:pic>
        <p:nvPicPr>
          <p:cNvPr id="25" name="Grafik 24" descr="Schützende Hand Silhouette">
            <a:extLst>
              <a:ext uri="{FF2B5EF4-FFF2-40B4-BE49-F238E27FC236}">
                <a16:creationId xmlns:a16="http://schemas.microsoft.com/office/drawing/2014/main" id="{69270F9A-BC9B-B2E1-21EB-14F8432890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2169" y="2619221"/>
            <a:ext cx="588781" cy="5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883EC-E909-A52C-C63B-3EC13E67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2" y="536575"/>
            <a:ext cx="11182349" cy="1008000"/>
          </a:xfrm>
        </p:spPr>
        <p:txBody>
          <a:bodyPr anchor="ctr">
            <a:normAutofit/>
          </a:bodyPr>
          <a:lstStyle/>
          <a:p>
            <a:r>
              <a:rPr lang="de-CH"/>
              <a:t>Kommt da jetzt noch etwas dazu?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0702B0-4EE1-CE1C-8452-46648A2E7E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61" y="1773239"/>
            <a:ext cx="5495925" cy="4319588"/>
          </a:xfrm>
        </p:spPr>
        <p:txBody>
          <a:bodyPr vert="horz" lIns="0" tIns="0" rIns="0" bIns="0" rtlCol="0">
            <a:normAutofit/>
          </a:bodyPr>
          <a:lstStyle/>
          <a:p>
            <a:pPr marL="256540" indent="-256540"/>
            <a:r>
              <a:rPr lang="de-DE"/>
              <a:t>HOF ist keine Zusatzbürokratie, sondern nutzt bestehende Prozesse.</a:t>
            </a:r>
          </a:p>
          <a:p>
            <a:pPr marL="256540" indent="-256540"/>
            <a:endParaRPr lang="de-DE"/>
          </a:p>
          <a:p>
            <a:pPr marL="256540" indent="-256540"/>
            <a:r>
              <a:rPr lang="de-DE"/>
              <a:t>HOF ist nicht nur eine Haltung, sondern lässt sich auch konkret in nachweisbare Aktivitäten übersetzen und steuern.</a:t>
            </a:r>
          </a:p>
          <a:p>
            <a:pPr marL="256540" indent="-256540"/>
            <a:endParaRPr lang="de-DE"/>
          </a:p>
          <a:p>
            <a:pPr marL="256540" indent="-256540"/>
            <a:r>
              <a:rPr lang="de-DE"/>
              <a:t>HOF ist keine Hexerei, viel wird in den Unternehmen bereits gemacht. Potentiale und Synergien können durch eine systematische Verankerung und Steuerung durch das SMS noch weiter ausgeschöpft werden.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14A911-583E-603D-1366-149E52C47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041271-B913-FDB9-5CD0-A239E7ABA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F0A865-9E90-72F5-3AA5-BBF3518A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57" t="1158" r="10264"/>
          <a:stretch>
            <a:fillRect/>
          </a:stretch>
        </p:blipFill>
        <p:spPr>
          <a:xfrm>
            <a:off x="6425183" y="109646"/>
            <a:ext cx="5495925" cy="554635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904B8B-93E9-C4DA-032A-B6677462431F}"/>
              </a:ext>
            </a:extLst>
          </p:cNvPr>
          <p:cNvSpPr txBox="1"/>
          <p:nvPr/>
        </p:nvSpPr>
        <p:spPr>
          <a:xfrm>
            <a:off x="7282403" y="5661940"/>
            <a:ext cx="378148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 management system requirements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 certification or safety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authorisation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(ERA)</a:t>
            </a:r>
            <a:endParaRPr kumimoji="0" lang="de-CH" sz="1400" b="0" i="0" u="none" strike="noStrike" kern="1200" cap="none" spc="0" normalizeH="0" baseline="0" noProof="0" err="1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5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1D114-430D-D4E8-8358-679BCB92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Wie bei der Integration von HOF in das SMS vorgehen?</a:t>
            </a:r>
            <a:br>
              <a:rPr lang="de-CH"/>
            </a:b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8D296F-CC23-4E2F-BC5E-B654BBAEF5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2298" y="1269206"/>
            <a:ext cx="9413942" cy="485117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e-CH"/>
              <a:t>Wo stehen wir in Bezug auf unsere HOF-Maturität?</a:t>
            </a:r>
            <a:endParaRPr lang="en-US" sz="2400">
              <a:cs typeface="Arial"/>
            </a:endParaRPr>
          </a:p>
          <a:p>
            <a:pPr marL="556260" lvl="1" indent="-285750"/>
            <a:r>
              <a:rPr lang="de-CH"/>
              <a:t>Self-Assessment mit Maturitätsmodell.</a:t>
            </a:r>
            <a:endParaRPr lang="de-CH">
              <a:cs typeface="Arial"/>
            </a:endParaRPr>
          </a:p>
          <a:p>
            <a:pPr marL="270510" lvl="1" indent="0">
              <a:buNone/>
            </a:pPr>
            <a:endParaRPr lang="de-CH" sz="1000">
              <a:cs typeface="Arial"/>
            </a:endParaRPr>
          </a:p>
          <a:p>
            <a:pPr marL="0" indent="0">
              <a:buNone/>
            </a:pPr>
            <a:r>
              <a:rPr lang="de-CH"/>
              <a:t>Wohin wollen wir und was wollen wir erreichen?</a:t>
            </a:r>
            <a:endParaRPr lang="de-CH">
              <a:cs typeface="Arial"/>
            </a:endParaRPr>
          </a:p>
          <a:p>
            <a:pPr marL="556260" lvl="1" indent="-285750"/>
            <a:r>
              <a:rPr lang="de-CH"/>
              <a:t>Entwicklung der HOF-Strategie mit </a:t>
            </a:r>
            <a:r>
              <a:rPr lang="de-CH" err="1"/>
              <a:t>Commitment</a:t>
            </a:r>
            <a:r>
              <a:rPr lang="de-CH"/>
              <a:t> der Führung.</a:t>
            </a:r>
            <a:endParaRPr lang="de-CH">
              <a:cs typeface="Arial"/>
            </a:endParaRPr>
          </a:p>
          <a:p>
            <a:pPr marL="269875" lvl="1" indent="0">
              <a:buNone/>
            </a:pPr>
            <a:endParaRPr lang="de-CH" sz="1000">
              <a:cs typeface="Arial"/>
            </a:endParaRPr>
          </a:p>
          <a:p>
            <a:pPr marL="0" indent="0">
              <a:buNone/>
            </a:pPr>
            <a:r>
              <a:rPr lang="de-CH"/>
              <a:t>Wie machen wir das? Welche Rollen machen es?</a:t>
            </a:r>
            <a:endParaRPr lang="de-CH">
              <a:cs typeface="Arial"/>
            </a:endParaRPr>
          </a:p>
          <a:p>
            <a:pPr marL="556260" lvl="1" indent="-285750"/>
            <a:r>
              <a:rPr lang="de-CH"/>
              <a:t>Integration von HOF-Aktivitäten und HOF-Check-Points in Prozesse Management etc.) und Definition von Verantwortlichkeiten.</a:t>
            </a:r>
            <a:endParaRPr lang="de-CH">
              <a:cs typeface="Arial"/>
            </a:endParaRPr>
          </a:p>
          <a:p>
            <a:pPr marL="270510" lvl="1" indent="0">
              <a:buNone/>
            </a:pPr>
            <a:endParaRPr lang="de-CH" sz="1000">
              <a:cs typeface="Arial"/>
            </a:endParaRPr>
          </a:p>
          <a:p>
            <a:pPr marL="0" indent="0">
              <a:buNone/>
            </a:pPr>
            <a:r>
              <a:rPr lang="de-CH"/>
              <a:t>Wie steuern wir HOF prozessübergreifend?</a:t>
            </a:r>
            <a:endParaRPr lang="de-CH">
              <a:cs typeface="Arial"/>
            </a:endParaRPr>
          </a:p>
          <a:p>
            <a:pPr marL="556260" lvl="1" indent="-285750"/>
            <a:r>
              <a:rPr lang="de-CH"/>
              <a:t>Durchgängigkeit von HOF zwischen den Prozessen gewährleisten.</a:t>
            </a:r>
            <a:endParaRPr lang="de-CH">
              <a:cs typeface="Arial"/>
            </a:endParaRPr>
          </a:p>
          <a:p>
            <a:pPr marL="270510" lvl="1" indent="0">
              <a:buNone/>
            </a:pPr>
            <a:endParaRPr lang="de-CH" sz="1000">
              <a:cs typeface="Arial"/>
            </a:endParaRPr>
          </a:p>
          <a:p>
            <a:pPr marL="0" indent="0">
              <a:buNone/>
            </a:pPr>
            <a:r>
              <a:rPr lang="de-CH"/>
              <a:t>Wie überprüfen wir die Wirkung und wie verbessern wir uns?</a:t>
            </a:r>
            <a:endParaRPr lang="de-CH">
              <a:cs typeface="Arial"/>
            </a:endParaRPr>
          </a:p>
          <a:p>
            <a:pPr marL="556260" lvl="1" indent="-285750"/>
            <a:r>
              <a:rPr lang="de-CH"/>
              <a:t>Monitoring und kontinuierliche Verbesserung.</a:t>
            </a:r>
            <a:endParaRPr lang="de-CH">
              <a:cs typeface="Arial"/>
            </a:endParaRPr>
          </a:p>
          <a:p>
            <a:pPr marL="270510" lvl="1" indent="0">
              <a:buNone/>
            </a:pPr>
            <a:endParaRPr lang="de-CH" sz="2400">
              <a:cs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DE06A2-8E38-1139-27C8-D0AE36924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F38B1A-3668-418D-C59B-6924F85CB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pic>
        <p:nvPicPr>
          <p:cNvPr id="7" name="Grafik 6" descr="Lupe mit einfarbiger Füllung">
            <a:extLst>
              <a:ext uri="{FF2B5EF4-FFF2-40B4-BE49-F238E27FC236}">
                <a16:creationId xmlns:a16="http://schemas.microsoft.com/office/drawing/2014/main" id="{36C16F1A-C41E-7342-551E-E4064EFBF7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92616">
            <a:off x="1458387" y="1244469"/>
            <a:ext cx="670193" cy="670193"/>
          </a:xfrm>
          <a:prstGeom prst="rect">
            <a:avLst/>
          </a:prstGeom>
        </p:spPr>
      </p:pic>
      <p:pic>
        <p:nvPicPr>
          <p:cNvPr id="13" name="Grafik 12" descr="Ziel Silhouette">
            <a:extLst>
              <a:ext uri="{FF2B5EF4-FFF2-40B4-BE49-F238E27FC236}">
                <a16:creationId xmlns:a16="http://schemas.microsoft.com/office/drawing/2014/main" id="{35880B28-212A-4F5F-DAD0-97EBDED4EA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549" y="2053291"/>
            <a:ext cx="914400" cy="914400"/>
          </a:xfrm>
          <a:prstGeom prst="rect">
            <a:avLst/>
          </a:prstGeom>
        </p:spPr>
      </p:pic>
      <p:pic>
        <p:nvPicPr>
          <p:cNvPr id="15" name="Grafik 14" descr="Ursache und Wirkung Silhouette">
            <a:extLst>
              <a:ext uri="{FF2B5EF4-FFF2-40B4-BE49-F238E27FC236}">
                <a16:creationId xmlns:a16="http://schemas.microsoft.com/office/drawing/2014/main" id="{82D9FDA5-FB09-A961-07BB-04E304013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1276" y="3189695"/>
            <a:ext cx="762000" cy="753979"/>
          </a:xfrm>
          <a:prstGeom prst="rect">
            <a:avLst/>
          </a:prstGeom>
        </p:spPr>
      </p:pic>
      <p:pic>
        <p:nvPicPr>
          <p:cNvPr id="17" name="Grafik 16" descr="Lenkrad Silhouette">
            <a:extLst>
              <a:ext uri="{FF2B5EF4-FFF2-40B4-BE49-F238E27FC236}">
                <a16:creationId xmlns:a16="http://schemas.microsoft.com/office/drawing/2014/main" id="{D256AD4D-4601-B9B1-ECF7-B300B6168E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6769" y="4239715"/>
            <a:ext cx="755051" cy="755051"/>
          </a:xfrm>
          <a:prstGeom prst="rect">
            <a:avLst/>
          </a:prstGeom>
        </p:spPr>
      </p:pic>
      <p:pic>
        <p:nvPicPr>
          <p:cNvPr id="19" name="Grafik 18" descr="Auge mit einfarbiger Füllung">
            <a:extLst>
              <a:ext uri="{FF2B5EF4-FFF2-40B4-BE49-F238E27FC236}">
                <a16:creationId xmlns:a16="http://schemas.microsoft.com/office/drawing/2014/main" id="{26B14C83-2170-1AC0-11B3-568AB0B5F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5541" y="5215698"/>
            <a:ext cx="633469" cy="6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2EFC4-F8C5-2840-AC99-029BBBEF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In welchen Prozessen sind die grössten Hebel für HOF?</a:t>
            </a:r>
            <a:br>
              <a:rPr lang="de-CH"/>
            </a:br>
            <a:endParaRPr lang="de-CH">
              <a:cs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A60A20-C20A-3D7B-F6B5-70B95912F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C69E50-B64F-B546-3324-6FCC62DAA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FA95BB-B8C1-5B0A-9A9E-81B77E744C66}"/>
              </a:ext>
            </a:extLst>
          </p:cNvPr>
          <p:cNvSpPr txBox="1"/>
          <p:nvPr/>
        </p:nvSpPr>
        <p:spPr>
          <a:xfrm>
            <a:off x="493274" y="3014440"/>
            <a:ext cx="37966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Führung – </a:t>
            </a:r>
            <a:r>
              <a:rPr kumimoji="0" lang="de-CH" sz="2000" b="0" i="0" u="none" strike="noStrike" kern="1200" cap="none" spc="0" normalizeH="0" baseline="0" noProof="0" err="1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Commitment</a:t>
            </a: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zu HOF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58BAD6F-4E33-8977-1FC5-B1DC8C0D1AB0}"/>
              </a:ext>
            </a:extLst>
          </p:cNvPr>
          <p:cNvSpPr txBox="1"/>
          <p:nvPr/>
        </p:nvSpPr>
        <p:spPr>
          <a:xfrm>
            <a:off x="554881" y="5630993"/>
            <a:ext cx="3924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im Kompetenzmanagement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9A72A67-6AE6-3763-A3AA-F1705A2BB794}"/>
              </a:ext>
            </a:extLst>
          </p:cNvPr>
          <p:cNvSpPr txBox="1"/>
          <p:nvPr/>
        </p:nvSpPr>
        <p:spPr>
          <a:xfrm>
            <a:off x="4821366" y="5644486"/>
            <a:ext cx="176650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im Betrieb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9D9CA5-2AB8-7252-F7D4-AF703AE44B8C}"/>
              </a:ext>
            </a:extLst>
          </p:cNvPr>
          <p:cNvSpPr txBox="1"/>
          <p:nvPr/>
        </p:nvSpPr>
        <p:spPr>
          <a:xfrm>
            <a:off x="4645713" y="3020804"/>
            <a:ext cx="392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im Änderungsmanagement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FC6C759-12CB-7F51-1CCB-410237A29A13}"/>
              </a:ext>
            </a:extLst>
          </p:cNvPr>
          <p:cNvSpPr txBox="1"/>
          <p:nvPr/>
        </p:nvSpPr>
        <p:spPr>
          <a:xfrm>
            <a:off x="8897574" y="5630992"/>
            <a:ext cx="32944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in der Ereignisanalyse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8DCC54C-6673-8A95-FB68-BEE4790F7B88}"/>
              </a:ext>
            </a:extLst>
          </p:cNvPr>
          <p:cNvSpPr txBox="1"/>
          <p:nvPr/>
        </p:nvSpPr>
        <p:spPr>
          <a:xfrm>
            <a:off x="8926323" y="3014440"/>
            <a:ext cx="34822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0065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im Risikomanagement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9C1FC7-050D-1AAE-1A54-9403ED28CE62}"/>
              </a:ext>
            </a:extLst>
          </p:cNvPr>
          <p:cNvSpPr txBox="1"/>
          <p:nvPr/>
        </p:nvSpPr>
        <p:spPr>
          <a:xfrm>
            <a:off x="2884135" y="4312296"/>
            <a:ext cx="90088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Beispiel</a:t>
            </a:r>
          </a:p>
        </p:txBody>
      </p:sp>
      <p:pic>
        <p:nvPicPr>
          <p:cNvPr id="32" name="Picture 2 – Sketchnote" descr="Sketchnote illustration replacing original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2" y="1135529"/>
            <a:ext cx="2729154" cy="1816127"/>
          </a:xfrm>
          <a:prstGeom prst="rect">
            <a:avLst/>
          </a:prstGeom>
        </p:spPr>
      </p:pic>
      <p:pic>
        <p:nvPicPr>
          <p:cNvPr id="33" name="Grafik 16 – Sketchnote" descr="Sketchnote illustration replacing original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4" y="3728470"/>
            <a:ext cx="2390861" cy="1827369"/>
          </a:xfrm>
          <a:prstGeom prst="rect">
            <a:avLst/>
          </a:prstGeom>
        </p:spPr>
      </p:pic>
      <p:pic>
        <p:nvPicPr>
          <p:cNvPr id="34" name="Grafik 19 – Sketchnote" descr="Sketchnote illustration replacing original 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366" y="3731755"/>
            <a:ext cx="2731010" cy="1820798"/>
          </a:xfrm>
          <a:prstGeom prst="rect">
            <a:avLst/>
          </a:prstGeom>
        </p:spPr>
      </p:pic>
      <p:pic>
        <p:nvPicPr>
          <p:cNvPr id="35" name="Grafik 22 – Sketchnote" descr="Sketchnote illustration replacing original 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339" y="1056691"/>
            <a:ext cx="3075037" cy="1914822"/>
          </a:xfrm>
          <a:prstGeom prst="rect">
            <a:avLst/>
          </a:prstGeom>
        </p:spPr>
      </p:pic>
      <p:pic>
        <p:nvPicPr>
          <p:cNvPr id="36" name="Grafik 29 – Sketchnote" descr="Sketchnote illustration replacing original 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6323" y="1130416"/>
            <a:ext cx="2731012" cy="1826351"/>
          </a:xfrm>
          <a:prstGeom prst="rect">
            <a:avLst/>
          </a:prstGeom>
        </p:spPr>
      </p:pic>
      <p:pic>
        <p:nvPicPr>
          <p:cNvPr id="37" name="Grafik 10 – Sketchnote" descr="Sketchnote illustration replacing original 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6323" y="3758965"/>
            <a:ext cx="2744279" cy="18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4639-F19B-0151-00F0-3AF626DA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285CA0-0809-ED17-CB76-B8A167A5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In welchen Prozessen sind die grössten Hebel für HOF?</a:t>
            </a:r>
            <a:br>
              <a:rPr lang="de-CH"/>
            </a:br>
            <a:r>
              <a:rPr lang="de-CH"/>
              <a:t>Beispiel Kompetenzmanagement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C05767-DA3B-FAB6-F355-75B1E0D36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1317" y="6309331"/>
            <a:ext cx="432064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SMS ERFA-Tagung 2025 - 11. November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08D364-67B6-E0EC-2832-D98FA5151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200" y="6309331"/>
            <a:ext cx="76198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529B4763-CF8E-D8DA-6E7C-BDAD18D52062}"/>
              </a:ext>
            </a:extLst>
          </p:cNvPr>
          <p:cNvGrpSpPr/>
          <p:nvPr/>
        </p:nvGrpSpPr>
        <p:grpSpPr>
          <a:xfrm>
            <a:off x="2113742" y="1345017"/>
            <a:ext cx="1948489" cy="1827645"/>
            <a:chOff x="4276852" y="2305"/>
            <a:chExt cx="1423112" cy="1635761"/>
          </a:xfrm>
        </p:grpSpPr>
        <p:sp>
          <p:nvSpPr>
            <p:cNvPr id="65" name="Sechseck 64">
              <a:extLst>
                <a:ext uri="{FF2B5EF4-FFF2-40B4-BE49-F238E27FC236}">
                  <a16:creationId xmlns:a16="http://schemas.microsoft.com/office/drawing/2014/main" id="{7458770B-D944-59FE-02C8-C17C991A1EA3}"/>
                </a:ext>
              </a:extLst>
            </p:cNvPr>
            <p:cNvSpPr/>
            <p:nvPr/>
          </p:nvSpPr>
          <p:spPr>
            <a:xfrm rot="5400000">
              <a:off x="4170527" y="108630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Sechseck 4">
              <a:extLst>
                <a:ext uri="{FF2B5EF4-FFF2-40B4-BE49-F238E27FC236}">
                  <a16:creationId xmlns:a16="http://schemas.microsoft.com/office/drawing/2014/main" id="{449C4A52-E3F3-6630-E692-8CA0C6E62C67}"/>
                </a:ext>
              </a:extLst>
            </p:cNvPr>
            <p:cNvSpPr txBox="1"/>
            <p:nvPr/>
          </p:nvSpPr>
          <p:spPr>
            <a:xfrm>
              <a:off x="4296849" y="257212"/>
              <a:ext cx="1392557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Situations-bewusstsein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585D90F9-D3BD-5E9C-58EE-087BFB6992A1}"/>
              </a:ext>
            </a:extLst>
          </p:cNvPr>
          <p:cNvGrpSpPr/>
          <p:nvPr/>
        </p:nvGrpSpPr>
        <p:grpSpPr>
          <a:xfrm>
            <a:off x="104646" y="1345017"/>
            <a:ext cx="2004299" cy="1827645"/>
            <a:chOff x="2739891" y="2305"/>
            <a:chExt cx="1463874" cy="1635761"/>
          </a:xfrm>
        </p:grpSpPr>
        <p:sp>
          <p:nvSpPr>
            <p:cNvPr id="68" name="Sechseck 67">
              <a:extLst>
                <a:ext uri="{FF2B5EF4-FFF2-40B4-BE49-F238E27FC236}">
                  <a16:creationId xmlns:a16="http://schemas.microsoft.com/office/drawing/2014/main" id="{E3ED6D0E-25A1-E852-DA34-CA0A56CC9F15}"/>
                </a:ext>
              </a:extLst>
            </p:cNvPr>
            <p:cNvSpPr/>
            <p:nvPr/>
          </p:nvSpPr>
          <p:spPr>
            <a:xfrm rot="5400000">
              <a:off x="2633566" y="108630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Sechseck 6">
              <a:extLst>
                <a:ext uri="{FF2B5EF4-FFF2-40B4-BE49-F238E27FC236}">
                  <a16:creationId xmlns:a16="http://schemas.microsoft.com/office/drawing/2014/main" id="{A09E2E13-BF63-532C-3B99-370BFD4FBD13}"/>
                </a:ext>
              </a:extLst>
            </p:cNvPr>
            <p:cNvSpPr txBox="1"/>
            <p:nvPr/>
          </p:nvSpPr>
          <p:spPr>
            <a:xfrm>
              <a:off x="2750619" y="257212"/>
              <a:ext cx="1453146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Führung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5ECB3033-2AB9-2124-8B72-7E9990E230B5}"/>
              </a:ext>
            </a:extLst>
          </p:cNvPr>
          <p:cNvGrpSpPr/>
          <p:nvPr/>
        </p:nvGrpSpPr>
        <p:grpSpPr>
          <a:xfrm>
            <a:off x="1112892" y="2745877"/>
            <a:ext cx="1948597" cy="1827645"/>
            <a:chOff x="3505348" y="1390739"/>
            <a:chExt cx="1423191" cy="1635761"/>
          </a:xfrm>
        </p:grpSpPr>
        <p:sp>
          <p:nvSpPr>
            <p:cNvPr id="71" name="Sechseck 70">
              <a:extLst>
                <a:ext uri="{FF2B5EF4-FFF2-40B4-BE49-F238E27FC236}">
                  <a16:creationId xmlns:a16="http://schemas.microsoft.com/office/drawing/2014/main" id="{C37FBF4F-5017-FB4D-E4C8-20AB864F2F9A}"/>
                </a:ext>
              </a:extLst>
            </p:cNvPr>
            <p:cNvSpPr/>
            <p:nvPr/>
          </p:nvSpPr>
          <p:spPr>
            <a:xfrm rot="5400000">
              <a:off x="3399102" y="1497064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Sechseck 8">
              <a:extLst>
                <a:ext uri="{FF2B5EF4-FFF2-40B4-BE49-F238E27FC236}">
                  <a16:creationId xmlns:a16="http://schemas.microsoft.com/office/drawing/2014/main" id="{BC133A8A-917E-CBD7-34F3-EA69B2F9F8FA}"/>
                </a:ext>
              </a:extLst>
            </p:cNvPr>
            <p:cNvSpPr txBox="1"/>
            <p:nvPr/>
          </p:nvSpPr>
          <p:spPr>
            <a:xfrm>
              <a:off x="3505348" y="1645646"/>
              <a:ext cx="1420261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Umgang mit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Automatisierung</a:t>
              </a:r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4071D4D8-2142-E63D-DCE8-4A096EDA16F7}"/>
              </a:ext>
            </a:extLst>
          </p:cNvPr>
          <p:cNvGrpSpPr/>
          <p:nvPr/>
        </p:nvGrpSpPr>
        <p:grpSpPr>
          <a:xfrm>
            <a:off x="3109797" y="2744813"/>
            <a:ext cx="1959326" cy="1827645"/>
            <a:chOff x="5042389" y="1390739"/>
            <a:chExt cx="1431027" cy="1635761"/>
          </a:xfrm>
        </p:grpSpPr>
        <p:sp>
          <p:nvSpPr>
            <p:cNvPr id="74" name="Sechseck 73">
              <a:extLst>
                <a:ext uri="{FF2B5EF4-FFF2-40B4-BE49-F238E27FC236}">
                  <a16:creationId xmlns:a16="http://schemas.microsoft.com/office/drawing/2014/main" id="{C6315A30-1F69-2954-201C-263CCC474399}"/>
                </a:ext>
              </a:extLst>
            </p:cNvPr>
            <p:cNvSpPr/>
            <p:nvPr/>
          </p:nvSpPr>
          <p:spPr>
            <a:xfrm rot="5400000">
              <a:off x="4936064" y="1497064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Sechseck 10">
              <a:extLst>
                <a:ext uri="{FF2B5EF4-FFF2-40B4-BE49-F238E27FC236}">
                  <a16:creationId xmlns:a16="http://schemas.microsoft.com/office/drawing/2014/main" id="{9DCA70F8-0488-6AB6-6198-A9E53072DA5A}"/>
                </a:ext>
              </a:extLst>
            </p:cNvPr>
            <p:cNvSpPr txBox="1"/>
            <p:nvPr/>
          </p:nvSpPr>
          <p:spPr>
            <a:xfrm>
              <a:off x="5051371" y="1645646"/>
              <a:ext cx="1422045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Gewissen-haftigkeit &amp; Regelkonformität</a:t>
              </a: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06CF89A3-0F2D-B844-DA95-021684A0E73F}"/>
              </a:ext>
            </a:extLst>
          </p:cNvPr>
          <p:cNvGrpSpPr/>
          <p:nvPr/>
        </p:nvGrpSpPr>
        <p:grpSpPr>
          <a:xfrm>
            <a:off x="4096078" y="1345060"/>
            <a:ext cx="1983503" cy="1827645"/>
            <a:chOff x="4269715" y="2779174"/>
            <a:chExt cx="1448686" cy="1635761"/>
          </a:xfrm>
        </p:grpSpPr>
        <p:sp>
          <p:nvSpPr>
            <p:cNvPr id="77" name="Sechseck 76">
              <a:extLst>
                <a:ext uri="{FF2B5EF4-FFF2-40B4-BE49-F238E27FC236}">
                  <a16:creationId xmlns:a16="http://schemas.microsoft.com/office/drawing/2014/main" id="{4AD3389F-5A60-7E10-8990-ACA2D4E63264}"/>
                </a:ext>
              </a:extLst>
            </p:cNvPr>
            <p:cNvSpPr/>
            <p:nvPr/>
          </p:nvSpPr>
          <p:spPr>
            <a:xfrm rot="5400000">
              <a:off x="4170527" y="2885499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Sechseck 12">
              <a:extLst>
                <a:ext uri="{FF2B5EF4-FFF2-40B4-BE49-F238E27FC236}">
                  <a16:creationId xmlns:a16="http://schemas.microsoft.com/office/drawing/2014/main" id="{FD3D2C94-3739-5360-2994-4823B7954877}"/>
                </a:ext>
              </a:extLst>
            </p:cNvPr>
            <p:cNvSpPr txBox="1"/>
            <p:nvPr/>
          </p:nvSpPr>
          <p:spPr>
            <a:xfrm>
              <a:off x="4269715" y="3034081"/>
              <a:ext cx="1448686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Kommunikation</a:t>
              </a: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12C90CD-B5DF-843A-6336-F85E6452A583}"/>
              </a:ext>
            </a:extLst>
          </p:cNvPr>
          <p:cNvGrpSpPr/>
          <p:nvPr/>
        </p:nvGrpSpPr>
        <p:grpSpPr>
          <a:xfrm>
            <a:off x="5099764" y="2748135"/>
            <a:ext cx="1962510" cy="1827645"/>
            <a:chOff x="2731974" y="2779174"/>
            <a:chExt cx="1433353" cy="1635761"/>
          </a:xfrm>
        </p:grpSpPr>
        <p:sp>
          <p:nvSpPr>
            <p:cNvPr id="80" name="Sechseck 79">
              <a:extLst>
                <a:ext uri="{FF2B5EF4-FFF2-40B4-BE49-F238E27FC236}">
                  <a16:creationId xmlns:a16="http://schemas.microsoft.com/office/drawing/2014/main" id="{21C20658-E094-F319-C669-5368FC69D5E9}"/>
                </a:ext>
              </a:extLst>
            </p:cNvPr>
            <p:cNvSpPr/>
            <p:nvPr/>
          </p:nvSpPr>
          <p:spPr>
            <a:xfrm rot="5400000">
              <a:off x="2633566" y="2885499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Sechseck 14">
              <a:extLst>
                <a:ext uri="{FF2B5EF4-FFF2-40B4-BE49-F238E27FC236}">
                  <a16:creationId xmlns:a16="http://schemas.microsoft.com/office/drawing/2014/main" id="{95D9FE40-E3BF-FD6E-CCF2-B80F81E06BE8}"/>
                </a:ext>
              </a:extLst>
            </p:cNvPr>
            <p:cNvSpPr txBox="1"/>
            <p:nvPr/>
          </p:nvSpPr>
          <p:spPr>
            <a:xfrm>
              <a:off x="2731974" y="3088641"/>
              <a:ext cx="1433353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Teamarbeit, Zusammenarbeit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inter-professionellen Teams</a:t>
              </a:r>
            </a:p>
          </p:txBody>
        </p: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688695FA-11F8-C4A4-9853-C3ECCB41F218}"/>
              </a:ext>
            </a:extLst>
          </p:cNvPr>
          <p:cNvGrpSpPr/>
          <p:nvPr/>
        </p:nvGrpSpPr>
        <p:grpSpPr>
          <a:xfrm>
            <a:off x="7103759" y="2744813"/>
            <a:ext cx="1948489" cy="1827645"/>
            <a:chOff x="8084457" y="1390739"/>
            <a:chExt cx="1423112" cy="1635761"/>
          </a:xfrm>
        </p:grpSpPr>
        <p:sp>
          <p:nvSpPr>
            <p:cNvPr id="83" name="Sechseck 82">
              <a:extLst>
                <a:ext uri="{FF2B5EF4-FFF2-40B4-BE49-F238E27FC236}">
                  <a16:creationId xmlns:a16="http://schemas.microsoft.com/office/drawing/2014/main" id="{1969DAE5-5983-B592-15FE-4FEC2F9A66EA}"/>
                </a:ext>
              </a:extLst>
            </p:cNvPr>
            <p:cNvSpPr/>
            <p:nvPr/>
          </p:nvSpPr>
          <p:spPr>
            <a:xfrm rot="5400000">
              <a:off x="7978132" y="1497064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Sechseck 16">
              <a:extLst>
                <a:ext uri="{FF2B5EF4-FFF2-40B4-BE49-F238E27FC236}">
                  <a16:creationId xmlns:a16="http://schemas.microsoft.com/office/drawing/2014/main" id="{39191642-3FDA-EE30-C8DC-25D93256B975}"/>
                </a:ext>
              </a:extLst>
            </p:cNvPr>
            <p:cNvSpPr txBox="1"/>
            <p:nvPr/>
          </p:nvSpPr>
          <p:spPr>
            <a:xfrm>
              <a:off x="8092369" y="1645646"/>
              <a:ext cx="1402833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Arbeitslast-management</a:t>
              </a: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89E12F4F-D460-D96A-2BF7-82ECC8D62BC0}"/>
              </a:ext>
            </a:extLst>
          </p:cNvPr>
          <p:cNvGrpSpPr/>
          <p:nvPr/>
        </p:nvGrpSpPr>
        <p:grpSpPr>
          <a:xfrm>
            <a:off x="6112420" y="1345060"/>
            <a:ext cx="1993153" cy="1827645"/>
            <a:chOff x="5042389" y="4167608"/>
            <a:chExt cx="1455733" cy="1635761"/>
          </a:xfrm>
        </p:grpSpPr>
        <p:sp>
          <p:nvSpPr>
            <p:cNvPr id="86" name="Sechseck 85">
              <a:extLst>
                <a:ext uri="{FF2B5EF4-FFF2-40B4-BE49-F238E27FC236}">
                  <a16:creationId xmlns:a16="http://schemas.microsoft.com/office/drawing/2014/main" id="{4654B6A5-B124-AABF-B8FB-300E50172039}"/>
                </a:ext>
              </a:extLst>
            </p:cNvPr>
            <p:cNvSpPr/>
            <p:nvPr/>
          </p:nvSpPr>
          <p:spPr>
            <a:xfrm rot="5400000">
              <a:off x="4936064" y="4273933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Sechseck 18">
              <a:extLst>
                <a:ext uri="{FF2B5EF4-FFF2-40B4-BE49-F238E27FC236}">
                  <a16:creationId xmlns:a16="http://schemas.microsoft.com/office/drawing/2014/main" id="{0B44BF86-33B2-BE81-2A9A-305457109BE1}"/>
                </a:ext>
              </a:extLst>
            </p:cNvPr>
            <p:cNvSpPr txBox="1"/>
            <p:nvPr/>
          </p:nvSpPr>
          <p:spPr>
            <a:xfrm>
              <a:off x="5048702" y="4422515"/>
              <a:ext cx="1449420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Selbst-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management</a:t>
              </a: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D495662-3E6F-C0AD-D14B-2527DD76CBBE}"/>
              </a:ext>
            </a:extLst>
          </p:cNvPr>
          <p:cNvGrpSpPr/>
          <p:nvPr/>
        </p:nvGrpSpPr>
        <p:grpSpPr>
          <a:xfrm>
            <a:off x="8102390" y="1341209"/>
            <a:ext cx="1948489" cy="1827645"/>
            <a:chOff x="5083945" y="4163215"/>
            <a:chExt cx="1423112" cy="1635761"/>
          </a:xfrm>
        </p:grpSpPr>
        <p:sp>
          <p:nvSpPr>
            <p:cNvPr id="89" name="Sechseck 88">
              <a:extLst>
                <a:ext uri="{FF2B5EF4-FFF2-40B4-BE49-F238E27FC236}">
                  <a16:creationId xmlns:a16="http://schemas.microsoft.com/office/drawing/2014/main" id="{E43ACF30-F91C-C528-6375-C6E293FD1125}"/>
                </a:ext>
              </a:extLst>
            </p:cNvPr>
            <p:cNvSpPr/>
            <p:nvPr/>
          </p:nvSpPr>
          <p:spPr>
            <a:xfrm rot="5400000">
              <a:off x="4977620" y="4269540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Sechseck 18">
              <a:extLst>
                <a:ext uri="{FF2B5EF4-FFF2-40B4-BE49-F238E27FC236}">
                  <a16:creationId xmlns:a16="http://schemas.microsoft.com/office/drawing/2014/main" id="{B02C61F9-3A29-F7D3-C3DC-28B445D46F8C}"/>
                </a:ext>
              </a:extLst>
            </p:cNvPr>
            <p:cNvSpPr txBox="1"/>
            <p:nvPr/>
          </p:nvSpPr>
          <p:spPr>
            <a:xfrm>
              <a:off x="5092583" y="4422515"/>
              <a:ext cx="1402833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Stress-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management</a:t>
              </a: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1B7AD5DF-7C55-A5A1-3655-3EAAF1950D51}"/>
              </a:ext>
            </a:extLst>
          </p:cNvPr>
          <p:cNvGrpSpPr/>
          <p:nvPr/>
        </p:nvGrpSpPr>
        <p:grpSpPr>
          <a:xfrm>
            <a:off x="9098444" y="2744814"/>
            <a:ext cx="1948489" cy="1827645"/>
            <a:chOff x="5083945" y="4163215"/>
            <a:chExt cx="1423112" cy="1635761"/>
          </a:xfrm>
        </p:grpSpPr>
        <p:sp>
          <p:nvSpPr>
            <p:cNvPr id="92" name="Sechseck 91">
              <a:extLst>
                <a:ext uri="{FF2B5EF4-FFF2-40B4-BE49-F238E27FC236}">
                  <a16:creationId xmlns:a16="http://schemas.microsoft.com/office/drawing/2014/main" id="{E42026D7-AF47-36C0-D6BA-49DB1E39CE09}"/>
                </a:ext>
              </a:extLst>
            </p:cNvPr>
            <p:cNvSpPr/>
            <p:nvPr/>
          </p:nvSpPr>
          <p:spPr>
            <a:xfrm rot="5400000">
              <a:off x="4977620" y="4269540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Sechseck 18">
              <a:extLst>
                <a:ext uri="{FF2B5EF4-FFF2-40B4-BE49-F238E27FC236}">
                  <a16:creationId xmlns:a16="http://schemas.microsoft.com/office/drawing/2014/main" id="{DB3E80CC-262E-DA76-1999-721DDC1421F9}"/>
                </a:ext>
              </a:extLst>
            </p:cNvPr>
            <p:cNvSpPr txBox="1"/>
            <p:nvPr/>
          </p:nvSpPr>
          <p:spPr>
            <a:xfrm>
              <a:off x="5090299" y="4422515"/>
              <a:ext cx="1416758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Situations-bezogene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Entscheidungs-findung </a:t>
              </a: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0CD24D1-5C3D-7569-5C5A-1C07445192A9}"/>
              </a:ext>
            </a:extLst>
          </p:cNvPr>
          <p:cNvGrpSpPr/>
          <p:nvPr/>
        </p:nvGrpSpPr>
        <p:grpSpPr>
          <a:xfrm>
            <a:off x="10099292" y="1345060"/>
            <a:ext cx="1948489" cy="1827645"/>
            <a:chOff x="5083945" y="4163215"/>
            <a:chExt cx="1423112" cy="1635761"/>
          </a:xfrm>
        </p:grpSpPr>
        <p:sp>
          <p:nvSpPr>
            <p:cNvPr id="95" name="Sechseck 94">
              <a:extLst>
                <a:ext uri="{FF2B5EF4-FFF2-40B4-BE49-F238E27FC236}">
                  <a16:creationId xmlns:a16="http://schemas.microsoft.com/office/drawing/2014/main" id="{B67A953F-DB14-5611-5476-05249CE9EC0E}"/>
                </a:ext>
              </a:extLst>
            </p:cNvPr>
            <p:cNvSpPr/>
            <p:nvPr/>
          </p:nvSpPr>
          <p:spPr>
            <a:xfrm rot="5400000">
              <a:off x="4977620" y="4269540"/>
              <a:ext cx="1635761" cy="1423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20013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Sechseck 18">
              <a:extLst>
                <a:ext uri="{FF2B5EF4-FFF2-40B4-BE49-F238E27FC236}">
                  <a16:creationId xmlns:a16="http://schemas.microsoft.com/office/drawing/2014/main" id="{80BBB304-15CB-ADE1-B500-A21BC87D0E11}"/>
                </a:ext>
              </a:extLst>
            </p:cNvPr>
            <p:cNvSpPr txBox="1"/>
            <p:nvPr/>
          </p:nvSpPr>
          <p:spPr>
            <a:xfrm>
              <a:off x="5098880" y="4422515"/>
              <a:ext cx="1408176" cy="11259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Problemlösen &amp;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Fehler-management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B181362C-8D9C-CAFC-8C60-70DBC0D12BCE}"/>
              </a:ext>
            </a:extLst>
          </p:cNvPr>
          <p:cNvSpPr/>
          <p:nvPr/>
        </p:nvSpPr>
        <p:spPr>
          <a:xfrm>
            <a:off x="0" y="6180640"/>
            <a:ext cx="12192000" cy="68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Grafik 51 – Sketchnote" descr="Sketchnote illustration replacing original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81" y="4556870"/>
            <a:ext cx="1470658" cy="1301718"/>
          </a:xfrm>
          <a:prstGeom prst="rect">
            <a:avLst/>
          </a:prstGeom>
        </p:spPr>
      </p:pic>
      <p:pic>
        <p:nvPicPr>
          <p:cNvPr id="98" name="Grafik 52 – Sketchnote" descr="Sketchnote illustration replacing original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92" y="4582275"/>
            <a:ext cx="1815122" cy="1276313"/>
          </a:xfrm>
          <a:prstGeom prst="rect">
            <a:avLst/>
          </a:prstGeom>
        </p:spPr>
      </p:pic>
      <p:pic>
        <p:nvPicPr>
          <p:cNvPr id="99" name="Grafik 53 – Sketchnote" descr="Sketchnote illustration replacing original 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83" y="4586483"/>
            <a:ext cx="1941558" cy="1239459"/>
          </a:xfrm>
          <a:prstGeom prst="rect">
            <a:avLst/>
          </a:prstGeom>
        </p:spPr>
      </p:pic>
      <p:pic>
        <p:nvPicPr>
          <p:cNvPr id="100" name="Grafik 54 – Sketchnote" descr="Sketchnote illustration replacing original 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1" y="4567913"/>
            <a:ext cx="1787740" cy="1314286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A33EF231-A788-8A2C-15F4-46B9248AF2B6}"/>
              </a:ext>
            </a:extLst>
          </p:cNvPr>
          <p:cNvSpPr txBox="1"/>
          <p:nvPr/>
        </p:nvSpPr>
        <p:spPr>
          <a:xfrm>
            <a:off x="104645" y="5860245"/>
            <a:ext cx="169918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Selbstgesteuertes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Lernen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954728F1-5FB1-6B62-45D9-E3DEE9E1A065}"/>
              </a:ext>
            </a:extLst>
          </p:cNvPr>
          <p:cNvSpPr txBox="1"/>
          <p:nvPr/>
        </p:nvSpPr>
        <p:spPr>
          <a:xfrm>
            <a:off x="2163995" y="5858588"/>
            <a:ext cx="210320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HF-Schulung/ Integra-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tion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Fachmodule/ situative Lernfenster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AE36AF9-0910-76FB-01E3-92E984EC27C8}"/>
              </a:ext>
            </a:extLst>
          </p:cNvPr>
          <p:cNvSpPr txBox="1"/>
          <p:nvPr/>
        </p:nvSpPr>
        <p:spPr>
          <a:xfrm>
            <a:off x="4341509" y="5882199"/>
            <a:ext cx="18111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 im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Simulatortraining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3118E62-A0AF-FC30-B97C-B1698DBD50AF}"/>
              </a:ext>
            </a:extLst>
          </p:cNvPr>
          <p:cNvSpPr txBox="1"/>
          <p:nvPr/>
        </p:nvSpPr>
        <p:spPr>
          <a:xfrm>
            <a:off x="6121064" y="5821734"/>
            <a:ext cx="19059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Coaching durch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Führungskraft / PEX/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</a:t>
            </a:r>
            <a:r>
              <a:rPr kumimoji="0" lang="de-CH" sz="1600" b="0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sz="1600" b="0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job</a:t>
            </a: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Training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F4B3A78-4E84-ECFF-CB59-576E2D9B4AC2}"/>
              </a:ext>
            </a:extLst>
          </p:cNvPr>
          <p:cNvSpPr txBox="1"/>
          <p:nvPr/>
        </p:nvSpPr>
        <p:spPr>
          <a:xfrm>
            <a:off x="8134583" y="5821734"/>
            <a:ext cx="18578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Berufsübergreifende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HF-Trainings</a:t>
            </a:r>
          </a:p>
        </p:txBody>
      </p:sp>
      <p:pic>
        <p:nvPicPr>
          <p:cNvPr id="101" name="Grafik 60 – Sketchnote" descr="Sketchnote illustration replacing original 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71" y="4567913"/>
            <a:ext cx="1929690" cy="1258029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DBAF4F3C-F067-BCF9-3A55-2421479FC2A2}"/>
              </a:ext>
            </a:extLst>
          </p:cNvPr>
          <p:cNvSpPr txBox="1"/>
          <p:nvPr/>
        </p:nvSpPr>
        <p:spPr>
          <a:xfrm>
            <a:off x="10178713" y="5854383"/>
            <a:ext cx="173643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Ausbildung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Sensiblisierung</a:t>
            </a: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Trainer Community</a:t>
            </a:r>
          </a:p>
        </p:txBody>
      </p:sp>
      <p:pic>
        <p:nvPicPr>
          <p:cNvPr id="102" name="Grafik 62 – Sketchnote" descr="Sketchnote illustration replacing original 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863" y="4582275"/>
            <a:ext cx="2029137" cy="12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2594B-5351-B9AB-F188-38B6BD31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9EBBD-02A2-7F27-800F-8D9003B0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In welchen Prozessen sind die grössten Hebel für HOF?</a:t>
            </a:r>
            <a:br>
              <a:rPr lang="de-CH"/>
            </a:br>
            <a:r>
              <a:rPr lang="de-CH"/>
              <a:t>Beispiel Änderungsmanagement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560AE4-EE1C-34A7-26F0-8DF9C87C6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3CAC23-AAA7-AC1C-7045-6BE4536EE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F9ED0F-4D92-0078-EE12-8B32456A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9" r="18122" b="12283"/>
          <a:stretch>
            <a:fillRect/>
          </a:stretch>
        </p:blipFill>
        <p:spPr>
          <a:xfrm>
            <a:off x="222317" y="2665343"/>
            <a:ext cx="5638280" cy="3494251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24409D-7DDA-0CAA-7F83-DB4CFC70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32" t="5050" r="10233" b="3091"/>
          <a:stretch>
            <a:fillRect/>
          </a:stretch>
        </p:blipFill>
        <p:spPr>
          <a:xfrm>
            <a:off x="6331404" y="1040575"/>
            <a:ext cx="5860596" cy="359664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A79F09-8342-06A5-9001-9AE9593DF027}"/>
              </a:ext>
            </a:extLst>
          </p:cNvPr>
          <p:cNvSpPr txBox="1"/>
          <p:nvPr/>
        </p:nvSpPr>
        <p:spPr>
          <a:xfrm>
            <a:off x="222317" y="1981588"/>
            <a:ext cx="66908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HOF-Integration im Rahmen der ISO 9241-210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(Ergonomie der Mensch-System-Interaktion)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F20602-953E-6DDF-F7E3-914B61F42353}"/>
              </a:ext>
            </a:extLst>
          </p:cNvPr>
          <p:cNvSpPr txBox="1"/>
          <p:nvPr/>
        </p:nvSpPr>
        <p:spPr>
          <a:xfrm>
            <a:off x="7028859" y="4637216"/>
            <a:ext cx="3771824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HOF-Integration im Rahmen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EN 50126-1 – (RAMS)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8787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20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32F82-387C-1C12-8284-CE8A5813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Hilfsmittel / 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9BDCF1-CD33-E5F6-9ED2-86EA397305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e-CH" dirty="0">
                <a:hlinkClick r:id="rId3"/>
              </a:rPr>
              <a:t>Internetseite Human and Organisational </a:t>
            </a:r>
            <a:r>
              <a:rPr lang="de-CH" dirty="0" err="1">
                <a:hlinkClick r:id="rId3"/>
              </a:rPr>
              <a:t>Factors</a:t>
            </a:r>
            <a:r>
              <a:rPr lang="de-CH" dirty="0">
                <a:hlinkClick r:id="rId3"/>
              </a:rPr>
              <a:t> </a:t>
            </a:r>
            <a:endParaRPr lang="de-CH" dirty="0"/>
          </a:p>
          <a:p>
            <a:pPr marL="0" indent="0">
              <a:spcBef>
                <a:spcPts val="1200"/>
              </a:spcBef>
              <a:buNone/>
            </a:pPr>
            <a:r>
              <a:rPr lang="de-CH" dirty="0"/>
              <a:t>Auf der Seite befinden sich: </a:t>
            </a:r>
          </a:p>
          <a:p>
            <a:pPr>
              <a:spcBef>
                <a:spcPts val="600"/>
              </a:spcBef>
            </a:pPr>
            <a:r>
              <a:rPr lang="de-CH" dirty="0"/>
              <a:t>Informationen zum Thema HOF </a:t>
            </a:r>
          </a:p>
          <a:p>
            <a:pPr>
              <a:spcBef>
                <a:spcPts val="600"/>
              </a:spcBef>
            </a:pPr>
            <a:r>
              <a:rPr lang="de-CH" dirty="0"/>
              <a:t>HOF-Leitsätze</a:t>
            </a:r>
          </a:p>
          <a:p>
            <a:pPr>
              <a:spcBef>
                <a:spcPts val="600"/>
              </a:spcBef>
            </a:pPr>
            <a:r>
              <a:rPr lang="de-CH" dirty="0"/>
              <a:t>Leitfaden zur Integration in Veränderungs- und Entwicklungsprozessen</a:t>
            </a:r>
          </a:p>
          <a:p>
            <a:pPr marL="256540" indent="-256540">
              <a:spcBef>
                <a:spcPts val="600"/>
              </a:spcBef>
            </a:pPr>
            <a:r>
              <a:rPr lang="de-CH" dirty="0"/>
              <a:t>Leitfaden für die Integration von HOF-Ausbildungen </a:t>
            </a:r>
            <a:endParaRPr lang="de-CH" dirty="0">
              <a:cs typeface="Arial"/>
            </a:endParaRPr>
          </a:p>
          <a:p>
            <a:pPr marL="256540" indent="-256540">
              <a:spcBef>
                <a:spcPts val="600"/>
              </a:spcBef>
            </a:pPr>
            <a:r>
              <a:rPr lang="de-CH" dirty="0">
                <a:cs typeface="Arial"/>
              </a:rPr>
              <a:t>Kontakt: Dino Roguljic, </a:t>
            </a:r>
            <a:r>
              <a:rPr lang="de-CH" dirty="0">
                <a:cs typeface="Arial"/>
                <a:hlinkClick r:id="rId4"/>
              </a:rPr>
              <a:t>dino.roguljic@voev.ch</a:t>
            </a:r>
            <a:r>
              <a:rPr lang="de-CH" dirty="0">
                <a:cs typeface="Arial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de-CH" dirty="0"/>
          </a:p>
          <a:p>
            <a:pPr marL="0" indent="0">
              <a:lnSpc>
                <a:spcPct val="150000"/>
              </a:lnSpc>
              <a:buNone/>
            </a:pPr>
            <a:r>
              <a:rPr lang="de-CH" dirty="0"/>
              <a:t>Internetseiten der ERA und der UIC: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hlinkClick r:id="rId5"/>
              </a:rPr>
              <a:t>Human and </a:t>
            </a:r>
            <a:r>
              <a:rPr lang="en-US" dirty="0" err="1">
                <a:hlinkClick r:id="rId5"/>
              </a:rPr>
              <a:t>Organisational</a:t>
            </a:r>
            <a:r>
              <a:rPr lang="en-US" dirty="0">
                <a:hlinkClick r:id="rId5"/>
              </a:rPr>
              <a:t> Factors (HOF) | European Union Agency for Railways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de-CH" dirty="0">
                <a:hlinkClick r:id="rId6"/>
              </a:rPr>
              <a:t>Home - </a:t>
            </a:r>
            <a:r>
              <a:rPr lang="de-CH" dirty="0" err="1">
                <a:hlinkClick r:id="rId6"/>
              </a:rPr>
              <a:t>RailHOF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6C5C40-4DFF-2ECE-A949-8AF9D4BDE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BC725C-1960-7271-F771-D3F547E48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DF889-9C01-0AE0-35E0-2A4FD7662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664" y="1"/>
            <a:ext cx="3450336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BB461-B75A-AC85-BB0D-425CA349B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Fazit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CDC561-BFB6-BA3A-9B24-404A6DD42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751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4D0E32-DB72-F83F-A9A3-740D1835F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571F0-C9A1-493E-990A-02B3889D72AA}" type="slidenum">
              <a:rPr kumimoji="0" lang="de-CH" sz="751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de-CH" sz="751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4EE4D2-4E35-130C-60D2-0585DB955E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171" y="-651089"/>
            <a:ext cx="12093827" cy="7936574"/>
          </a:xfrm>
          <a:prstGeom prst="rect">
            <a:avLst/>
          </a:prstGeo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C96F4B6E-6A45-9A2D-97AA-3ED343F24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103" b="18513"/>
          <a:stretch/>
        </p:blipFill>
        <p:spPr>
          <a:xfrm>
            <a:off x="48001" y="1657732"/>
            <a:ext cx="12095997" cy="41582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FFDF16-7EC4-AA3B-11DB-9AAA3CC43A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11148" y="4699935"/>
            <a:ext cx="1080000" cy="1080000"/>
          </a:xfrm>
          <a:prstGeom prst="ellipse">
            <a:avLst/>
          </a:prstGeom>
        </p:spPr>
      </p:pic>
      <p:pic>
        <p:nvPicPr>
          <p:cNvPr id="1026" name="Picture 2" descr="Introducing the Online SMS Guide | European Union Agency for Railways">
            <a:extLst>
              <a:ext uri="{FF2B5EF4-FFF2-40B4-BE49-F238E27FC236}">
                <a16:creationId xmlns:a16="http://schemas.microsoft.com/office/drawing/2014/main" id="{A2052607-1BC5-44D5-40A8-C198457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60" y="4154585"/>
            <a:ext cx="1700213" cy="1703070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D00E30C-AB8A-A218-D090-98AC27D81D28}"/>
              </a:ext>
            </a:extLst>
          </p:cNvPr>
          <p:cNvSpPr txBox="1"/>
          <p:nvPr/>
        </p:nvSpPr>
        <p:spPr>
          <a:xfrm>
            <a:off x="3688616" y="3109450"/>
            <a:ext cx="606498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 ist kein Extra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 ist die Basis eines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wirksamen SMS.</a:t>
            </a:r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293491"/>
      </p:ext>
    </p:extLst>
  </p:cSld>
  <p:clrMapOvr>
    <a:masterClrMapping/>
  </p:clrMapOvr>
</p:sld>
</file>

<file path=ppt/theme/theme1.xml><?xml version="1.0" encoding="utf-8"?>
<a:theme xmlns:a="http://schemas.openxmlformats.org/drawingml/2006/main" name="VoeV_Vorlage_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>
            <a:solidFill>
              <a:srgbClr val="00659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A0E612D2-93B2-45CA-A27F-4F8D4DDB7D8A}" vid="{26EC3625-89BB-4FD6-B87F-4F8886430B6E}"/>
    </a:ext>
  </a:extLst>
</a:theme>
</file>

<file path=ppt/theme/theme2.xml><?xml version="1.0" encoding="utf-8"?>
<a:theme xmlns:a="http://schemas.openxmlformats.org/drawingml/2006/main" name="Powerpoint_Vorlage_VoeV">
  <a:themeElements>
    <a:clrScheme name="VöV/SBS">
      <a:dk1>
        <a:srgbClr val="3C3C3C"/>
      </a:dk1>
      <a:lt1>
        <a:srgbClr val="FFFFFF"/>
      </a:lt1>
      <a:dk2>
        <a:srgbClr val="878787"/>
      </a:dk2>
      <a:lt2>
        <a:srgbClr val="FFFFFF"/>
      </a:lt2>
      <a:accent1>
        <a:srgbClr val="3C3C3C"/>
      </a:accent1>
      <a:accent2>
        <a:srgbClr val="00659D"/>
      </a:accent2>
      <a:accent3>
        <a:srgbClr val="8AB343"/>
      </a:accent3>
      <a:accent4>
        <a:srgbClr val="C8C8C8"/>
      </a:accent4>
      <a:accent5>
        <a:srgbClr val="8CCDFF"/>
      </a:accent5>
      <a:accent6>
        <a:srgbClr val="C8F08A"/>
      </a:accent6>
      <a:hlink>
        <a:srgbClr val="00659D"/>
      </a:hlink>
      <a:folHlink>
        <a:srgbClr val="00659D"/>
      </a:folHlink>
    </a:clrScheme>
    <a:fontScheme name="VöV_SB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59D"/>
        </a:solidFill>
        <a:ln>
          <a:solidFill>
            <a:srgbClr val="00659D"/>
          </a:solidFill>
        </a:ln>
      </a:spPr>
      <a:bodyPr rtlCol="0" anchor="ctr"/>
      <a:lstStyle>
        <a:defPPr algn="l">
          <a:spcAft>
            <a:spcPts val="600"/>
          </a:spcAft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87878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eV_Präsentationsvorlage_light.potx" id="{CFC2C712-4892-455C-8A15-90506B132CE4}" vid="{C167F45C-AD3E-4A79-BEEC-5E7E882D5AC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894BB7D6D38740A999F1F3DD31CD29" ma:contentTypeVersion="14" ma:contentTypeDescription="Create a new document." ma:contentTypeScope="" ma:versionID="72200853a71e19bf12d0ae5c1a276343">
  <xsd:schema xmlns:xsd="http://www.w3.org/2001/XMLSchema" xmlns:xs="http://www.w3.org/2001/XMLSchema" xmlns:p="http://schemas.microsoft.com/office/2006/metadata/properties" xmlns:ns2="1cc99b95-fbfd-4ded-9c23-d43d37da1afb" xmlns:ns3="d993b007-8d68-4212-95e4-9dee1b8fe5de" targetNamespace="http://schemas.microsoft.com/office/2006/metadata/properties" ma:root="true" ma:fieldsID="7b8a666288940e952538557baf4322e8" ns2:_="" ns3:_="">
    <xsd:import namespace="1cc99b95-fbfd-4ded-9c23-d43d37da1afb"/>
    <xsd:import namespace="d993b007-8d68-4212-95e4-9dee1b8fe5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  <xsd:element ref="ns2:Dat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99b95-fbfd-4ded-9c23-d43d37da1a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022d4cd-26ff-4595-90f3-a961ef1ab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um" ma:index="21" nillable="true" ma:displayName="Datum" ma:format="DateOnly" ma:internalName="Datum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3b007-8d68-4212-95e4-9dee1b8fe5d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3c63135-deb5-4a60-a415-c1c6943bf483}" ma:internalName="TaxCatchAll" ma:showField="CatchAllData" ma:web="d993b007-8d68-4212-95e4-9dee1b8fe5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c99b95-fbfd-4ded-9c23-d43d37da1afb">
      <Terms xmlns="http://schemas.microsoft.com/office/infopath/2007/PartnerControls"/>
    </lcf76f155ced4ddcb4097134ff3c332f>
    <TaxCatchAll xmlns="d993b007-8d68-4212-95e4-9dee1b8fe5de" xsi:nil="true"/>
    <Datum xmlns="1cc99b95-fbfd-4ded-9c23-d43d37da1afb" xsi:nil="true"/>
  </documentManagement>
</p:properties>
</file>

<file path=customXml/itemProps1.xml><?xml version="1.0" encoding="utf-8"?>
<ds:datastoreItem xmlns:ds="http://schemas.openxmlformats.org/officeDocument/2006/customXml" ds:itemID="{7CAC1F86-FD5D-4067-84AB-4D06080BB4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c99b95-fbfd-4ded-9c23-d43d37da1afb"/>
    <ds:schemaRef ds:uri="d993b007-8d68-4212-95e4-9dee1b8fe5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0AB191-D700-49D7-9605-2D794242B5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2742F6-3E06-416E-91AC-CB6F67810338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1cc99b95-fbfd-4ded-9c23-d43d37da1afb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d993b007-8d68-4212-95e4-9dee1b8fe5de"/>
  </ds:schemaRefs>
</ds:datastoreItem>
</file>

<file path=docMetadata/LabelInfo.xml><?xml version="1.0" encoding="utf-8"?>
<clbl:labelList xmlns:clbl="http://schemas.microsoft.com/office/2020/mipLabelMetadata">
  <clbl:label id="{a56919d2-55f3-4db0-8889-70d9e460c57c}" enabled="0" method="" siteId="{a56919d2-55f3-4db0-8889-70d9e460c57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Präsentation1_Voev</Template>
  <TotalTime>0</TotalTime>
  <Words>1347</Words>
  <Application>Microsoft Office PowerPoint</Application>
  <PresentationFormat>Breitbild</PresentationFormat>
  <Paragraphs>227</Paragraphs>
  <Slides>17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SBB Light</vt:lpstr>
      <vt:lpstr>Symbol</vt:lpstr>
      <vt:lpstr>Wingdings</vt:lpstr>
      <vt:lpstr>VoeV_Vorlage_2018</vt:lpstr>
      <vt:lpstr>Powerpoint_Vorlage_VoeV</vt:lpstr>
      <vt:lpstr>PowerPoint-Präsentation</vt:lpstr>
      <vt:lpstr>HOF-Integration in das SMS – warum überhaupt?</vt:lpstr>
      <vt:lpstr>Kommt da jetzt noch etwas dazu?</vt:lpstr>
      <vt:lpstr>Wie bei der Integration von HOF in das SMS vorgehen? </vt:lpstr>
      <vt:lpstr>In welchen Prozessen sind die grössten Hebel für HOF? </vt:lpstr>
      <vt:lpstr>In welchen Prozessen sind die grössten Hebel für HOF? Beispiel Kompetenzmanagement</vt:lpstr>
      <vt:lpstr>In welchen Prozessen sind die grössten Hebel für HOF? Beispiel Änderungsmanagement</vt:lpstr>
      <vt:lpstr>Hilfsmittel / Kontakt</vt:lpstr>
      <vt:lpstr>Fazit</vt:lpstr>
      <vt:lpstr>Tipps für die HOF-Integration in Prozesse der EVU/ISB: Nutzung einer HOF-Konvergenztabelle</vt:lpstr>
      <vt:lpstr>Überblick: Regulatorische Vorgaben zu HOF im SMS.</vt:lpstr>
      <vt:lpstr>Tipps für die HOF-Integration in Prozesse der EVU/ISB: Nutzung einer HOF-Konvergenztabelle - Beispiel</vt:lpstr>
      <vt:lpstr>Tipps für die HOF-Integration in Prozesse der EVU/ISB: Übergeordneter HOF-Prozess</vt:lpstr>
      <vt:lpstr>Tipps für die HOF-Integration in Prozesse der EVU/ISB: Abbildung der HOF-Aktivitäten in einzelne Prozesse</vt:lpstr>
      <vt:lpstr>Tipps für die HOF-Integration in Prozesse der EVU/ISB: Abbildung der HOF-Aktivitäten in einzelne Prozesse - Beispiel</vt:lpstr>
      <vt:lpstr>Tipps für die HOF-Integration in Prozesse der EVU/ISB: Festlegung von Verantwortlichkeiten in der HOF-Strategie</vt:lpstr>
      <vt:lpstr>Tipps für die HOF-Integration in Prozesse der EVU/ISB: Festlegung von Verantwortlichkeiten in der HOF-Strategie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Fokusgruppe HOF Training</dc:title>
  <dc:creator>Böhler Jonas</dc:creator>
  <cp:lastModifiedBy>Koblet Martin</cp:lastModifiedBy>
  <cp:revision>10</cp:revision>
  <cp:lastPrinted>2026-03-16T13:03:03Z</cp:lastPrinted>
  <dcterms:created xsi:type="dcterms:W3CDTF">2023-06-20T07:10:49Z</dcterms:created>
  <dcterms:modified xsi:type="dcterms:W3CDTF">2026-06-29T11:47:58Z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0x010100EE894BB7D6D38740A999F1F3DD31CD29</vt:lpwstr>
  </property>
  <property fmtid="{D5CDD505-2E9C-101B-9397-08002B2CF9AE}" pid="3" name="_dlc_DocIdItemGuid">
    <vt:lpwstr>b573c280-8004-486e-a13d-22a11e921c47</vt:lpwstr>
  </property>
  <property fmtid="{D5CDD505-2E9C-101B-9397-08002B2CF9AE}" pid="4" name="TmpVertraulichkeit">
    <vt:lpwstr/>
  </property>
  <property fmtid="{D5CDD505-2E9C-101B-9397-08002B2CF9AE}" pid="5" name="TmpStatus">
    <vt:lpwstr/>
  </property>
  <property fmtid="{D5CDD505-2E9C-101B-9397-08002B2CF9AE}" pid="6" name="MediaServiceImageTags">
    <vt:lpwstr/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bool>false</vt:bool>
  </property>
</Properties>
</file>