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5"/>
  </p:sldMasterIdLst>
  <p:notesMasterIdLst>
    <p:notesMasterId r:id="rId28"/>
  </p:notesMasterIdLst>
  <p:sldIdLst>
    <p:sldId id="256" r:id="rId6"/>
    <p:sldId id="280" r:id="rId7"/>
    <p:sldId id="277" r:id="rId8"/>
    <p:sldId id="285" r:id="rId9"/>
    <p:sldId id="286" r:id="rId10"/>
    <p:sldId id="287" r:id="rId11"/>
    <p:sldId id="288" r:id="rId12"/>
    <p:sldId id="291" r:id="rId13"/>
    <p:sldId id="816" r:id="rId14"/>
    <p:sldId id="295" r:id="rId15"/>
    <p:sldId id="296" r:id="rId16"/>
    <p:sldId id="299" r:id="rId17"/>
    <p:sldId id="303" r:id="rId18"/>
    <p:sldId id="302" r:id="rId19"/>
    <p:sldId id="316" r:id="rId20"/>
    <p:sldId id="831" r:id="rId21"/>
    <p:sldId id="835" r:id="rId22"/>
    <p:sldId id="824" r:id="rId23"/>
    <p:sldId id="262" r:id="rId24"/>
    <p:sldId id="834" r:id="rId25"/>
    <p:sldId id="821" r:id="rId26"/>
    <p:sldId id="324" r:id="rId27"/>
  </p:sldIdLst>
  <p:sldSz cx="9144000" cy="5143500" type="screen16x9"/>
  <p:notesSz cx="6797675" cy="9926638"/>
  <p:defaultTextStyle>
    <a:defPPr>
      <a:defRPr lang="de-CH"/>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20">
          <p15:clr>
            <a:srgbClr val="A4A3A4"/>
          </p15:clr>
        </p15:guide>
        <p15:guide id="4" orient="horz" pos="2391">
          <p15:clr>
            <a:srgbClr val="A4A3A4"/>
          </p15:clr>
        </p15:guide>
        <p15:guide id="5" orient="horz" pos="2890">
          <p15:clr>
            <a:srgbClr val="A4A3A4"/>
          </p15:clr>
        </p15:guide>
        <p15:guide id="6" orient="horz" pos="864">
          <p15:clr>
            <a:srgbClr val="A4A3A4"/>
          </p15:clr>
        </p15:guide>
        <p15:guide id="7" orient="horz" pos="746">
          <p15:clr>
            <a:srgbClr val="A4A3A4"/>
          </p15:clr>
        </p15:guide>
        <p15:guide id="8" orient="horz" pos="498">
          <p15:clr>
            <a:srgbClr val="A4A3A4"/>
          </p15:clr>
        </p15:guide>
        <p15:guide id="9" orient="horz" pos="3117">
          <p15:clr>
            <a:srgbClr val="A4A3A4"/>
          </p15:clr>
        </p15:guide>
        <p15:guide id="10" pos="295">
          <p15:clr>
            <a:srgbClr val="A4A3A4"/>
          </p15:clr>
        </p15:guide>
        <p15:guide id="11"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DADA"/>
    <a:srgbClr val="4D4D4D"/>
    <a:srgbClr val="CD003C"/>
    <a:srgbClr val="808080"/>
    <a:srgbClr val="CC006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D51D73-4FE6-41C5-BB62-B425E7627BC2}" v="2" dt="2021-09-17T09:37:41.175"/>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70" autoAdjust="0"/>
  </p:normalViewPr>
  <p:slideViewPr>
    <p:cSldViewPr>
      <p:cViewPr varScale="1">
        <p:scale>
          <a:sx n="140" d="100"/>
          <a:sy n="140" d="100"/>
        </p:scale>
        <p:origin x="732" y="120"/>
      </p:cViewPr>
      <p:guideLst>
        <p:guide orient="horz" pos="2160"/>
        <p:guide pos="2880"/>
        <p:guide orient="horz" pos="1620"/>
        <p:guide orient="horz" pos="2391"/>
        <p:guide orient="horz" pos="2890"/>
        <p:guide orient="horz" pos="864"/>
        <p:guide orient="horz" pos="746"/>
        <p:guide orient="horz" pos="498"/>
        <p:guide orient="horz" pos="3117"/>
        <p:guide pos="295"/>
        <p:guide pos="5465"/>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Lst>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viewProps" Target="viewProps.xml"/><Relationship Id="rId8" Type="http://schemas.openxmlformats.org/officeDocument/2006/relationships/slide" Target="slides/slide3.xml"/></Relationships>
</file>

<file path=ppt/_rels/viewProps.xml.rels><?xml version="1.0" encoding="UTF-8" standalone="yes"?>
<Relationships xmlns="http://schemas.openxmlformats.org/package/2006/relationships"><Relationship Id="rId8" Type="http://schemas.openxmlformats.org/officeDocument/2006/relationships/slide" Target="slides/slide8.xml"/><Relationship Id="rId13" Type="http://schemas.openxmlformats.org/officeDocument/2006/relationships/slide" Target="slides/slide14.xml"/><Relationship Id="rId3" Type="http://schemas.openxmlformats.org/officeDocument/2006/relationships/slide" Target="slides/slide3.xml"/><Relationship Id="rId7" Type="http://schemas.openxmlformats.org/officeDocument/2006/relationships/slide" Target="slides/slide7.xml"/><Relationship Id="rId12" Type="http://schemas.openxmlformats.org/officeDocument/2006/relationships/slide" Target="slides/slide13.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2.xml"/><Relationship Id="rId5" Type="http://schemas.openxmlformats.org/officeDocument/2006/relationships/slide" Target="slides/slide5.xml"/><Relationship Id="rId15" Type="http://schemas.openxmlformats.org/officeDocument/2006/relationships/slide" Target="slides/slide19.xml"/><Relationship Id="rId10" Type="http://schemas.openxmlformats.org/officeDocument/2006/relationships/slide" Target="slides/slide11.xml"/><Relationship Id="rId4" Type="http://schemas.openxmlformats.org/officeDocument/2006/relationships/slide" Target="slides/slide4.xml"/><Relationship Id="rId9" Type="http://schemas.openxmlformats.org/officeDocument/2006/relationships/slide" Target="slides/slide10.xml"/><Relationship Id="rId14" Type="http://schemas.openxmlformats.org/officeDocument/2006/relationships/slide" Target="slides/slide15.xml"/></Relationships>
</file>

<file path=ppt/charts/_rels/chart1.xml.rels><?xml version="1.0" encoding="UTF-8" standalone="yes"?>
<Relationships xmlns="http://schemas.openxmlformats.org/package/2006/relationships"><Relationship Id="rId3" Type="http://schemas.openxmlformats.org/officeDocument/2006/relationships/oleObject" Target="file:///\\svb11\svbdaten\Projekt_Busbeschaffung_Pilotbetrieb_Linie_17\Teilprojekte\Monitoring\2021-07-13-Monitoring.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de-CH"/>
              <a:t>E-Bus, Verbrauch, [kWh/km]</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lineChart>
        <c:grouping val="standard"/>
        <c:varyColors val="0"/>
        <c:ser>
          <c:idx val="1"/>
          <c:order val="0"/>
          <c:tx>
            <c:v>Energie ab Zähler</c:v>
          </c:tx>
          <c:spPr>
            <a:ln w="28575" cap="rnd">
              <a:solidFill>
                <a:srgbClr val="FF0000"/>
              </a:solidFill>
              <a:round/>
            </a:ln>
            <a:effectLst/>
          </c:spPr>
          <c:marker>
            <c:symbol val="circle"/>
            <c:size val="5"/>
            <c:spPr>
              <a:solidFill>
                <a:schemeClr val="accent2"/>
              </a:solidFill>
              <a:ln w="9525">
                <a:solidFill>
                  <a:srgbClr val="FF0000"/>
                </a:solidFill>
              </a:ln>
              <a:effectLst/>
            </c:spPr>
          </c:marker>
          <c:cat>
            <c:strRef>
              <c:f>Grundlagendaten!$A$6:$A$43</c:f>
              <c:strCache>
                <c:ptCount val="37"/>
                <c:pt idx="0">
                  <c:v>Feb 19</c:v>
                </c:pt>
                <c:pt idx="1">
                  <c:v>Mär 19</c:v>
                </c:pt>
                <c:pt idx="2">
                  <c:v>Apr 19</c:v>
                </c:pt>
                <c:pt idx="3">
                  <c:v>Mai 19</c:v>
                </c:pt>
                <c:pt idx="4">
                  <c:v>Jun 19</c:v>
                </c:pt>
                <c:pt idx="5">
                  <c:v>Jul 19</c:v>
                </c:pt>
                <c:pt idx="6">
                  <c:v>Aug 19</c:v>
                </c:pt>
                <c:pt idx="7">
                  <c:v>Sep 19</c:v>
                </c:pt>
                <c:pt idx="8">
                  <c:v>Okt 19</c:v>
                </c:pt>
                <c:pt idx="9">
                  <c:v>Nov 19</c:v>
                </c:pt>
                <c:pt idx="10">
                  <c:v>Dez 19</c:v>
                </c:pt>
                <c:pt idx="11">
                  <c:v>Jan 20</c:v>
                </c:pt>
                <c:pt idx="12">
                  <c:v>Feb 20</c:v>
                </c:pt>
                <c:pt idx="13">
                  <c:v>Mär 20</c:v>
                </c:pt>
                <c:pt idx="14">
                  <c:v>Apr 20</c:v>
                </c:pt>
                <c:pt idx="15">
                  <c:v>Mai 20</c:v>
                </c:pt>
                <c:pt idx="16">
                  <c:v>Jun 20</c:v>
                </c:pt>
                <c:pt idx="17">
                  <c:v>Jul 20</c:v>
                </c:pt>
                <c:pt idx="18">
                  <c:v>Aug 20</c:v>
                </c:pt>
                <c:pt idx="19">
                  <c:v>Sep 20</c:v>
                </c:pt>
                <c:pt idx="20">
                  <c:v>Okt 20</c:v>
                </c:pt>
                <c:pt idx="21">
                  <c:v>Nov 20</c:v>
                </c:pt>
                <c:pt idx="22">
                  <c:v>Dez 20</c:v>
                </c:pt>
                <c:pt idx="23">
                  <c:v>Jan 21</c:v>
                </c:pt>
                <c:pt idx="24">
                  <c:v>Feb 21</c:v>
                </c:pt>
                <c:pt idx="25">
                  <c:v>Mär 21</c:v>
                </c:pt>
                <c:pt idx="26">
                  <c:v>Apr 21</c:v>
                </c:pt>
                <c:pt idx="27">
                  <c:v>Mai 21</c:v>
                </c:pt>
                <c:pt idx="28">
                  <c:v>Jun 21</c:v>
                </c:pt>
                <c:pt idx="29">
                  <c:v>Jul 21</c:v>
                </c:pt>
                <c:pt idx="30">
                  <c:v>Aug 21</c:v>
                </c:pt>
                <c:pt idx="31">
                  <c:v>Sep 21</c:v>
                </c:pt>
                <c:pt idx="32">
                  <c:v>Okt 21</c:v>
                </c:pt>
                <c:pt idx="33">
                  <c:v>Nov 21</c:v>
                </c:pt>
                <c:pt idx="34">
                  <c:v>Dez 21</c:v>
                </c:pt>
                <c:pt idx="36">
                  <c:v>Total</c:v>
                </c:pt>
              </c:strCache>
              <c:extLst/>
            </c:strRef>
          </c:cat>
          <c:val>
            <c:numRef>
              <c:f>Grundlagendaten!$Q$6:$Q$43</c:f>
              <c:numCache>
                <c:formatCode>0.00</c:formatCode>
                <c:ptCount val="37"/>
                <c:pt idx="0">
                  <c:v>2.4925091952991836</c:v>
                </c:pt>
                <c:pt idx="1">
                  <c:v>2.3626369015148336</c:v>
                </c:pt>
                <c:pt idx="2">
                  <c:v>2.0746025437201907</c:v>
                </c:pt>
                <c:pt idx="3">
                  <c:v>1.9767424441032171</c:v>
                </c:pt>
                <c:pt idx="4">
                  <c:v>1.7735394801188729</c:v>
                </c:pt>
                <c:pt idx="5">
                  <c:v>1.714054462934947</c:v>
                </c:pt>
                <c:pt idx="6">
                  <c:v>1.7479406919275124</c:v>
                </c:pt>
                <c:pt idx="7">
                  <c:v>1.7323916283289056</c:v>
                </c:pt>
                <c:pt idx="8">
                  <c:v>1.9706050955414012</c:v>
                </c:pt>
                <c:pt idx="9">
                  <c:v>2.7218789576697242</c:v>
                </c:pt>
                <c:pt idx="10">
                  <c:v>2.4531725888324871</c:v>
                </c:pt>
                <c:pt idx="11">
                  <c:v>2.7310942032031611</c:v>
                </c:pt>
                <c:pt idx="12">
                  <c:v>2.4559785522788204</c:v>
                </c:pt>
                <c:pt idx="13">
                  <c:v>2.3298314808174974</c:v>
                </c:pt>
                <c:pt idx="14">
                  <c:v>1.8486141544612309</c:v>
                </c:pt>
                <c:pt idx="15">
                  <c:v>1.7459951172201598</c:v>
                </c:pt>
                <c:pt idx="16">
                  <c:v>1.8086978636826043</c:v>
                </c:pt>
                <c:pt idx="17">
                  <c:v>1.6763548183032262</c:v>
                </c:pt>
                <c:pt idx="18">
                  <c:v>1.7015148936170212</c:v>
                </c:pt>
                <c:pt idx="19">
                  <c:v>1.7429697415002339</c:v>
                </c:pt>
                <c:pt idx="20">
                  <c:v>2.1447735423030947</c:v>
                </c:pt>
                <c:pt idx="21">
                  <c:v>2.3927771656062276</c:v>
                </c:pt>
                <c:pt idx="22">
                  <c:v>2.7496667835847073</c:v>
                </c:pt>
                <c:pt idx="23">
                  <c:v>2.851312277580071</c:v>
                </c:pt>
                <c:pt idx="24">
                  <c:v>2.5937341665259246</c:v>
                </c:pt>
                <c:pt idx="25">
                  <c:v>2.3444665833642904</c:v>
                </c:pt>
                <c:pt idx="26">
                  <c:v>2.0787995020355976</c:v>
                </c:pt>
                <c:pt idx="27">
                  <c:v>1.9787074148296593</c:v>
                </c:pt>
                <c:pt idx="28">
                  <c:v>1.6890444810543657</c:v>
                </c:pt>
                <c:pt idx="29">
                  <c:v>1.6143872057090063</c:v>
                </c:pt>
                <c:pt idx="30">
                  <c:v>1.678176688750119</c:v>
                </c:pt>
                <c:pt idx="36" formatCode="#,##0.00">
                  <c:v>2.0992450595450562</c:v>
                </c:pt>
              </c:numCache>
              <c:extLst/>
            </c:numRef>
          </c:val>
          <c:smooth val="0"/>
          <c:extLst>
            <c:ext xmlns:c16="http://schemas.microsoft.com/office/drawing/2014/chart" uri="{C3380CC4-5D6E-409C-BE32-E72D297353CC}">
              <c16:uniqueId val="{00000000-A80E-4025-88F5-4E0514EECEF0}"/>
            </c:ext>
          </c:extLst>
        </c:ser>
        <c:dLbls>
          <c:showLegendKey val="0"/>
          <c:showVal val="0"/>
          <c:showCatName val="0"/>
          <c:showSerName val="0"/>
          <c:showPercent val="0"/>
          <c:showBubbleSize val="0"/>
        </c:dLbls>
        <c:marker val="1"/>
        <c:smooth val="0"/>
        <c:axId val="541728824"/>
        <c:axId val="541733088"/>
        <c:extLst>
          <c:ext xmlns:c15="http://schemas.microsoft.com/office/drawing/2012/chart" uri="{02D57815-91ED-43cb-92C2-25804820EDAC}">
            <c15:filteredLineSeries>
              <c15:ser>
                <c:idx val="0"/>
                <c:order val="1"/>
                <c:tx>
                  <c:v>ABB-Werte/Telematik</c:v>
                </c:tx>
                <c:spPr>
                  <a:ln w="28575" cap="rnd">
                    <a:solidFill>
                      <a:schemeClr val="bg1">
                        <a:lumMod val="50000"/>
                      </a:schemeClr>
                    </a:solidFill>
                    <a:round/>
                  </a:ln>
                  <a:effectLst/>
                </c:spPr>
                <c:marker>
                  <c:symbol val="circle"/>
                  <c:size val="5"/>
                  <c:spPr>
                    <a:solidFill>
                      <a:schemeClr val="accent1"/>
                    </a:solidFill>
                    <a:ln w="9525">
                      <a:solidFill>
                        <a:schemeClr val="bg1">
                          <a:lumMod val="50000"/>
                        </a:schemeClr>
                      </a:solidFill>
                    </a:ln>
                    <a:effectLst/>
                  </c:spPr>
                </c:marker>
                <c:cat>
                  <c:strRef>
                    <c:extLst>
                      <c:ext uri="{02D57815-91ED-43cb-92C2-25804820EDAC}">
                        <c15:formulaRef>
                          <c15:sqref>Grundlagendaten!$A$6:$A$43</c15:sqref>
                        </c15:formulaRef>
                      </c:ext>
                    </c:extLst>
                    <c:strCache>
                      <c:ptCount val="37"/>
                      <c:pt idx="0">
                        <c:v>Feb 19</c:v>
                      </c:pt>
                      <c:pt idx="1">
                        <c:v>Mär 19</c:v>
                      </c:pt>
                      <c:pt idx="2">
                        <c:v>Apr 19</c:v>
                      </c:pt>
                      <c:pt idx="3">
                        <c:v>Mai 19</c:v>
                      </c:pt>
                      <c:pt idx="4">
                        <c:v>Jun 19</c:v>
                      </c:pt>
                      <c:pt idx="5">
                        <c:v>Jul 19</c:v>
                      </c:pt>
                      <c:pt idx="6">
                        <c:v>Aug 19</c:v>
                      </c:pt>
                      <c:pt idx="7">
                        <c:v>Sep 19</c:v>
                      </c:pt>
                      <c:pt idx="8">
                        <c:v>Okt 19</c:v>
                      </c:pt>
                      <c:pt idx="9">
                        <c:v>Nov 19</c:v>
                      </c:pt>
                      <c:pt idx="10">
                        <c:v>Dez 19</c:v>
                      </c:pt>
                      <c:pt idx="11">
                        <c:v>Jan 20</c:v>
                      </c:pt>
                      <c:pt idx="12">
                        <c:v>Feb 20</c:v>
                      </c:pt>
                      <c:pt idx="13">
                        <c:v>Mär 20</c:v>
                      </c:pt>
                      <c:pt idx="14">
                        <c:v>Apr 20</c:v>
                      </c:pt>
                      <c:pt idx="15">
                        <c:v>Mai 20</c:v>
                      </c:pt>
                      <c:pt idx="16">
                        <c:v>Jun 20</c:v>
                      </c:pt>
                      <c:pt idx="17">
                        <c:v>Jul 20</c:v>
                      </c:pt>
                      <c:pt idx="18">
                        <c:v>Aug 20</c:v>
                      </c:pt>
                      <c:pt idx="19">
                        <c:v>Sep 20</c:v>
                      </c:pt>
                      <c:pt idx="20">
                        <c:v>Okt 20</c:v>
                      </c:pt>
                      <c:pt idx="21">
                        <c:v>Nov 20</c:v>
                      </c:pt>
                      <c:pt idx="22">
                        <c:v>Dez 20</c:v>
                      </c:pt>
                      <c:pt idx="23">
                        <c:v>Jan 21</c:v>
                      </c:pt>
                      <c:pt idx="24">
                        <c:v>Feb 21</c:v>
                      </c:pt>
                      <c:pt idx="25">
                        <c:v>Mär 21</c:v>
                      </c:pt>
                      <c:pt idx="26">
                        <c:v>Apr 21</c:v>
                      </c:pt>
                      <c:pt idx="27">
                        <c:v>Mai 21</c:v>
                      </c:pt>
                      <c:pt idx="28">
                        <c:v>Jun 21</c:v>
                      </c:pt>
                      <c:pt idx="29">
                        <c:v>Jul 21</c:v>
                      </c:pt>
                      <c:pt idx="30">
                        <c:v>Aug 21</c:v>
                      </c:pt>
                      <c:pt idx="31">
                        <c:v>Sep 21</c:v>
                      </c:pt>
                      <c:pt idx="32">
                        <c:v>Okt 21</c:v>
                      </c:pt>
                      <c:pt idx="33">
                        <c:v>Nov 21</c:v>
                      </c:pt>
                      <c:pt idx="34">
                        <c:v>Dez 21</c:v>
                      </c:pt>
                      <c:pt idx="36">
                        <c:v>Total</c:v>
                      </c:pt>
                    </c:strCache>
                  </c:strRef>
                </c:cat>
                <c:val>
                  <c:numRef>
                    <c:extLst>
                      <c:ext uri="{02D57815-91ED-43cb-92C2-25804820EDAC}">
                        <c15:formulaRef>
                          <c15:sqref>Grundlagendaten!$L$6:$L$43</c15:sqref>
                        </c15:formulaRef>
                      </c:ext>
                    </c:extLst>
                    <c:numCache>
                      <c:formatCode>0.00</c:formatCode>
                      <c:ptCount val="37"/>
                      <c:pt idx="0">
                        <c:v>2.2816901408450705</c:v>
                      </c:pt>
                      <c:pt idx="1">
                        <c:v>2.1392094330913518</c:v>
                      </c:pt>
                      <c:pt idx="2">
                        <c:v>1.8660969793322735</c:v>
                      </c:pt>
                      <c:pt idx="3">
                        <c:v>1.7746463927693097</c:v>
                      </c:pt>
                      <c:pt idx="4">
                        <c:v>1.5915332081678994</c:v>
                      </c:pt>
                      <c:pt idx="5">
                        <c:v>1.6270801815431164</c:v>
                      </c:pt>
                      <c:pt idx="6">
                        <c:v>1.5539454661601049</c:v>
                      </c:pt>
                      <c:pt idx="7">
                        <c:v>1.5754227953087541</c:v>
                      </c:pt>
                      <c:pt idx="8">
                        <c:v>1.7773566878980891</c:v>
                      </c:pt>
                      <c:pt idx="9">
                        <c:v>2.4102544421844416</c:v>
                      </c:pt>
                      <c:pt idx="10">
                        <c:v>2.2464467005076143</c:v>
                      </c:pt>
                      <c:pt idx="11">
                        <c:v>2.4947244524780361</c:v>
                      </c:pt>
                      <c:pt idx="12">
                        <c:v>2.2399285075960678</c:v>
                      </c:pt>
                      <c:pt idx="13">
                        <c:v>2.1190032269630694</c:v>
                      </c:pt>
                      <c:pt idx="14">
                        <c:v>1.6010840733479414</c:v>
                      </c:pt>
                      <c:pt idx="15">
                        <c:v>1.5305842613959399</c:v>
                      </c:pt>
                      <c:pt idx="16">
                        <c:v>1.6010681586978637</c:v>
                      </c:pt>
                      <c:pt idx="17">
                        <c:v>1.4225416461657412</c:v>
                      </c:pt>
                      <c:pt idx="18">
                        <c:v>1.4199489361702127</c:v>
                      </c:pt>
                      <c:pt idx="19">
                        <c:v>1.5261505577449737</c:v>
                      </c:pt>
                      <c:pt idx="20">
                        <c:v>1.8862398724930269</c:v>
                      </c:pt>
                      <c:pt idx="21">
                        <c:v>2.0979277005651724</c:v>
                      </c:pt>
                      <c:pt idx="22">
                        <c:v>2.4472360575236758</c:v>
                      </c:pt>
                      <c:pt idx="23">
                        <c:v>2.5655397390272836</c:v>
                      </c:pt>
                      <c:pt idx="24">
                        <c:v>2.2938101672014861</c:v>
                      </c:pt>
                      <c:pt idx="25">
                        <c:v>2.0934311573401776</c:v>
                      </c:pt>
                      <c:pt idx="26">
                        <c:v>1.8972208202954142</c:v>
                      </c:pt>
                      <c:pt idx="27">
                        <c:v>1.8000300601202404</c:v>
                      </c:pt>
                      <c:pt idx="28">
                        <c:v>1.5230047592897673</c:v>
                      </c:pt>
                      <c:pt idx="29">
                        <c:v>1.4556054668833032</c:v>
                      </c:pt>
                      <c:pt idx="30">
                        <c:v>1.5031223254192159</c:v>
                      </c:pt>
                      <c:pt idx="36" formatCode="#,##0.00">
                        <c:v>2.5282904737743142</c:v>
                      </c:pt>
                    </c:numCache>
                  </c:numRef>
                </c:val>
                <c:smooth val="0"/>
                <c:extLst>
                  <c:ext xmlns:c16="http://schemas.microsoft.com/office/drawing/2014/chart" uri="{C3380CC4-5D6E-409C-BE32-E72D297353CC}">
                    <c16:uniqueId val="{00000001-A80E-4025-88F5-4E0514EECEF0}"/>
                  </c:ext>
                </c:extLst>
              </c15:ser>
            </c15:filteredLineSeries>
          </c:ext>
        </c:extLst>
      </c:lineChart>
      <c:catAx>
        <c:axId val="5417288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41733088"/>
        <c:crosses val="autoZero"/>
        <c:auto val="1"/>
        <c:lblAlgn val="ctr"/>
        <c:lblOffset val="100"/>
        <c:noMultiLvlLbl val="1"/>
      </c:catAx>
      <c:valAx>
        <c:axId val="54173308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de-CH"/>
                  <a:t>kWh/km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de-DE"/>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41728824"/>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1" y="1"/>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t" anchorCtr="0" compatLnSpc="1">
            <a:prstTxWarp prst="textNoShape">
              <a:avLst/>
            </a:prstTxWarp>
          </a:bodyPr>
          <a:lstStyle>
            <a:lvl1pPr>
              <a:defRPr sz="1200"/>
            </a:lvl1pPr>
          </a:lstStyle>
          <a:p>
            <a:endParaRPr lang="de-CH"/>
          </a:p>
        </p:txBody>
      </p:sp>
      <p:sp>
        <p:nvSpPr>
          <p:cNvPr id="8195" name="Rectangle 3"/>
          <p:cNvSpPr>
            <a:spLocks noGrp="1" noChangeArrowheads="1"/>
          </p:cNvSpPr>
          <p:nvPr>
            <p:ph type="dt" idx="1"/>
          </p:nvPr>
        </p:nvSpPr>
        <p:spPr bwMode="auto">
          <a:xfrm>
            <a:off x="3850445" y="1"/>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t" anchorCtr="0" compatLnSpc="1">
            <a:prstTxWarp prst="textNoShape">
              <a:avLst/>
            </a:prstTxWarp>
          </a:bodyPr>
          <a:lstStyle>
            <a:lvl1pPr algn="r">
              <a:defRPr sz="1200"/>
            </a:lvl1pPr>
          </a:lstStyle>
          <a:p>
            <a:endParaRPr lang="de-CH"/>
          </a:p>
        </p:txBody>
      </p:sp>
      <p:sp>
        <p:nvSpPr>
          <p:cNvPr id="8196" name="Rectangle 4"/>
          <p:cNvSpPr>
            <a:spLocks noGrp="1" noRot="1" noChangeAspect="1" noChangeArrowheads="1" noTextEdit="1"/>
          </p:cNvSpPr>
          <p:nvPr>
            <p:ph type="sldImg" idx="2"/>
          </p:nvPr>
        </p:nvSpPr>
        <p:spPr bwMode="auto">
          <a:xfrm>
            <a:off x="90488" y="746125"/>
            <a:ext cx="6616700" cy="37226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7" name="Rectangle 5"/>
          <p:cNvSpPr>
            <a:spLocks noGrp="1" noChangeArrowheads="1"/>
          </p:cNvSpPr>
          <p:nvPr>
            <p:ph type="body" sz="quarter" idx="3"/>
          </p:nvPr>
        </p:nvSpPr>
        <p:spPr bwMode="auto">
          <a:xfrm>
            <a:off x="679768" y="4715155"/>
            <a:ext cx="5438140" cy="446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t" anchorCtr="0" compatLnSpc="1">
            <a:prstTxWarp prst="textNoShape">
              <a:avLst/>
            </a:prstTxWarp>
          </a:bodyPr>
          <a:lstStyle/>
          <a:p>
            <a:pPr lvl="0"/>
            <a:r>
              <a:rPr lang="de-CH"/>
              <a:t>Textmasterformate durch Klicken bearbeiten</a:t>
            </a:r>
          </a:p>
          <a:p>
            <a:pPr lvl="1"/>
            <a:r>
              <a:rPr lang="de-CH"/>
              <a:t>Zweite Ebene</a:t>
            </a:r>
          </a:p>
          <a:p>
            <a:pPr lvl="2"/>
            <a:r>
              <a:rPr lang="de-CH"/>
              <a:t>Dritte Ebene</a:t>
            </a:r>
          </a:p>
          <a:p>
            <a:pPr lvl="3"/>
            <a:r>
              <a:rPr lang="de-CH"/>
              <a:t>Vierte Ebene</a:t>
            </a:r>
          </a:p>
          <a:p>
            <a:pPr lvl="4"/>
            <a:r>
              <a:rPr lang="de-CH"/>
              <a:t>Fünfte Ebene</a:t>
            </a:r>
          </a:p>
        </p:txBody>
      </p:sp>
      <p:sp>
        <p:nvSpPr>
          <p:cNvPr id="8198" name="Rectangle 6"/>
          <p:cNvSpPr>
            <a:spLocks noGrp="1" noChangeArrowheads="1"/>
          </p:cNvSpPr>
          <p:nvPr>
            <p:ph type="ftr" sz="quarter" idx="4"/>
          </p:nvPr>
        </p:nvSpPr>
        <p:spPr bwMode="auto">
          <a:xfrm>
            <a:off x="1" y="9428585"/>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b" anchorCtr="0" compatLnSpc="1">
            <a:prstTxWarp prst="textNoShape">
              <a:avLst/>
            </a:prstTxWarp>
          </a:bodyPr>
          <a:lstStyle>
            <a:lvl1pPr>
              <a:defRPr sz="1200"/>
            </a:lvl1pPr>
          </a:lstStyle>
          <a:p>
            <a:endParaRPr lang="de-CH"/>
          </a:p>
        </p:txBody>
      </p:sp>
      <p:sp>
        <p:nvSpPr>
          <p:cNvPr id="8199" name="Rectangle 7"/>
          <p:cNvSpPr>
            <a:spLocks noGrp="1" noChangeArrowheads="1"/>
          </p:cNvSpPr>
          <p:nvPr>
            <p:ph type="sldNum" sz="quarter" idx="5"/>
          </p:nvPr>
        </p:nvSpPr>
        <p:spPr bwMode="auto">
          <a:xfrm>
            <a:off x="3850445" y="9428585"/>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1" rIns="91421" bIns="45711" numCol="1" anchor="b" anchorCtr="0" compatLnSpc="1">
            <a:prstTxWarp prst="textNoShape">
              <a:avLst/>
            </a:prstTxWarp>
          </a:bodyPr>
          <a:lstStyle>
            <a:lvl1pPr algn="r">
              <a:defRPr sz="1200"/>
            </a:lvl1pPr>
          </a:lstStyle>
          <a:p>
            <a:fld id="{EC853D70-6F8E-441D-AAF4-0752E217EA62}" type="slidenum">
              <a:rPr lang="de-CH"/>
              <a:pPr/>
              <a:t>‹N°›</a:t>
            </a:fld>
            <a:endParaRPr lang="de-CH"/>
          </a:p>
        </p:txBody>
      </p:sp>
    </p:spTree>
    <p:extLst>
      <p:ext uri="{BB962C8B-B14F-4D97-AF65-F5344CB8AC3E}">
        <p14:creationId xmlns:p14="http://schemas.microsoft.com/office/powerpoint/2010/main" val="290950592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6125"/>
            <a:ext cx="6616700" cy="3722688"/>
          </a:xfrm>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EC853D70-6F8E-441D-AAF4-0752E217EA62}" type="slidenum">
              <a:rPr lang="de-CH" smtClean="0"/>
              <a:pPr/>
              <a:t>3</a:t>
            </a:fld>
            <a:endParaRPr lang="de-CH"/>
          </a:p>
        </p:txBody>
      </p:sp>
    </p:spTree>
    <p:extLst>
      <p:ext uri="{BB962C8B-B14F-4D97-AF65-F5344CB8AC3E}">
        <p14:creationId xmlns:p14="http://schemas.microsoft.com/office/powerpoint/2010/main" val="38887803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4052" name="Rectangle 20"/>
          <p:cNvSpPr>
            <a:spLocks noChangeArrowheads="1"/>
          </p:cNvSpPr>
          <p:nvPr/>
        </p:nvSpPr>
        <p:spPr bwMode="white">
          <a:xfrm>
            <a:off x="0" y="0"/>
            <a:ext cx="9144000" cy="628650"/>
          </a:xfrm>
          <a:prstGeom prst="rect">
            <a:avLst/>
          </a:prstGeom>
          <a:solidFill>
            <a:srgbClr val="CD003C"/>
          </a:solidFill>
          <a:ln>
            <a:noFill/>
          </a:ln>
          <a:extLst>
            <a:ext uri="{91240B29-F687-4F45-9708-019B960494DF}">
              <a14:hiddenLine xmlns:a14="http://schemas.microsoft.com/office/drawing/2010/main" w="9525">
                <a:solidFill>
                  <a:srgbClr val="CD003C"/>
                </a:solidFill>
                <a:miter lim="800000"/>
                <a:headEnd/>
                <a:tailEnd/>
              </a14:hiddenLine>
            </a:ext>
          </a:extLst>
        </p:spPr>
        <p:txBody>
          <a:bodyPr/>
          <a:lstStyle/>
          <a:p>
            <a:pPr algn="ctr" eaLnBrk="0" hangingPunct="0"/>
            <a:r>
              <a:rPr lang="de-DE" sz="2400">
                <a:ea typeface="ＭＳ Ｐゴシック" pitchFamily="48" charset="-128"/>
              </a:rPr>
              <a:t>    </a:t>
            </a:r>
          </a:p>
        </p:txBody>
      </p:sp>
      <p:sp>
        <p:nvSpPr>
          <p:cNvPr id="44044" name="Rectangle 12"/>
          <p:cNvSpPr>
            <a:spLocks noGrp="1" noChangeArrowheads="1"/>
          </p:cNvSpPr>
          <p:nvPr>
            <p:ph type="ctrTitle" sz="quarter" hasCustomPrompt="1"/>
          </p:nvPr>
        </p:nvSpPr>
        <p:spPr>
          <a:xfrm>
            <a:off x="467544" y="4030266"/>
            <a:ext cx="8208144" cy="323850"/>
          </a:xfrm>
        </p:spPr>
        <p:txBody>
          <a:bodyPr/>
          <a:lstStyle>
            <a:lvl1pPr>
              <a:defRPr sz="2000"/>
            </a:lvl1pPr>
          </a:lstStyle>
          <a:p>
            <a:pPr lvl="0"/>
            <a:r>
              <a:rPr lang="de-DE" dirty="0"/>
              <a:t>Titel – Schrift </a:t>
            </a:r>
            <a:r>
              <a:rPr lang="de-DE" dirty="0" err="1"/>
              <a:t>Frutiger</a:t>
            </a:r>
            <a:r>
              <a:rPr lang="de-DE" dirty="0"/>
              <a:t> 55 Roman – 20 </a:t>
            </a:r>
            <a:r>
              <a:rPr lang="de-DE" dirty="0" err="1"/>
              <a:t>pt</a:t>
            </a:r>
            <a:r>
              <a:rPr lang="de-DE" dirty="0"/>
              <a:t> - fett</a:t>
            </a:r>
            <a:endParaRPr lang="de-CH" noProof="0" dirty="0"/>
          </a:p>
        </p:txBody>
      </p:sp>
      <p:sp>
        <p:nvSpPr>
          <p:cNvPr id="44057" name="Text Box 25"/>
          <p:cNvSpPr txBox="1">
            <a:spLocks noChangeArrowheads="1"/>
          </p:cNvSpPr>
          <p:nvPr/>
        </p:nvSpPr>
        <p:spPr bwMode="auto">
          <a:xfrm>
            <a:off x="0" y="627460"/>
            <a:ext cx="896461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DE"/>
          </a:p>
        </p:txBody>
      </p:sp>
      <p:sp>
        <p:nvSpPr>
          <p:cNvPr id="44069" name="Rectangle 37"/>
          <p:cNvSpPr>
            <a:spLocks noGrp="1" noChangeArrowheads="1"/>
          </p:cNvSpPr>
          <p:nvPr>
            <p:ph type="sldNum" sz="quarter" idx="4"/>
          </p:nvPr>
        </p:nvSpPr>
        <p:spPr>
          <a:xfrm>
            <a:off x="6517456" y="4731544"/>
            <a:ext cx="2159000" cy="215503"/>
          </a:xfrm>
        </p:spPr>
        <p:txBody>
          <a:bodyPr/>
          <a:lstStyle>
            <a:lvl1pPr>
              <a:defRPr/>
            </a:lvl1pPr>
          </a:lstStyle>
          <a:p>
            <a:r>
              <a:rPr lang="de-CH"/>
              <a:t>Folie </a:t>
            </a:r>
            <a:fld id="{6A0FB4CE-D79B-4984-B57F-06A65BF651FB}" type="slidenum">
              <a:rPr lang="de-CH"/>
              <a:pPr/>
              <a:t>‹N°›</a:t>
            </a:fld>
            <a:endParaRPr lang="de-CH"/>
          </a:p>
        </p:txBody>
      </p:sp>
      <p:sp>
        <p:nvSpPr>
          <p:cNvPr id="10" name="Rectangle 53"/>
          <p:cNvSpPr>
            <a:spLocks noGrp="1" noChangeArrowheads="1"/>
          </p:cNvSpPr>
          <p:nvPr>
            <p:ph type="ftr" sz="quarter" idx="3"/>
          </p:nvPr>
        </p:nvSpPr>
        <p:spPr bwMode="auto">
          <a:xfrm>
            <a:off x="467544" y="4731544"/>
            <a:ext cx="5902325" cy="215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bodyPr>
          <a:lstStyle>
            <a:lvl1pPr>
              <a:defRPr sz="800">
                <a:solidFill>
                  <a:srgbClr val="808080"/>
                </a:solidFill>
                <a:latin typeface="+mn-lt"/>
              </a:defRPr>
            </a:lvl1pPr>
          </a:lstStyle>
          <a:p>
            <a:r>
              <a:rPr lang="de-CH"/>
              <a:t>Pilotprojekt Linie 17, BERNMOBIL, Marcus Jung</a:t>
            </a:r>
            <a:endParaRPr lang="de-CH" dirty="0"/>
          </a:p>
        </p:txBody>
      </p:sp>
      <p:pic>
        <p:nvPicPr>
          <p:cNvPr id="11" name="Picture 2" descr="\\svb11\svbdaten\IT_Objekte\BERNMOBIL-Logo\Aktiv\Zusammen unterwegs\Docugate\BM_schwarz_30%_Docugate.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876256" y="171418"/>
            <a:ext cx="1800000" cy="33923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dirty="0"/>
              <a:t>Titel – Schrift </a:t>
            </a:r>
            <a:r>
              <a:rPr lang="de-DE" dirty="0" err="1"/>
              <a:t>Frutiger</a:t>
            </a:r>
            <a:r>
              <a:rPr lang="de-DE" dirty="0"/>
              <a:t> 55 Roman – 18 </a:t>
            </a:r>
            <a:r>
              <a:rPr lang="de-DE" dirty="0" err="1"/>
              <a:t>pt</a:t>
            </a:r>
            <a:r>
              <a:rPr lang="de-DE" dirty="0"/>
              <a:t> - fett</a:t>
            </a:r>
            <a:endParaRPr lang="de-CH" dirty="0"/>
          </a:p>
        </p:txBody>
      </p:sp>
      <p:sp>
        <p:nvSpPr>
          <p:cNvPr id="3" name="Inhaltsplatzhalter 2"/>
          <p:cNvSpPr>
            <a:spLocks noGrp="1"/>
          </p:cNvSpPr>
          <p:nvPr>
            <p:ph idx="1" hasCustomPrompt="1"/>
          </p:nvPr>
        </p:nvSpPr>
        <p:spPr/>
        <p:txBody>
          <a:bodyPr/>
          <a:lstStyle>
            <a:lvl1pPr marL="252000" indent="-252000">
              <a:defRPr/>
            </a:lvl1pPr>
            <a:lvl2pPr marL="504000" indent="-252000">
              <a:defRPr/>
            </a:lvl2pPr>
            <a:lvl3pPr marL="756000" indent="-252000">
              <a:defRPr/>
            </a:lvl3pPr>
          </a:lstStyle>
          <a:p>
            <a:pPr lvl="0"/>
            <a:r>
              <a:rPr lang="de-CH" dirty="0"/>
              <a:t>Inhalt – Schrift </a:t>
            </a:r>
            <a:r>
              <a:rPr lang="de-CH" dirty="0" err="1"/>
              <a:t>Frutiger</a:t>
            </a:r>
            <a:r>
              <a:rPr lang="de-CH" dirty="0"/>
              <a:t> 55 Roman – 18 </a:t>
            </a:r>
            <a:r>
              <a:rPr lang="de-CH" dirty="0" err="1"/>
              <a:t>pt</a:t>
            </a:r>
            <a:r>
              <a:rPr lang="de-CH" dirty="0"/>
              <a:t> – normal – Einzug 0.7 cm</a:t>
            </a:r>
          </a:p>
          <a:p>
            <a:pPr lvl="1"/>
            <a:r>
              <a:rPr lang="de-CH" dirty="0"/>
              <a:t>Inhalt</a:t>
            </a:r>
          </a:p>
          <a:p>
            <a:pPr lvl="2"/>
            <a:r>
              <a:rPr lang="de-CH" dirty="0"/>
              <a:t>Inhalt</a:t>
            </a:r>
          </a:p>
        </p:txBody>
      </p:sp>
      <p:sp>
        <p:nvSpPr>
          <p:cNvPr id="4" name="Fußzeilenplatzhalter 3"/>
          <p:cNvSpPr>
            <a:spLocks noGrp="1"/>
          </p:cNvSpPr>
          <p:nvPr>
            <p:ph type="ftr" sz="quarter" idx="10"/>
          </p:nvPr>
        </p:nvSpPr>
        <p:spPr/>
        <p:txBody>
          <a:bodyPr/>
          <a:lstStyle>
            <a:lvl1pPr>
              <a:defRPr sz="800"/>
            </a:lvl1pPr>
          </a:lstStyle>
          <a:p>
            <a:r>
              <a:rPr lang="de-CH"/>
              <a:t>Pilotprojekt Linie 17, BERNMOBIL, Marcus Jung</a:t>
            </a:r>
            <a:endParaRPr lang="de-CH" dirty="0"/>
          </a:p>
        </p:txBody>
      </p:sp>
      <p:sp>
        <p:nvSpPr>
          <p:cNvPr id="5" name="Foliennummernplatzhalter 4"/>
          <p:cNvSpPr>
            <a:spLocks noGrp="1"/>
          </p:cNvSpPr>
          <p:nvPr>
            <p:ph type="sldNum" sz="quarter" idx="11"/>
          </p:nvPr>
        </p:nvSpPr>
        <p:spPr/>
        <p:txBody>
          <a:bodyPr/>
          <a:lstStyle>
            <a:lvl1pPr>
              <a:defRPr sz="800"/>
            </a:lvl1pPr>
          </a:lstStyle>
          <a:p>
            <a:r>
              <a:rPr lang="de-CH"/>
              <a:t>Folie </a:t>
            </a:r>
            <a:fld id="{B734E274-E813-4BE7-B4B4-EE4150262968}" type="slidenum">
              <a:rPr lang="de-CH" smtClean="0"/>
              <a:pPr/>
              <a:t>‹N°›</a:t>
            </a:fld>
            <a:endParaRPr lang="de-CH"/>
          </a:p>
        </p:txBody>
      </p:sp>
    </p:spTree>
    <p:extLst>
      <p:ext uri="{BB962C8B-B14F-4D97-AF65-F5344CB8AC3E}">
        <p14:creationId xmlns:p14="http://schemas.microsoft.com/office/powerpoint/2010/main" val="2609256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CH"/>
          </a:p>
        </p:txBody>
      </p:sp>
      <p:sp>
        <p:nvSpPr>
          <p:cNvPr id="3" name="Inhaltsplatzhalter 2"/>
          <p:cNvSpPr>
            <a:spLocks noGrp="1"/>
          </p:cNvSpPr>
          <p:nvPr>
            <p:ph sz="half" idx="1"/>
          </p:nvPr>
        </p:nvSpPr>
        <p:spPr>
          <a:xfrm>
            <a:off x="755650" y="1275160"/>
            <a:ext cx="3992563" cy="3294459"/>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4" name="Inhaltsplatzhalter 3"/>
          <p:cNvSpPr>
            <a:spLocks noGrp="1"/>
          </p:cNvSpPr>
          <p:nvPr>
            <p:ph sz="half" idx="2"/>
          </p:nvPr>
        </p:nvSpPr>
        <p:spPr>
          <a:xfrm>
            <a:off x="4900613" y="1275160"/>
            <a:ext cx="3992562" cy="3294459"/>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5" name="Fußzeilenplatzhalter 4"/>
          <p:cNvSpPr>
            <a:spLocks noGrp="1"/>
          </p:cNvSpPr>
          <p:nvPr>
            <p:ph type="ftr" sz="quarter" idx="10"/>
          </p:nvPr>
        </p:nvSpPr>
        <p:spPr/>
        <p:txBody>
          <a:bodyPr/>
          <a:lstStyle>
            <a:lvl1pPr>
              <a:defRPr/>
            </a:lvl1pPr>
          </a:lstStyle>
          <a:p>
            <a:r>
              <a:rPr lang="de-CH"/>
              <a:t>Pilotprojekt Linie 17, BERNMOBIL, Marcus Jung</a:t>
            </a:r>
          </a:p>
        </p:txBody>
      </p:sp>
      <p:sp>
        <p:nvSpPr>
          <p:cNvPr id="6" name="Foliennummernplatzhalter 5"/>
          <p:cNvSpPr>
            <a:spLocks noGrp="1"/>
          </p:cNvSpPr>
          <p:nvPr>
            <p:ph type="sldNum" sz="quarter" idx="11"/>
          </p:nvPr>
        </p:nvSpPr>
        <p:spPr/>
        <p:txBody>
          <a:bodyPr/>
          <a:lstStyle>
            <a:lvl1pPr>
              <a:defRPr/>
            </a:lvl1pPr>
          </a:lstStyle>
          <a:p>
            <a:r>
              <a:rPr lang="de-CH"/>
              <a:t>Folie </a:t>
            </a:r>
            <a:fld id="{CFB19794-08C0-460B-9D15-6A0059821FFE}" type="slidenum">
              <a:rPr lang="de-CH"/>
              <a:pPr/>
              <a:t>‹N°›</a:t>
            </a:fld>
            <a:endParaRPr lang="de-CH"/>
          </a:p>
        </p:txBody>
      </p:sp>
    </p:spTree>
    <p:extLst>
      <p:ext uri="{BB962C8B-B14F-4D97-AF65-F5344CB8AC3E}">
        <p14:creationId xmlns:p14="http://schemas.microsoft.com/office/powerpoint/2010/main" val="3378427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CH"/>
          </a:p>
        </p:txBody>
      </p:sp>
      <p:sp>
        <p:nvSpPr>
          <p:cNvPr id="3" name="Fußzeilenplatzhalter 2"/>
          <p:cNvSpPr>
            <a:spLocks noGrp="1"/>
          </p:cNvSpPr>
          <p:nvPr>
            <p:ph type="ftr" sz="quarter" idx="10"/>
          </p:nvPr>
        </p:nvSpPr>
        <p:spPr/>
        <p:txBody>
          <a:bodyPr/>
          <a:lstStyle>
            <a:lvl1pPr>
              <a:defRPr/>
            </a:lvl1pPr>
          </a:lstStyle>
          <a:p>
            <a:r>
              <a:rPr lang="de-CH"/>
              <a:t>Pilotprojekt Linie 17, BERNMOBIL, Marcus Jung</a:t>
            </a:r>
          </a:p>
        </p:txBody>
      </p:sp>
      <p:sp>
        <p:nvSpPr>
          <p:cNvPr id="4" name="Foliennummernplatzhalter 3"/>
          <p:cNvSpPr>
            <a:spLocks noGrp="1"/>
          </p:cNvSpPr>
          <p:nvPr>
            <p:ph type="sldNum" sz="quarter" idx="11"/>
          </p:nvPr>
        </p:nvSpPr>
        <p:spPr/>
        <p:txBody>
          <a:bodyPr/>
          <a:lstStyle>
            <a:lvl1pPr>
              <a:defRPr/>
            </a:lvl1pPr>
          </a:lstStyle>
          <a:p>
            <a:r>
              <a:rPr lang="de-CH"/>
              <a:t>Folie </a:t>
            </a:r>
            <a:fld id="{A467A65A-1340-4447-98CF-D427C9866480}" type="slidenum">
              <a:rPr lang="de-CH"/>
              <a:pPr/>
              <a:t>‹N°›</a:t>
            </a:fld>
            <a:endParaRPr lang="de-CH"/>
          </a:p>
        </p:txBody>
      </p:sp>
    </p:spTree>
    <p:extLst>
      <p:ext uri="{BB962C8B-B14F-4D97-AF65-F5344CB8AC3E}">
        <p14:creationId xmlns:p14="http://schemas.microsoft.com/office/powerpoint/2010/main" val="1926364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lvl1pPr>
              <a:defRPr/>
            </a:lvl1pPr>
          </a:lstStyle>
          <a:p>
            <a:r>
              <a:rPr lang="de-CH"/>
              <a:t>Pilotprojekt Linie 17, BERNMOBIL, Marcus Jung</a:t>
            </a:r>
          </a:p>
        </p:txBody>
      </p:sp>
      <p:sp>
        <p:nvSpPr>
          <p:cNvPr id="3" name="Foliennummernplatzhalter 2"/>
          <p:cNvSpPr>
            <a:spLocks noGrp="1"/>
          </p:cNvSpPr>
          <p:nvPr>
            <p:ph type="sldNum" sz="quarter" idx="11"/>
          </p:nvPr>
        </p:nvSpPr>
        <p:spPr/>
        <p:txBody>
          <a:bodyPr/>
          <a:lstStyle>
            <a:lvl1pPr>
              <a:defRPr/>
            </a:lvl1pPr>
          </a:lstStyle>
          <a:p>
            <a:r>
              <a:rPr lang="de-CH"/>
              <a:t>Folie </a:t>
            </a:r>
            <a:fld id="{550D9B75-8AF8-44A6-984E-BE56EF14B822}" type="slidenum">
              <a:rPr lang="de-CH"/>
              <a:pPr/>
              <a:t>‹N°›</a:t>
            </a:fld>
            <a:endParaRPr lang="de-CH"/>
          </a:p>
        </p:txBody>
      </p:sp>
    </p:spTree>
    <p:extLst>
      <p:ext uri="{BB962C8B-B14F-4D97-AF65-F5344CB8AC3E}">
        <p14:creationId xmlns:p14="http://schemas.microsoft.com/office/powerpoint/2010/main" val="312769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CH" dirty="0"/>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Fußzeilenplatzhalter 3"/>
          <p:cNvSpPr>
            <a:spLocks noGrp="1"/>
          </p:cNvSpPr>
          <p:nvPr>
            <p:ph type="ftr" sz="quarter" idx="10"/>
          </p:nvPr>
        </p:nvSpPr>
        <p:spPr/>
        <p:txBody>
          <a:bodyPr/>
          <a:lstStyle>
            <a:lvl1pPr>
              <a:defRPr/>
            </a:lvl1pPr>
          </a:lstStyle>
          <a:p>
            <a:r>
              <a:rPr lang="de-CH"/>
              <a:t>Pilotprojekt Linie 17, BERNMOBIL, Marcus Jung</a:t>
            </a:r>
          </a:p>
        </p:txBody>
      </p:sp>
      <p:sp>
        <p:nvSpPr>
          <p:cNvPr id="5" name="Foliennummernplatzhalter 4"/>
          <p:cNvSpPr>
            <a:spLocks noGrp="1"/>
          </p:cNvSpPr>
          <p:nvPr>
            <p:ph type="sldNum" sz="quarter" idx="11"/>
          </p:nvPr>
        </p:nvSpPr>
        <p:spPr/>
        <p:txBody>
          <a:bodyPr/>
          <a:lstStyle>
            <a:lvl1pPr>
              <a:defRPr/>
            </a:lvl1pPr>
          </a:lstStyle>
          <a:p>
            <a:r>
              <a:rPr lang="de-CH"/>
              <a:t>Folie </a:t>
            </a:r>
            <a:fld id="{F22D7D22-CD1A-4158-A155-6772281EB1EC}" type="slidenum">
              <a:rPr lang="de-CH"/>
              <a:pPr/>
              <a:t>‹N°›</a:t>
            </a:fld>
            <a:endParaRPr lang="de-CH"/>
          </a:p>
        </p:txBody>
      </p:sp>
    </p:spTree>
    <p:extLst>
      <p:ext uri="{BB962C8B-B14F-4D97-AF65-F5344CB8AC3E}">
        <p14:creationId xmlns:p14="http://schemas.microsoft.com/office/powerpoint/2010/main" val="3404871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59589" y="789385"/>
            <a:ext cx="2033587" cy="3780234"/>
          </a:xfrm>
        </p:spPr>
        <p:txBody>
          <a:bodyPr vert="eaVert"/>
          <a:lstStyle/>
          <a:p>
            <a:r>
              <a:rPr lang="de-DE"/>
              <a:t>Mastertitelformat bearbeiten</a:t>
            </a:r>
            <a:endParaRPr lang="de-CH" dirty="0"/>
          </a:p>
        </p:txBody>
      </p:sp>
      <p:sp>
        <p:nvSpPr>
          <p:cNvPr id="3" name="Vertikaler Textplatzhalter 2"/>
          <p:cNvSpPr>
            <a:spLocks noGrp="1"/>
          </p:cNvSpPr>
          <p:nvPr>
            <p:ph type="body" orient="vert" idx="1"/>
          </p:nvPr>
        </p:nvSpPr>
        <p:spPr>
          <a:xfrm>
            <a:off x="755650" y="789385"/>
            <a:ext cx="5951538" cy="3780234"/>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Fußzeilenplatzhalter 3"/>
          <p:cNvSpPr>
            <a:spLocks noGrp="1"/>
          </p:cNvSpPr>
          <p:nvPr>
            <p:ph type="ftr" sz="quarter" idx="10"/>
          </p:nvPr>
        </p:nvSpPr>
        <p:spPr/>
        <p:txBody>
          <a:bodyPr/>
          <a:lstStyle>
            <a:lvl1pPr>
              <a:defRPr/>
            </a:lvl1pPr>
          </a:lstStyle>
          <a:p>
            <a:r>
              <a:rPr lang="de-CH"/>
              <a:t>Pilotprojekt Linie 17, BERNMOBIL, Marcus Jung</a:t>
            </a:r>
          </a:p>
        </p:txBody>
      </p:sp>
      <p:sp>
        <p:nvSpPr>
          <p:cNvPr id="5" name="Foliennummernplatzhalter 4"/>
          <p:cNvSpPr>
            <a:spLocks noGrp="1"/>
          </p:cNvSpPr>
          <p:nvPr>
            <p:ph type="sldNum" sz="quarter" idx="11"/>
          </p:nvPr>
        </p:nvSpPr>
        <p:spPr/>
        <p:txBody>
          <a:bodyPr/>
          <a:lstStyle>
            <a:lvl1pPr>
              <a:defRPr/>
            </a:lvl1pPr>
          </a:lstStyle>
          <a:p>
            <a:r>
              <a:rPr lang="de-CH"/>
              <a:t>Folie </a:t>
            </a:r>
            <a:fld id="{B7D9421F-BB9C-463B-B096-B80B8C49E318}" type="slidenum">
              <a:rPr lang="de-CH"/>
              <a:pPr/>
              <a:t>‹N°›</a:t>
            </a:fld>
            <a:endParaRPr lang="de-CH"/>
          </a:p>
        </p:txBody>
      </p:sp>
    </p:spTree>
    <p:extLst>
      <p:ext uri="{BB962C8B-B14F-4D97-AF65-F5344CB8AC3E}">
        <p14:creationId xmlns:p14="http://schemas.microsoft.com/office/powerpoint/2010/main" val="1094018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3815" name="Rectangle 23"/>
          <p:cNvSpPr>
            <a:spLocks noGrp="1" noChangeArrowheads="1"/>
          </p:cNvSpPr>
          <p:nvPr>
            <p:ph type="title"/>
          </p:nvPr>
        </p:nvSpPr>
        <p:spPr bwMode="auto">
          <a:xfrm>
            <a:off x="467544" y="789385"/>
            <a:ext cx="8208144" cy="378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dirty="0"/>
              <a:t>Titel – Schrift </a:t>
            </a:r>
            <a:r>
              <a:rPr lang="de-DE" dirty="0" err="1"/>
              <a:t>Frutiger</a:t>
            </a:r>
            <a:r>
              <a:rPr lang="de-DE" dirty="0"/>
              <a:t> 55 Roman – 18 </a:t>
            </a:r>
            <a:r>
              <a:rPr lang="de-DE" dirty="0" err="1"/>
              <a:t>pt</a:t>
            </a:r>
            <a:r>
              <a:rPr lang="de-DE" dirty="0"/>
              <a:t> - fett</a:t>
            </a:r>
            <a:endParaRPr lang="de-CH" dirty="0"/>
          </a:p>
        </p:txBody>
      </p:sp>
      <p:sp>
        <p:nvSpPr>
          <p:cNvPr id="33816" name="Rectangle 24"/>
          <p:cNvSpPr>
            <a:spLocks noGrp="1" noChangeArrowheads="1"/>
          </p:cNvSpPr>
          <p:nvPr>
            <p:ph type="body" idx="1"/>
          </p:nvPr>
        </p:nvSpPr>
        <p:spPr bwMode="auto">
          <a:xfrm>
            <a:off x="467544" y="1364275"/>
            <a:ext cx="8208144" cy="3205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CH" dirty="0"/>
              <a:t>Inhalt – Schrift </a:t>
            </a:r>
            <a:r>
              <a:rPr lang="de-CH" dirty="0" err="1"/>
              <a:t>Frutiger</a:t>
            </a:r>
            <a:r>
              <a:rPr lang="de-CH" dirty="0"/>
              <a:t> 55 Roman – 18 </a:t>
            </a:r>
            <a:r>
              <a:rPr lang="de-CH" dirty="0" err="1"/>
              <a:t>pt</a:t>
            </a:r>
            <a:r>
              <a:rPr lang="de-CH" dirty="0"/>
              <a:t> – normal – Einzug 0.7 cm</a:t>
            </a:r>
          </a:p>
          <a:p>
            <a:pPr lvl="1"/>
            <a:r>
              <a:rPr lang="de-CH" dirty="0"/>
              <a:t>Inhalt</a:t>
            </a:r>
          </a:p>
          <a:p>
            <a:pPr lvl="2"/>
            <a:r>
              <a:rPr lang="de-CH" dirty="0"/>
              <a:t>Inhalt</a:t>
            </a:r>
          </a:p>
        </p:txBody>
      </p:sp>
      <p:sp>
        <p:nvSpPr>
          <p:cNvPr id="33837" name="Rectangle 45"/>
          <p:cNvSpPr>
            <a:spLocks noChangeArrowheads="1"/>
          </p:cNvSpPr>
          <p:nvPr/>
        </p:nvSpPr>
        <p:spPr bwMode="white">
          <a:xfrm>
            <a:off x="0" y="0"/>
            <a:ext cx="9144000" cy="628650"/>
          </a:xfrm>
          <a:prstGeom prst="rect">
            <a:avLst/>
          </a:prstGeom>
          <a:solidFill>
            <a:srgbClr val="CD003C"/>
          </a:solidFill>
          <a:ln>
            <a:noFill/>
          </a:ln>
          <a:extLst>
            <a:ext uri="{91240B29-F687-4F45-9708-019B960494DF}">
              <a14:hiddenLine xmlns:a14="http://schemas.microsoft.com/office/drawing/2010/main" w="9525">
                <a:solidFill>
                  <a:srgbClr val="CD003C"/>
                </a:solidFill>
                <a:miter lim="800000"/>
                <a:headEnd/>
                <a:tailEnd/>
              </a14:hiddenLine>
            </a:ext>
          </a:extLst>
        </p:spPr>
        <p:txBody>
          <a:bodyPr/>
          <a:lstStyle/>
          <a:p>
            <a:pPr algn="ctr" eaLnBrk="0" hangingPunct="0"/>
            <a:r>
              <a:rPr lang="de-DE" sz="2400">
                <a:ea typeface="ＭＳ Ｐゴシック" pitchFamily="48" charset="-128"/>
              </a:rPr>
              <a:t>    </a:t>
            </a:r>
          </a:p>
        </p:txBody>
      </p:sp>
      <p:sp>
        <p:nvSpPr>
          <p:cNvPr id="33845" name="Rectangle 53"/>
          <p:cNvSpPr>
            <a:spLocks noGrp="1" noChangeArrowheads="1"/>
          </p:cNvSpPr>
          <p:nvPr>
            <p:ph type="ftr" sz="quarter" idx="3"/>
          </p:nvPr>
        </p:nvSpPr>
        <p:spPr bwMode="auto">
          <a:xfrm>
            <a:off x="467544" y="4731544"/>
            <a:ext cx="5902325" cy="215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bodyPr>
          <a:lstStyle>
            <a:lvl1pPr>
              <a:defRPr sz="800">
                <a:solidFill>
                  <a:srgbClr val="808080"/>
                </a:solidFill>
                <a:latin typeface="+mn-lt"/>
              </a:defRPr>
            </a:lvl1pPr>
          </a:lstStyle>
          <a:p>
            <a:r>
              <a:rPr lang="de-CH"/>
              <a:t>Pilotprojekt Linie 17, BERNMOBIL, Marcus Jung</a:t>
            </a:r>
            <a:endParaRPr lang="de-CH" dirty="0"/>
          </a:p>
        </p:txBody>
      </p:sp>
      <p:sp>
        <p:nvSpPr>
          <p:cNvPr id="33848" name="Rectangle 56"/>
          <p:cNvSpPr>
            <a:spLocks noGrp="1" noChangeArrowheads="1"/>
          </p:cNvSpPr>
          <p:nvPr>
            <p:ph type="sldNum" sz="quarter" idx="4"/>
          </p:nvPr>
        </p:nvSpPr>
        <p:spPr bwMode="auto">
          <a:xfrm>
            <a:off x="6516216" y="4731544"/>
            <a:ext cx="2159000" cy="215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a:defRPr sz="800">
                <a:solidFill>
                  <a:srgbClr val="808080"/>
                </a:solidFill>
                <a:latin typeface="+mn-lt"/>
              </a:defRPr>
            </a:lvl1pPr>
          </a:lstStyle>
          <a:p>
            <a:r>
              <a:rPr lang="de-CH" dirty="0"/>
              <a:t>Folie </a:t>
            </a:r>
            <a:fld id="{1F2C96F3-D6EC-4DB4-9D89-4C5DFEF0B4F9}" type="slidenum">
              <a:rPr lang="de-CH" smtClean="0"/>
              <a:pPr/>
              <a:t>‹N°›</a:t>
            </a:fld>
            <a:endParaRPr lang="de-CH" dirty="0"/>
          </a:p>
        </p:txBody>
      </p:sp>
      <p:pic>
        <p:nvPicPr>
          <p:cNvPr id="1026" name="Picture 2" descr="\\svb11\svbdaten\IT_Objekte\BERNMOBIL-Logo\Aktiv\Zusammen unterwegs\Docugate\BM_schwarz_30%_Docugate.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876456" y="171418"/>
            <a:ext cx="1800000" cy="339233"/>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1" r:id="rId1"/>
    <p:sldLayoutId id="2147483652" r:id="rId2"/>
    <p:sldLayoutId id="2147483654" r:id="rId3"/>
    <p:sldLayoutId id="2147483656" r:id="rId4"/>
    <p:sldLayoutId id="2147483657" r:id="rId5"/>
    <p:sldLayoutId id="2147483660" r:id="rId6"/>
    <p:sldLayoutId id="2147483661" r:id="rId7"/>
  </p:sldLayoutIdLst>
  <p:hf hdr="0" dt="0"/>
  <p:txStyles>
    <p:titleStyle>
      <a:lvl1pPr algn="l" rtl="0" eaLnBrk="1" fontAlgn="base" hangingPunct="1">
        <a:spcBef>
          <a:spcPct val="0"/>
        </a:spcBef>
        <a:spcAft>
          <a:spcPct val="0"/>
        </a:spcAft>
        <a:defRPr b="1">
          <a:solidFill>
            <a:schemeClr val="tx2"/>
          </a:solidFill>
          <a:latin typeface="+mj-lt"/>
          <a:ea typeface="+mj-ea"/>
          <a:cs typeface="+mj-cs"/>
        </a:defRPr>
      </a:lvl1pPr>
      <a:lvl2pPr algn="l" rtl="0" eaLnBrk="1" fontAlgn="base" hangingPunct="1">
        <a:spcBef>
          <a:spcPct val="0"/>
        </a:spcBef>
        <a:spcAft>
          <a:spcPct val="0"/>
        </a:spcAft>
        <a:defRPr b="1">
          <a:solidFill>
            <a:schemeClr val="tx2"/>
          </a:solidFill>
          <a:latin typeface="Frutiger 55 Roman" pitchFamily="34" charset="0"/>
        </a:defRPr>
      </a:lvl2pPr>
      <a:lvl3pPr algn="l" rtl="0" eaLnBrk="1" fontAlgn="base" hangingPunct="1">
        <a:spcBef>
          <a:spcPct val="0"/>
        </a:spcBef>
        <a:spcAft>
          <a:spcPct val="0"/>
        </a:spcAft>
        <a:defRPr b="1">
          <a:solidFill>
            <a:schemeClr val="tx2"/>
          </a:solidFill>
          <a:latin typeface="Frutiger 55 Roman" pitchFamily="34" charset="0"/>
        </a:defRPr>
      </a:lvl3pPr>
      <a:lvl4pPr algn="l" rtl="0" eaLnBrk="1" fontAlgn="base" hangingPunct="1">
        <a:spcBef>
          <a:spcPct val="0"/>
        </a:spcBef>
        <a:spcAft>
          <a:spcPct val="0"/>
        </a:spcAft>
        <a:defRPr b="1">
          <a:solidFill>
            <a:schemeClr val="tx2"/>
          </a:solidFill>
          <a:latin typeface="Frutiger 55 Roman" pitchFamily="34" charset="0"/>
        </a:defRPr>
      </a:lvl4pPr>
      <a:lvl5pPr algn="l" rtl="0" eaLnBrk="1" fontAlgn="base" hangingPunct="1">
        <a:spcBef>
          <a:spcPct val="0"/>
        </a:spcBef>
        <a:spcAft>
          <a:spcPct val="0"/>
        </a:spcAft>
        <a:defRPr b="1">
          <a:solidFill>
            <a:schemeClr val="tx2"/>
          </a:solidFill>
          <a:latin typeface="Frutiger 55 Roman" pitchFamily="34" charset="0"/>
        </a:defRPr>
      </a:lvl5pPr>
      <a:lvl6pPr marL="457200" algn="l" rtl="0" eaLnBrk="1" fontAlgn="base" hangingPunct="1">
        <a:spcBef>
          <a:spcPct val="0"/>
        </a:spcBef>
        <a:spcAft>
          <a:spcPct val="0"/>
        </a:spcAft>
        <a:defRPr b="1">
          <a:solidFill>
            <a:schemeClr val="tx2"/>
          </a:solidFill>
          <a:latin typeface="Frutiger 55 Roman" pitchFamily="34" charset="0"/>
        </a:defRPr>
      </a:lvl6pPr>
      <a:lvl7pPr marL="914400" algn="l" rtl="0" eaLnBrk="1" fontAlgn="base" hangingPunct="1">
        <a:spcBef>
          <a:spcPct val="0"/>
        </a:spcBef>
        <a:spcAft>
          <a:spcPct val="0"/>
        </a:spcAft>
        <a:defRPr b="1">
          <a:solidFill>
            <a:schemeClr val="tx2"/>
          </a:solidFill>
          <a:latin typeface="Frutiger 55 Roman" pitchFamily="34" charset="0"/>
        </a:defRPr>
      </a:lvl7pPr>
      <a:lvl8pPr marL="1371600" algn="l" rtl="0" eaLnBrk="1" fontAlgn="base" hangingPunct="1">
        <a:spcBef>
          <a:spcPct val="0"/>
        </a:spcBef>
        <a:spcAft>
          <a:spcPct val="0"/>
        </a:spcAft>
        <a:defRPr b="1">
          <a:solidFill>
            <a:schemeClr val="tx2"/>
          </a:solidFill>
          <a:latin typeface="Frutiger 55 Roman" pitchFamily="34" charset="0"/>
        </a:defRPr>
      </a:lvl8pPr>
      <a:lvl9pPr marL="1828800" algn="l" rtl="0" eaLnBrk="1" fontAlgn="base" hangingPunct="1">
        <a:spcBef>
          <a:spcPct val="0"/>
        </a:spcBef>
        <a:spcAft>
          <a:spcPct val="0"/>
        </a:spcAft>
        <a:defRPr b="1">
          <a:solidFill>
            <a:schemeClr val="tx2"/>
          </a:solidFill>
          <a:latin typeface="Frutiger 55 Roman" pitchFamily="34" charset="0"/>
        </a:defRPr>
      </a:lvl9pPr>
    </p:titleStyle>
    <p:bodyStyle>
      <a:lvl1pPr marL="252000" indent="-252000" algn="l" rtl="0" eaLnBrk="1" fontAlgn="base" hangingPunct="1">
        <a:spcBef>
          <a:spcPct val="20000"/>
        </a:spcBef>
        <a:spcAft>
          <a:spcPct val="0"/>
        </a:spcAft>
        <a:buClr>
          <a:srgbClr val="CD003C"/>
        </a:buClr>
        <a:buChar char="•"/>
        <a:defRPr>
          <a:solidFill>
            <a:schemeClr val="tx1"/>
          </a:solidFill>
          <a:latin typeface="+mn-lt"/>
          <a:ea typeface="+mn-ea"/>
          <a:cs typeface="+mn-cs"/>
        </a:defRPr>
      </a:lvl1pPr>
      <a:lvl2pPr marL="504000" indent="-252000" algn="l" rtl="0" eaLnBrk="1" fontAlgn="base" hangingPunct="1">
        <a:spcBef>
          <a:spcPct val="20000"/>
        </a:spcBef>
        <a:spcAft>
          <a:spcPct val="0"/>
        </a:spcAft>
        <a:buClr>
          <a:srgbClr val="CD003C"/>
        </a:buClr>
        <a:buChar char="•"/>
        <a:defRPr>
          <a:solidFill>
            <a:schemeClr val="tx1"/>
          </a:solidFill>
          <a:latin typeface="+mn-lt"/>
        </a:defRPr>
      </a:lvl2pPr>
      <a:lvl3pPr marL="756000" indent="-252000" algn="l" rtl="0" eaLnBrk="1" fontAlgn="base" hangingPunct="1">
        <a:spcBef>
          <a:spcPct val="20000"/>
        </a:spcBef>
        <a:spcAft>
          <a:spcPct val="0"/>
        </a:spcAft>
        <a:buClr>
          <a:srgbClr val="CD003C"/>
        </a:buClr>
        <a:buChar char="•"/>
        <a:defRPr>
          <a:solidFill>
            <a:schemeClr val="tx1"/>
          </a:solidFill>
          <a:latin typeface="+mn-lt"/>
        </a:defRPr>
      </a:lvl3pPr>
      <a:lvl4pPr marL="1600200" indent="-228600" algn="l" rtl="0" eaLnBrk="1" fontAlgn="base" hangingPunct="1">
        <a:spcBef>
          <a:spcPct val="20000"/>
        </a:spcBef>
        <a:spcAft>
          <a:spcPct val="0"/>
        </a:spcAft>
        <a:buClr>
          <a:srgbClr val="CD003C"/>
        </a:buClr>
        <a:buChar char="•"/>
        <a:defRPr>
          <a:solidFill>
            <a:schemeClr val="tx1"/>
          </a:solidFill>
          <a:latin typeface="+mn-lt"/>
        </a:defRPr>
      </a:lvl4pPr>
      <a:lvl5pPr marL="2057400" indent="-228600" algn="l" rtl="0" eaLnBrk="1" fontAlgn="base" hangingPunct="1">
        <a:spcBef>
          <a:spcPct val="20000"/>
        </a:spcBef>
        <a:spcAft>
          <a:spcPct val="0"/>
        </a:spcAft>
        <a:buClr>
          <a:srgbClr val="CD003C"/>
        </a:buClr>
        <a:buChar char="•"/>
        <a:defRPr>
          <a:solidFill>
            <a:schemeClr val="tx1"/>
          </a:solidFill>
          <a:latin typeface="+mn-lt"/>
        </a:defRPr>
      </a:lvl5pPr>
      <a:lvl6pPr marL="2514600" indent="-228600" algn="l" rtl="0" eaLnBrk="1" fontAlgn="base" hangingPunct="1">
        <a:spcBef>
          <a:spcPct val="20000"/>
        </a:spcBef>
        <a:spcAft>
          <a:spcPct val="0"/>
        </a:spcAft>
        <a:buClr>
          <a:srgbClr val="CD003C"/>
        </a:buClr>
        <a:buChar char="•"/>
        <a:defRPr>
          <a:solidFill>
            <a:schemeClr val="tx1"/>
          </a:solidFill>
          <a:latin typeface="+mn-lt"/>
        </a:defRPr>
      </a:lvl6pPr>
      <a:lvl7pPr marL="2971800" indent="-228600" algn="l" rtl="0" eaLnBrk="1" fontAlgn="base" hangingPunct="1">
        <a:spcBef>
          <a:spcPct val="20000"/>
        </a:spcBef>
        <a:spcAft>
          <a:spcPct val="0"/>
        </a:spcAft>
        <a:buClr>
          <a:srgbClr val="CD003C"/>
        </a:buClr>
        <a:buChar char="•"/>
        <a:defRPr>
          <a:solidFill>
            <a:schemeClr val="tx1"/>
          </a:solidFill>
          <a:latin typeface="+mn-lt"/>
        </a:defRPr>
      </a:lvl7pPr>
      <a:lvl8pPr marL="3429000" indent="-228600" algn="l" rtl="0" eaLnBrk="1" fontAlgn="base" hangingPunct="1">
        <a:spcBef>
          <a:spcPct val="20000"/>
        </a:spcBef>
        <a:spcAft>
          <a:spcPct val="0"/>
        </a:spcAft>
        <a:buClr>
          <a:srgbClr val="CD003C"/>
        </a:buClr>
        <a:buChar char="•"/>
        <a:defRPr>
          <a:solidFill>
            <a:schemeClr val="tx1"/>
          </a:solidFill>
          <a:latin typeface="+mn-lt"/>
        </a:defRPr>
      </a:lvl8pPr>
      <a:lvl9pPr marL="3886200" indent="-228600" algn="l" rtl="0" eaLnBrk="1" fontAlgn="base" hangingPunct="1">
        <a:spcBef>
          <a:spcPct val="20000"/>
        </a:spcBef>
        <a:spcAft>
          <a:spcPct val="0"/>
        </a:spcAft>
        <a:buClr>
          <a:srgbClr val="CD003C"/>
        </a:buClr>
        <a:buChar char="•"/>
        <a:defRPr>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ctrTitle" sz="quarter"/>
          </p:nvPr>
        </p:nvSpPr>
        <p:spPr/>
        <p:txBody>
          <a:bodyPr/>
          <a:lstStyle/>
          <a:p>
            <a:r>
              <a:rPr lang="de-CH" dirty="0"/>
              <a:t>Pilotbetrieb mit dem e-Bus auf der Linie 17</a:t>
            </a:r>
            <a:br>
              <a:rPr lang="de-CH" dirty="0"/>
            </a:br>
            <a:endParaRPr lang="de-DE" dirty="0"/>
          </a:p>
        </p:txBody>
      </p:sp>
      <p:pic>
        <p:nvPicPr>
          <p:cNvPr id="4" name="Grafik 3">
            <a:extLst>
              <a:ext uri="{FF2B5EF4-FFF2-40B4-BE49-F238E27FC236}">
                <a16:creationId xmlns:a16="http://schemas.microsoft.com/office/drawing/2014/main" id="{662D9DE8-3DED-4D0C-82F5-79CEE9AD230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2596" b="25816"/>
          <a:stretch/>
        </p:blipFill>
        <p:spPr>
          <a:xfrm>
            <a:off x="467544" y="771902"/>
            <a:ext cx="6862512" cy="3168000"/>
          </a:xfrm>
          <a:prstGeom prst="rect">
            <a:avLst/>
          </a:prstGeom>
        </p:spPr>
      </p:pic>
      <p:sp>
        <p:nvSpPr>
          <p:cNvPr id="2" name="Fußzeilenplatzhalter 1">
            <a:extLst>
              <a:ext uri="{FF2B5EF4-FFF2-40B4-BE49-F238E27FC236}">
                <a16:creationId xmlns:a16="http://schemas.microsoft.com/office/drawing/2014/main" id="{E9EC20BF-1988-4C7B-8B11-E5E25BC21A1A}"/>
              </a:ext>
            </a:extLst>
          </p:cNvPr>
          <p:cNvSpPr>
            <a:spLocks noGrp="1"/>
          </p:cNvSpPr>
          <p:nvPr>
            <p:ph type="ftr" sz="quarter" idx="3"/>
          </p:nvPr>
        </p:nvSpPr>
        <p:spPr/>
        <p:txBody>
          <a:bodyPr/>
          <a:lstStyle/>
          <a:p>
            <a:r>
              <a:rPr lang="de-CH"/>
              <a:t>Pilotprojekt Linie 17, BERNMOBIL, Marcus Jung</a:t>
            </a:r>
            <a:endParaRPr lang="de-CH" dirty="0"/>
          </a:p>
        </p:txBody>
      </p:sp>
      <p:sp>
        <p:nvSpPr>
          <p:cNvPr id="5" name="Foliennummernplatzhalter 4">
            <a:extLst>
              <a:ext uri="{FF2B5EF4-FFF2-40B4-BE49-F238E27FC236}">
                <a16:creationId xmlns:a16="http://schemas.microsoft.com/office/drawing/2014/main" id="{DCFA4C99-44E2-4AEA-BD71-89C27765BA04}"/>
              </a:ext>
            </a:extLst>
          </p:cNvPr>
          <p:cNvSpPr>
            <a:spLocks noGrp="1"/>
          </p:cNvSpPr>
          <p:nvPr>
            <p:ph type="sldNum" sz="quarter" idx="4"/>
          </p:nvPr>
        </p:nvSpPr>
        <p:spPr/>
        <p:txBody>
          <a:bodyPr/>
          <a:lstStyle/>
          <a:p>
            <a:r>
              <a:rPr lang="de-CH"/>
              <a:t>Folie </a:t>
            </a:r>
            <a:fld id="{6A0FB4CE-D79B-4984-B57F-06A65BF651FB}" type="slidenum">
              <a:rPr lang="de-CH" smtClean="0"/>
              <a:pPr/>
              <a:t>1</a:t>
            </a:fld>
            <a:endParaRPr lang="de-CH"/>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Fahrzeug</a:t>
            </a:r>
          </a:p>
        </p:txBody>
      </p:sp>
      <p:sp>
        <p:nvSpPr>
          <p:cNvPr id="3" name="Inhaltsplatzhalter 2"/>
          <p:cNvSpPr>
            <a:spLocks noGrp="1"/>
          </p:cNvSpPr>
          <p:nvPr>
            <p:ph idx="1"/>
          </p:nvPr>
        </p:nvSpPr>
        <p:spPr/>
        <p:txBody>
          <a:bodyPr/>
          <a:lstStyle/>
          <a:p>
            <a:r>
              <a:rPr lang="de-CH" dirty="0"/>
              <a:t>2 x Permanentmagnet-Antriebsmotoren</a:t>
            </a:r>
          </a:p>
          <a:p>
            <a:r>
              <a:rPr lang="de-CH" dirty="0"/>
              <a:t>Nominalspannung 424 VRMS@ </a:t>
            </a:r>
            <a:r>
              <a:rPr lang="de-CH" dirty="0" err="1"/>
              <a:t>Vbat</a:t>
            </a:r>
            <a:r>
              <a:rPr lang="de-CH" dirty="0"/>
              <a:t> 620VDC</a:t>
            </a:r>
          </a:p>
          <a:p>
            <a:r>
              <a:rPr lang="pt-BR" dirty="0"/>
              <a:t>Leistung: 90 kW (max. 160kW)</a:t>
            </a:r>
          </a:p>
          <a:p>
            <a:r>
              <a:rPr lang="en-US" dirty="0" err="1"/>
              <a:t>Drehmoment</a:t>
            </a:r>
            <a:r>
              <a:rPr lang="en-US" dirty="0"/>
              <a:t>: 1070 Nm (max- 2100Nm)</a:t>
            </a: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77634" y="3129972"/>
            <a:ext cx="6561348" cy="13634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Fußzeilenplatzhalter 6">
            <a:extLst>
              <a:ext uri="{FF2B5EF4-FFF2-40B4-BE49-F238E27FC236}">
                <a16:creationId xmlns:a16="http://schemas.microsoft.com/office/drawing/2014/main" id="{FC57F26A-494D-4CD3-8A5D-FF6FEC46501F}"/>
              </a:ext>
            </a:extLst>
          </p:cNvPr>
          <p:cNvSpPr>
            <a:spLocks noGrp="1"/>
          </p:cNvSpPr>
          <p:nvPr>
            <p:ph type="ftr" sz="quarter" idx="10"/>
          </p:nvPr>
        </p:nvSpPr>
        <p:spPr/>
        <p:txBody>
          <a:bodyPr/>
          <a:lstStyle/>
          <a:p>
            <a:r>
              <a:rPr lang="de-CH"/>
              <a:t>Pilotprojekt Linie 17, BERNMOBIL, Marcus Jung</a:t>
            </a:r>
            <a:endParaRPr lang="de-CH" dirty="0"/>
          </a:p>
        </p:txBody>
      </p:sp>
      <p:sp>
        <p:nvSpPr>
          <p:cNvPr id="8" name="Foliennummernplatzhalter 7">
            <a:extLst>
              <a:ext uri="{FF2B5EF4-FFF2-40B4-BE49-F238E27FC236}">
                <a16:creationId xmlns:a16="http://schemas.microsoft.com/office/drawing/2014/main" id="{C5D8C3FB-1F4D-443C-A23C-6AD0082FE586}"/>
              </a:ext>
            </a:extLst>
          </p:cNvPr>
          <p:cNvSpPr>
            <a:spLocks noGrp="1"/>
          </p:cNvSpPr>
          <p:nvPr>
            <p:ph type="sldNum" sz="quarter" idx="11"/>
          </p:nvPr>
        </p:nvSpPr>
        <p:spPr/>
        <p:txBody>
          <a:bodyPr/>
          <a:lstStyle/>
          <a:p>
            <a:r>
              <a:rPr lang="de-CH"/>
              <a:t>Folie </a:t>
            </a:r>
            <a:fld id="{B734E274-E813-4BE7-B4B4-EE4150262968}" type="slidenum">
              <a:rPr lang="de-CH" smtClean="0"/>
              <a:pPr/>
              <a:t>10</a:t>
            </a:fld>
            <a:endParaRPr lang="de-CH"/>
          </a:p>
        </p:txBody>
      </p:sp>
    </p:spTree>
    <p:extLst>
      <p:ext uri="{BB962C8B-B14F-4D97-AF65-F5344CB8AC3E}">
        <p14:creationId xmlns:p14="http://schemas.microsoft.com/office/powerpoint/2010/main" val="27559050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Fahrzeugdach - Batterie</a:t>
            </a:r>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1855359"/>
            <a:ext cx="6610991" cy="2732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Inhaltsplatzhalter 2">
            <a:extLst>
              <a:ext uri="{FF2B5EF4-FFF2-40B4-BE49-F238E27FC236}">
                <a16:creationId xmlns:a16="http://schemas.microsoft.com/office/drawing/2014/main" id="{DB8343DF-02E5-47BA-9513-EF15D7B92939}"/>
              </a:ext>
            </a:extLst>
          </p:cNvPr>
          <p:cNvSpPr>
            <a:spLocks noGrp="1"/>
          </p:cNvSpPr>
          <p:nvPr>
            <p:ph idx="1"/>
          </p:nvPr>
        </p:nvSpPr>
        <p:spPr>
          <a:xfrm>
            <a:off x="467544" y="1364275"/>
            <a:ext cx="3960440" cy="3205344"/>
          </a:xfrm>
        </p:spPr>
        <p:txBody>
          <a:bodyPr/>
          <a:lstStyle/>
          <a:p>
            <a:r>
              <a:rPr lang="de-CH" sz="1200" dirty="0"/>
              <a:t>Hochleistungsbatterie in Lithium-Ionen-Technologie (NCM)</a:t>
            </a:r>
          </a:p>
          <a:p>
            <a:r>
              <a:rPr lang="de-CH" sz="1200" dirty="0"/>
              <a:t>Kapazität (installiert) 147.2 kWh</a:t>
            </a:r>
          </a:p>
          <a:p>
            <a:r>
              <a:rPr lang="de-CH" sz="1200" dirty="0"/>
              <a:t>Gewicht ca. 1780 kg (ohne Rahmen)</a:t>
            </a:r>
          </a:p>
          <a:p>
            <a:r>
              <a:rPr lang="de-CH" sz="1200" dirty="0"/>
              <a:t>Nominalspannung 799 V</a:t>
            </a:r>
          </a:p>
          <a:p>
            <a:r>
              <a:rPr lang="de-CH" sz="1200" dirty="0"/>
              <a:t>Spannungsbereich 583-907V</a:t>
            </a:r>
          </a:p>
          <a:p>
            <a:r>
              <a:rPr lang="de-CH" sz="1200" dirty="0"/>
              <a:t>Dimensionen 1844mm x 1500mm x 432 mm</a:t>
            </a:r>
          </a:p>
        </p:txBody>
      </p:sp>
      <p:sp>
        <p:nvSpPr>
          <p:cNvPr id="3" name="Fußzeilenplatzhalter 2">
            <a:extLst>
              <a:ext uri="{FF2B5EF4-FFF2-40B4-BE49-F238E27FC236}">
                <a16:creationId xmlns:a16="http://schemas.microsoft.com/office/drawing/2014/main" id="{590161C1-1F7A-4FF5-8BA4-66B84297748E}"/>
              </a:ext>
            </a:extLst>
          </p:cNvPr>
          <p:cNvSpPr>
            <a:spLocks noGrp="1"/>
          </p:cNvSpPr>
          <p:nvPr>
            <p:ph type="ftr" sz="quarter" idx="10"/>
          </p:nvPr>
        </p:nvSpPr>
        <p:spPr/>
        <p:txBody>
          <a:bodyPr/>
          <a:lstStyle/>
          <a:p>
            <a:r>
              <a:rPr lang="de-CH"/>
              <a:t>Pilotprojekt Linie 17, BERNMOBIL, Marcus Jung</a:t>
            </a:r>
            <a:endParaRPr lang="de-CH" dirty="0"/>
          </a:p>
        </p:txBody>
      </p:sp>
      <p:sp>
        <p:nvSpPr>
          <p:cNvPr id="6" name="Foliennummernplatzhalter 5">
            <a:extLst>
              <a:ext uri="{FF2B5EF4-FFF2-40B4-BE49-F238E27FC236}">
                <a16:creationId xmlns:a16="http://schemas.microsoft.com/office/drawing/2014/main" id="{EB863D96-469A-45A9-AF8F-F627EC424E05}"/>
              </a:ext>
            </a:extLst>
          </p:cNvPr>
          <p:cNvSpPr>
            <a:spLocks noGrp="1"/>
          </p:cNvSpPr>
          <p:nvPr>
            <p:ph type="sldNum" sz="quarter" idx="11"/>
          </p:nvPr>
        </p:nvSpPr>
        <p:spPr/>
        <p:txBody>
          <a:bodyPr/>
          <a:lstStyle/>
          <a:p>
            <a:r>
              <a:rPr lang="de-CH"/>
              <a:t>Folie </a:t>
            </a:r>
            <a:fld id="{B734E274-E813-4BE7-B4B4-EE4150262968}" type="slidenum">
              <a:rPr lang="de-CH" smtClean="0"/>
              <a:pPr/>
              <a:t>11</a:t>
            </a:fld>
            <a:endParaRPr lang="de-CH"/>
          </a:p>
        </p:txBody>
      </p:sp>
    </p:spTree>
    <p:extLst>
      <p:ext uri="{BB962C8B-B14F-4D97-AF65-F5344CB8AC3E}">
        <p14:creationId xmlns:p14="http://schemas.microsoft.com/office/powerpoint/2010/main" val="2074117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8509" y="915566"/>
            <a:ext cx="5780853" cy="3658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prechblase: rechteckig 1">
            <a:extLst>
              <a:ext uri="{FF2B5EF4-FFF2-40B4-BE49-F238E27FC236}">
                <a16:creationId xmlns:a16="http://schemas.microsoft.com/office/drawing/2014/main" id="{377EFAB9-9006-4845-BD9C-86765F1E35D2}"/>
              </a:ext>
            </a:extLst>
          </p:cNvPr>
          <p:cNvSpPr/>
          <p:nvPr/>
        </p:nvSpPr>
        <p:spPr>
          <a:xfrm>
            <a:off x="683568" y="4155926"/>
            <a:ext cx="1584176" cy="288032"/>
          </a:xfrm>
          <a:prstGeom prst="wedgeRectCallout">
            <a:avLst>
              <a:gd name="adj1" fmla="val 219478"/>
              <a:gd name="adj2" fmla="val -11827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a:t>Transformator</a:t>
            </a:r>
          </a:p>
        </p:txBody>
      </p:sp>
      <p:sp>
        <p:nvSpPr>
          <p:cNvPr id="7" name="Sprechblase: rechteckig 6">
            <a:extLst>
              <a:ext uri="{FF2B5EF4-FFF2-40B4-BE49-F238E27FC236}">
                <a16:creationId xmlns:a16="http://schemas.microsoft.com/office/drawing/2014/main" id="{12641EE7-3B04-4B6F-BC3C-6F2AF4B09D7E}"/>
              </a:ext>
            </a:extLst>
          </p:cNvPr>
          <p:cNvSpPr/>
          <p:nvPr/>
        </p:nvSpPr>
        <p:spPr>
          <a:xfrm>
            <a:off x="467544" y="3219822"/>
            <a:ext cx="1819734" cy="288032"/>
          </a:xfrm>
          <a:prstGeom prst="wedgeRectCallout">
            <a:avLst>
              <a:gd name="adj1" fmla="val 173482"/>
              <a:gd name="adj2" fmla="val -896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a:t>3 x 150kW-HVC</a:t>
            </a:r>
          </a:p>
        </p:txBody>
      </p:sp>
      <p:sp>
        <p:nvSpPr>
          <p:cNvPr id="8" name="Sprechblase: rechteckig 7">
            <a:extLst>
              <a:ext uri="{FF2B5EF4-FFF2-40B4-BE49-F238E27FC236}">
                <a16:creationId xmlns:a16="http://schemas.microsoft.com/office/drawing/2014/main" id="{43590116-2EE1-4C2A-97CA-57ED53A2F171}"/>
              </a:ext>
            </a:extLst>
          </p:cNvPr>
          <p:cNvSpPr/>
          <p:nvPr/>
        </p:nvSpPr>
        <p:spPr>
          <a:xfrm>
            <a:off x="1259632" y="771550"/>
            <a:ext cx="1440160" cy="608425"/>
          </a:xfrm>
          <a:prstGeom prst="wedgeRectCallout">
            <a:avLst>
              <a:gd name="adj1" fmla="val 322955"/>
              <a:gd name="adj2" fmla="val 773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a:t>OPP-Charge </a:t>
            </a:r>
            <a:r>
              <a:rPr lang="de-CH" dirty="0" err="1"/>
              <a:t>Ladearm</a:t>
            </a:r>
            <a:endParaRPr lang="de-CH" dirty="0"/>
          </a:p>
        </p:txBody>
      </p:sp>
      <p:sp>
        <p:nvSpPr>
          <p:cNvPr id="3" name="Fußzeilenplatzhalter 2">
            <a:extLst>
              <a:ext uri="{FF2B5EF4-FFF2-40B4-BE49-F238E27FC236}">
                <a16:creationId xmlns:a16="http://schemas.microsoft.com/office/drawing/2014/main" id="{482F382E-11FA-4A86-B912-29135F30BFE9}"/>
              </a:ext>
            </a:extLst>
          </p:cNvPr>
          <p:cNvSpPr>
            <a:spLocks noGrp="1"/>
          </p:cNvSpPr>
          <p:nvPr>
            <p:ph type="ftr" sz="quarter" idx="10"/>
          </p:nvPr>
        </p:nvSpPr>
        <p:spPr/>
        <p:txBody>
          <a:bodyPr/>
          <a:lstStyle/>
          <a:p>
            <a:r>
              <a:rPr lang="de-CH"/>
              <a:t>Pilotprojekt Linie 17, BERNMOBIL, Marcus Jung</a:t>
            </a:r>
            <a:endParaRPr lang="de-CH" dirty="0"/>
          </a:p>
        </p:txBody>
      </p:sp>
      <p:sp>
        <p:nvSpPr>
          <p:cNvPr id="6" name="Foliennummernplatzhalter 5">
            <a:extLst>
              <a:ext uri="{FF2B5EF4-FFF2-40B4-BE49-F238E27FC236}">
                <a16:creationId xmlns:a16="http://schemas.microsoft.com/office/drawing/2014/main" id="{3E2C71A4-139C-4854-A9FD-5181278B7204}"/>
              </a:ext>
            </a:extLst>
          </p:cNvPr>
          <p:cNvSpPr>
            <a:spLocks noGrp="1"/>
          </p:cNvSpPr>
          <p:nvPr>
            <p:ph type="sldNum" sz="quarter" idx="11"/>
          </p:nvPr>
        </p:nvSpPr>
        <p:spPr/>
        <p:txBody>
          <a:bodyPr/>
          <a:lstStyle/>
          <a:p>
            <a:r>
              <a:rPr lang="de-CH"/>
              <a:t>Folie </a:t>
            </a:r>
            <a:fld id="{B734E274-E813-4BE7-B4B4-EE4150262968}" type="slidenum">
              <a:rPr lang="de-CH" smtClean="0"/>
              <a:pPr/>
              <a:t>12</a:t>
            </a:fld>
            <a:endParaRPr lang="de-CH"/>
          </a:p>
        </p:txBody>
      </p:sp>
    </p:spTree>
    <p:extLst>
      <p:ext uri="{BB962C8B-B14F-4D97-AF65-F5344CB8AC3E}">
        <p14:creationId xmlns:p14="http://schemas.microsoft.com/office/powerpoint/2010/main" val="27511995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OPP-Charge</a:t>
            </a:r>
          </a:p>
        </p:txBody>
      </p:sp>
      <p:sp>
        <p:nvSpPr>
          <p:cNvPr id="3" name="Inhaltsplatzhalter 2"/>
          <p:cNvSpPr>
            <a:spLocks noGrp="1"/>
          </p:cNvSpPr>
          <p:nvPr>
            <p:ph idx="1"/>
          </p:nvPr>
        </p:nvSpPr>
        <p:spPr>
          <a:xfrm>
            <a:off x="470124" y="1257847"/>
            <a:ext cx="2949748" cy="3204616"/>
          </a:xfrm>
        </p:spPr>
        <p:txBody>
          <a:bodyPr/>
          <a:lstStyle/>
          <a:p>
            <a:r>
              <a:rPr lang="de-CH" sz="1400" dirty="0"/>
              <a:t>HVC: Heavy Vehicle Charger - 450kW ausgelegt für das automatische Laden mittels Pantograph (</a:t>
            </a:r>
            <a:r>
              <a:rPr lang="de-CH" sz="1400" dirty="0" err="1"/>
              <a:t>automatique</a:t>
            </a:r>
            <a:r>
              <a:rPr lang="de-CH" sz="1400" dirty="0"/>
              <a:t> </a:t>
            </a:r>
            <a:r>
              <a:rPr lang="de-CH" sz="1400" dirty="0" err="1"/>
              <a:t>charging</a:t>
            </a:r>
            <a:r>
              <a:rPr lang="de-CH" sz="1400" dirty="0"/>
              <a:t> </a:t>
            </a:r>
            <a:r>
              <a:rPr lang="de-CH" sz="1400" dirty="0" err="1"/>
              <a:t>system</a:t>
            </a:r>
            <a:r>
              <a:rPr lang="de-CH" sz="1400" dirty="0"/>
              <a:t> „ACS“)</a:t>
            </a:r>
          </a:p>
          <a:p>
            <a:r>
              <a:rPr lang="de-CH" sz="1400" dirty="0"/>
              <a:t>450kW DC Ausgangsleistung / CCS Protokoll mit 1 x 450 kW (max.) Ausgang: 300-920VDC max. 675A, EN61851-23 / DIN 70121</a:t>
            </a:r>
          </a:p>
          <a:p>
            <a:r>
              <a:rPr lang="de-CH" sz="1400" dirty="0"/>
              <a:t>Eingangsspannung: 400V AC +/- 10% (50Hz)</a:t>
            </a:r>
          </a:p>
          <a:p>
            <a:r>
              <a:rPr lang="de-CH" sz="1400" dirty="0"/>
              <a:t>Temperaturbereich: -30 bis + 45° C</a:t>
            </a:r>
          </a:p>
        </p:txBody>
      </p:sp>
      <p:pic>
        <p:nvPicPr>
          <p:cNvPr id="8" name="Picture 4" descr="\\svb11\svbdaten\Projekt_Busbeschaffung_Pilotbetrieb_Linie_17\Bilder\Ladeanlage_Köniz\2018-09-21_DSC08615.JPG">
            <a:extLst>
              <a:ext uri="{FF2B5EF4-FFF2-40B4-BE49-F238E27FC236}">
                <a16:creationId xmlns:a16="http://schemas.microsoft.com/office/drawing/2014/main" id="{A18BD26E-5073-4F5D-A878-D247370C177A}"/>
              </a:ext>
            </a:extLst>
          </p:cNvPr>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28000"/>
                    </a14:imgEffect>
                  </a14:imgLayer>
                </a14:imgProps>
              </a:ext>
              <a:ext uri="{28A0092B-C50C-407E-A947-70E740481C1C}">
                <a14:useLocalDpi xmlns:a14="http://schemas.microsoft.com/office/drawing/2010/main" val="0"/>
              </a:ext>
            </a:extLst>
          </a:blip>
          <a:srcRect/>
          <a:stretch>
            <a:fillRect/>
          </a:stretch>
        </p:blipFill>
        <p:spPr bwMode="auto">
          <a:xfrm>
            <a:off x="3513375" y="2076175"/>
            <a:ext cx="2901243" cy="217593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svb11\svbhome\svband\Desktop\2018-11-22_BERNMOBIL-IBS-10.JPG">
            <a:extLst>
              <a:ext uri="{FF2B5EF4-FFF2-40B4-BE49-F238E27FC236}">
                <a16:creationId xmlns:a16="http://schemas.microsoft.com/office/drawing/2014/main" id="{A0F73BFF-C6ED-4141-82FB-C53508A148F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08122" y="699542"/>
            <a:ext cx="2368376" cy="3552565"/>
          </a:xfrm>
          <a:prstGeom prst="rect">
            <a:avLst/>
          </a:prstGeom>
          <a:noFill/>
          <a:extLst>
            <a:ext uri="{909E8E84-426E-40DD-AFC4-6F175D3DCCD1}">
              <a14:hiddenFill xmlns:a14="http://schemas.microsoft.com/office/drawing/2010/main">
                <a:solidFill>
                  <a:srgbClr val="FFFFFF"/>
                </a:solidFill>
              </a14:hiddenFill>
            </a:ext>
          </a:extLst>
        </p:spPr>
      </p:pic>
      <p:sp>
        <p:nvSpPr>
          <p:cNvPr id="6" name="Fußzeilenplatzhalter 5">
            <a:extLst>
              <a:ext uri="{FF2B5EF4-FFF2-40B4-BE49-F238E27FC236}">
                <a16:creationId xmlns:a16="http://schemas.microsoft.com/office/drawing/2014/main" id="{153DB8E3-16C7-4FE0-95B2-0F0487560F9F}"/>
              </a:ext>
            </a:extLst>
          </p:cNvPr>
          <p:cNvSpPr>
            <a:spLocks noGrp="1"/>
          </p:cNvSpPr>
          <p:nvPr>
            <p:ph type="ftr" sz="quarter" idx="10"/>
          </p:nvPr>
        </p:nvSpPr>
        <p:spPr/>
        <p:txBody>
          <a:bodyPr/>
          <a:lstStyle/>
          <a:p>
            <a:r>
              <a:rPr lang="de-CH"/>
              <a:t>Pilotprojekt Linie 17, BERNMOBIL, Marcus Jung</a:t>
            </a:r>
            <a:endParaRPr lang="de-CH" dirty="0"/>
          </a:p>
        </p:txBody>
      </p:sp>
      <p:sp>
        <p:nvSpPr>
          <p:cNvPr id="7" name="Foliennummernplatzhalter 6">
            <a:extLst>
              <a:ext uri="{FF2B5EF4-FFF2-40B4-BE49-F238E27FC236}">
                <a16:creationId xmlns:a16="http://schemas.microsoft.com/office/drawing/2014/main" id="{4DEBE19B-0C10-4D1B-815D-4F7B32F896EC}"/>
              </a:ext>
            </a:extLst>
          </p:cNvPr>
          <p:cNvSpPr>
            <a:spLocks noGrp="1"/>
          </p:cNvSpPr>
          <p:nvPr>
            <p:ph type="sldNum" sz="quarter" idx="11"/>
          </p:nvPr>
        </p:nvSpPr>
        <p:spPr/>
        <p:txBody>
          <a:bodyPr/>
          <a:lstStyle/>
          <a:p>
            <a:r>
              <a:rPr lang="de-CH"/>
              <a:t>Folie </a:t>
            </a:r>
            <a:fld id="{B734E274-E813-4BE7-B4B4-EE4150262968}" type="slidenum">
              <a:rPr lang="de-CH" smtClean="0"/>
              <a:pPr/>
              <a:t>13</a:t>
            </a:fld>
            <a:endParaRPr lang="de-CH"/>
          </a:p>
        </p:txBody>
      </p:sp>
    </p:spTree>
    <p:extLst>
      <p:ext uri="{BB962C8B-B14F-4D97-AF65-F5344CB8AC3E}">
        <p14:creationId xmlns:p14="http://schemas.microsoft.com/office/powerpoint/2010/main" val="23857988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OPP-Charge</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9652" y="1221600"/>
            <a:ext cx="6345324" cy="3278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Inhaltsplatzhalter 6" descr="Ein Bild, das Geschirr, blau, Emailwaren, Schüssel enthält.&#10;&#10;Automatisch generierte Beschreibung">
            <a:extLst>
              <a:ext uri="{FF2B5EF4-FFF2-40B4-BE49-F238E27FC236}">
                <a16:creationId xmlns:a16="http://schemas.microsoft.com/office/drawing/2014/main" id="{0C98A594-8796-469C-AAB9-ECA8CF82CB87}"/>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454177" y="4258530"/>
            <a:ext cx="540954" cy="329444"/>
          </a:xfrm>
        </p:spPr>
      </p:pic>
      <p:sp>
        <p:nvSpPr>
          <p:cNvPr id="3" name="Fußzeilenplatzhalter 2">
            <a:extLst>
              <a:ext uri="{FF2B5EF4-FFF2-40B4-BE49-F238E27FC236}">
                <a16:creationId xmlns:a16="http://schemas.microsoft.com/office/drawing/2014/main" id="{272FD998-C7F3-41DB-9567-8C1F3D3F2846}"/>
              </a:ext>
            </a:extLst>
          </p:cNvPr>
          <p:cNvSpPr>
            <a:spLocks noGrp="1"/>
          </p:cNvSpPr>
          <p:nvPr>
            <p:ph type="ftr" sz="quarter" idx="10"/>
          </p:nvPr>
        </p:nvSpPr>
        <p:spPr/>
        <p:txBody>
          <a:bodyPr/>
          <a:lstStyle/>
          <a:p>
            <a:r>
              <a:rPr lang="de-CH"/>
              <a:t>Pilotprojekt Linie 17, BERNMOBIL, Marcus Jung</a:t>
            </a:r>
            <a:endParaRPr lang="de-CH" dirty="0"/>
          </a:p>
        </p:txBody>
      </p:sp>
      <p:sp>
        <p:nvSpPr>
          <p:cNvPr id="6" name="Foliennummernplatzhalter 5">
            <a:extLst>
              <a:ext uri="{FF2B5EF4-FFF2-40B4-BE49-F238E27FC236}">
                <a16:creationId xmlns:a16="http://schemas.microsoft.com/office/drawing/2014/main" id="{B8D5B9F8-28D0-400F-AB90-496B7BF295CC}"/>
              </a:ext>
            </a:extLst>
          </p:cNvPr>
          <p:cNvSpPr>
            <a:spLocks noGrp="1"/>
          </p:cNvSpPr>
          <p:nvPr>
            <p:ph type="sldNum" sz="quarter" idx="11"/>
          </p:nvPr>
        </p:nvSpPr>
        <p:spPr/>
        <p:txBody>
          <a:bodyPr/>
          <a:lstStyle/>
          <a:p>
            <a:r>
              <a:rPr lang="de-CH"/>
              <a:t>Folie </a:t>
            </a:r>
            <a:fld id="{B734E274-E813-4BE7-B4B4-EE4150262968}" type="slidenum">
              <a:rPr lang="de-CH" smtClean="0"/>
              <a:pPr/>
              <a:t>14</a:t>
            </a:fld>
            <a:endParaRPr lang="de-CH"/>
          </a:p>
        </p:txBody>
      </p:sp>
    </p:spTree>
    <p:extLst>
      <p:ext uri="{BB962C8B-B14F-4D97-AF65-F5344CB8AC3E}">
        <p14:creationId xmlns:p14="http://schemas.microsoft.com/office/powerpoint/2010/main" val="15557485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Ladeanlage Depot </a:t>
            </a:r>
            <a:r>
              <a:rPr lang="de-CH" dirty="0" err="1"/>
              <a:t>Eigerplatz</a:t>
            </a:r>
            <a:endParaRPr lang="de-CH" dirty="0"/>
          </a:p>
        </p:txBody>
      </p:sp>
      <p:sp>
        <p:nvSpPr>
          <p:cNvPr id="3" name="Inhaltsplatzhalter 2"/>
          <p:cNvSpPr>
            <a:spLocks noGrp="1"/>
          </p:cNvSpPr>
          <p:nvPr>
            <p:ph idx="1"/>
          </p:nvPr>
        </p:nvSpPr>
        <p:spPr>
          <a:xfrm>
            <a:off x="467544" y="1364275"/>
            <a:ext cx="3168352" cy="3205344"/>
          </a:xfrm>
        </p:spPr>
        <p:txBody>
          <a:bodyPr/>
          <a:lstStyle/>
          <a:p>
            <a:r>
              <a:rPr lang="de-CH" dirty="0"/>
              <a:t>5 Ladesäulen</a:t>
            </a:r>
          </a:p>
          <a:p>
            <a:r>
              <a:rPr lang="de-CH" dirty="0"/>
              <a:t>CCS Combo 2 Stecker</a:t>
            </a:r>
          </a:p>
          <a:p>
            <a:r>
              <a:rPr lang="de-CH" dirty="0"/>
              <a:t>50kW Ladeleistung</a:t>
            </a:r>
          </a:p>
          <a:p>
            <a:r>
              <a:rPr lang="de-CH" dirty="0"/>
              <a:t>Kabellänge beachten!!</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4069" y="2715765"/>
            <a:ext cx="1500114" cy="18538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65034" y="937682"/>
            <a:ext cx="698183" cy="17780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descr="C:\Users\svband\AppData\Local\Microsoft\Windows\Temporary Internet Files\Content.Outlook\81OGZ1QG\IMG_6585.jpg">
            <a:extLst>
              <a:ext uri="{FF2B5EF4-FFF2-40B4-BE49-F238E27FC236}">
                <a16:creationId xmlns:a16="http://schemas.microsoft.com/office/drawing/2014/main" id="{EC48A4D8-85D5-4E63-A3BF-B45F1734250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87824" y="1314679"/>
            <a:ext cx="4652620" cy="3489466"/>
          </a:xfrm>
          <a:prstGeom prst="rect">
            <a:avLst/>
          </a:prstGeom>
          <a:noFill/>
          <a:extLst>
            <a:ext uri="{909E8E84-426E-40DD-AFC4-6F175D3DCCD1}">
              <a14:hiddenFill xmlns:a14="http://schemas.microsoft.com/office/drawing/2010/main">
                <a:solidFill>
                  <a:srgbClr val="FFFFFF"/>
                </a:solidFill>
              </a14:hiddenFill>
            </a:ext>
          </a:extLst>
        </p:spPr>
      </p:pic>
      <p:sp>
        <p:nvSpPr>
          <p:cNvPr id="6" name="Fußzeilenplatzhalter 5">
            <a:extLst>
              <a:ext uri="{FF2B5EF4-FFF2-40B4-BE49-F238E27FC236}">
                <a16:creationId xmlns:a16="http://schemas.microsoft.com/office/drawing/2014/main" id="{70362752-237D-4DF7-8DDF-1FD7ABBDFAF4}"/>
              </a:ext>
            </a:extLst>
          </p:cNvPr>
          <p:cNvSpPr>
            <a:spLocks noGrp="1"/>
          </p:cNvSpPr>
          <p:nvPr>
            <p:ph type="ftr" sz="quarter" idx="10"/>
          </p:nvPr>
        </p:nvSpPr>
        <p:spPr/>
        <p:txBody>
          <a:bodyPr/>
          <a:lstStyle/>
          <a:p>
            <a:r>
              <a:rPr lang="de-CH"/>
              <a:t>Pilotprojekt Linie 17, BERNMOBIL, Marcus Jung</a:t>
            </a:r>
            <a:endParaRPr lang="de-CH" dirty="0"/>
          </a:p>
        </p:txBody>
      </p:sp>
      <p:sp>
        <p:nvSpPr>
          <p:cNvPr id="8" name="Foliennummernplatzhalter 7">
            <a:extLst>
              <a:ext uri="{FF2B5EF4-FFF2-40B4-BE49-F238E27FC236}">
                <a16:creationId xmlns:a16="http://schemas.microsoft.com/office/drawing/2014/main" id="{CB3FB3F1-24D8-4F8D-99DA-781AB6350B99}"/>
              </a:ext>
            </a:extLst>
          </p:cNvPr>
          <p:cNvSpPr>
            <a:spLocks noGrp="1"/>
          </p:cNvSpPr>
          <p:nvPr>
            <p:ph type="sldNum" sz="quarter" idx="11"/>
          </p:nvPr>
        </p:nvSpPr>
        <p:spPr/>
        <p:txBody>
          <a:bodyPr/>
          <a:lstStyle/>
          <a:p>
            <a:r>
              <a:rPr lang="de-CH"/>
              <a:t>Folie </a:t>
            </a:r>
            <a:fld id="{B734E274-E813-4BE7-B4B4-EE4150262968}" type="slidenum">
              <a:rPr lang="de-CH" smtClean="0"/>
              <a:pPr/>
              <a:t>15</a:t>
            </a:fld>
            <a:endParaRPr lang="de-CH"/>
          </a:p>
        </p:txBody>
      </p:sp>
    </p:spTree>
    <p:extLst>
      <p:ext uri="{BB962C8B-B14F-4D97-AF65-F5344CB8AC3E}">
        <p14:creationId xmlns:p14="http://schemas.microsoft.com/office/powerpoint/2010/main" val="9348661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CA829E-2C0B-4DFA-94CC-04BB6A59A4D1}"/>
              </a:ext>
            </a:extLst>
          </p:cNvPr>
          <p:cNvSpPr>
            <a:spLocks noGrp="1"/>
          </p:cNvSpPr>
          <p:nvPr>
            <p:ph type="title"/>
          </p:nvPr>
        </p:nvSpPr>
        <p:spPr/>
        <p:txBody>
          <a:bodyPr/>
          <a:lstStyle/>
          <a:p>
            <a:endParaRPr lang="de-CH"/>
          </a:p>
        </p:txBody>
      </p:sp>
      <p:pic>
        <p:nvPicPr>
          <p:cNvPr id="7" name="Inhaltsplatzhalter 6">
            <a:extLst>
              <a:ext uri="{FF2B5EF4-FFF2-40B4-BE49-F238E27FC236}">
                <a16:creationId xmlns:a16="http://schemas.microsoft.com/office/drawing/2014/main" id="{94FD9136-D71C-472F-852A-C2786D34D730}"/>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79701" y="1196892"/>
            <a:ext cx="7620691" cy="3534651"/>
          </a:xfrm>
        </p:spPr>
      </p:pic>
      <p:sp>
        <p:nvSpPr>
          <p:cNvPr id="3" name="Fußzeilenplatzhalter 2">
            <a:extLst>
              <a:ext uri="{FF2B5EF4-FFF2-40B4-BE49-F238E27FC236}">
                <a16:creationId xmlns:a16="http://schemas.microsoft.com/office/drawing/2014/main" id="{21F65D29-B785-4C48-BD4A-CC581E1C1743}"/>
              </a:ext>
            </a:extLst>
          </p:cNvPr>
          <p:cNvSpPr>
            <a:spLocks noGrp="1"/>
          </p:cNvSpPr>
          <p:nvPr>
            <p:ph type="ftr" sz="quarter" idx="10"/>
          </p:nvPr>
        </p:nvSpPr>
        <p:spPr/>
        <p:txBody>
          <a:bodyPr/>
          <a:lstStyle/>
          <a:p>
            <a:r>
              <a:rPr lang="de-CH"/>
              <a:t>Pilotprojekt Linie 17, BERNMOBIL, Marcus Jung</a:t>
            </a:r>
            <a:endParaRPr lang="de-CH" dirty="0"/>
          </a:p>
        </p:txBody>
      </p:sp>
      <p:sp>
        <p:nvSpPr>
          <p:cNvPr id="6" name="Foliennummernplatzhalter 5">
            <a:extLst>
              <a:ext uri="{FF2B5EF4-FFF2-40B4-BE49-F238E27FC236}">
                <a16:creationId xmlns:a16="http://schemas.microsoft.com/office/drawing/2014/main" id="{C93CABDD-9AAE-431F-8706-A93AD6779B41}"/>
              </a:ext>
            </a:extLst>
          </p:cNvPr>
          <p:cNvSpPr>
            <a:spLocks noGrp="1"/>
          </p:cNvSpPr>
          <p:nvPr>
            <p:ph type="sldNum" sz="quarter" idx="11"/>
          </p:nvPr>
        </p:nvSpPr>
        <p:spPr/>
        <p:txBody>
          <a:bodyPr/>
          <a:lstStyle/>
          <a:p>
            <a:r>
              <a:rPr lang="de-CH"/>
              <a:t>Folie </a:t>
            </a:r>
            <a:fld id="{B734E274-E813-4BE7-B4B4-EE4150262968}" type="slidenum">
              <a:rPr lang="de-CH" smtClean="0"/>
              <a:pPr/>
              <a:t>16</a:t>
            </a:fld>
            <a:endParaRPr lang="de-CH"/>
          </a:p>
        </p:txBody>
      </p:sp>
    </p:spTree>
    <p:extLst>
      <p:ext uri="{BB962C8B-B14F-4D97-AF65-F5344CB8AC3E}">
        <p14:creationId xmlns:p14="http://schemas.microsoft.com/office/powerpoint/2010/main" val="27752041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A8305B-14D4-45CC-A93A-9C4F023DC3FC}"/>
              </a:ext>
            </a:extLst>
          </p:cNvPr>
          <p:cNvSpPr>
            <a:spLocks noGrp="1"/>
          </p:cNvSpPr>
          <p:nvPr>
            <p:ph type="title"/>
          </p:nvPr>
        </p:nvSpPr>
        <p:spPr/>
        <p:txBody>
          <a:bodyPr/>
          <a:lstStyle/>
          <a:p>
            <a:endParaRPr lang="de-CH" dirty="0"/>
          </a:p>
        </p:txBody>
      </p:sp>
      <p:sp>
        <p:nvSpPr>
          <p:cNvPr id="3" name="Inhaltsplatzhalter 2">
            <a:extLst>
              <a:ext uri="{FF2B5EF4-FFF2-40B4-BE49-F238E27FC236}">
                <a16:creationId xmlns:a16="http://schemas.microsoft.com/office/drawing/2014/main" id="{A919B005-19AD-43DD-B4B2-32F6F49A0772}"/>
              </a:ext>
            </a:extLst>
          </p:cNvPr>
          <p:cNvSpPr>
            <a:spLocks noGrp="1"/>
          </p:cNvSpPr>
          <p:nvPr>
            <p:ph idx="1"/>
          </p:nvPr>
        </p:nvSpPr>
        <p:spPr/>
        <p:txBody>
          <a:bodyPr/>
          <a:lstStyle/>
          <a:p>
            <a:endParaRPr lang="de-CH"/>
          </a:p>
        </p:txBody>
      </p:sp>
      <p:grpSp>
        <p:nvGrpSpPr>
          <p:cNvPr id="6" name="Gruppieren 5">
            <a:extLst>
              <a:ext uri="{FF2B5EF4-FFF2-40B4-BE49-F238E27FC236}">
                <a16:creationId xmlns:a16="http://schemas.microsoft.com/office/drawing/2014/main" id="{47D58488-E5A3-4FC8-9DBD-2956A1C81343}"/>
              </a:ext>
            </a:extLst>
          </p:cNvPr>
          <p:cNvGrpSpPr/>
          <p:nvPr/>
        </p:nvGrpSpPr>
        <p:grpSpPr>
          <a:xfrm>
            <a:off x="107504" y="1329928"/>
            <a:ext cx="8762951" cy="3239691"/>
            <a:chOff x="2573778" y="1378052"/>
            <a:chExt cx="5162551" cy="3641970"/>
          </a:xfrm>
        </p:grpSpPr>
        <p:pic>
          <p:nvPicPr>
            <p:cNvPr id="7" name="Grafik 6">
              <a:extLst>
                <a:ext uri="{FF2B5EF4-FFF2-40B4-BE49-F238E27FC236}">
                  <a16:creationId xmlns:a16="http://schemas.microsoft.com/office/drawing/2014/main" id="{1ECB8496-1843-48F9-944B-1235FDE24C53}"/>
                </a:ext>
              </a:extLst>
            </p:cNvPr>
            <p:cNvPicPr>
              <a:picLocks noChangeAspect="1"/>
            </p:cNvPicPr>
            <p:nvPr/>
          </p:nvPicPr>
          <p:blipFill rotWithShape="1">
            <a:blip r:embed="rId2"/>
            <a:srcRect t="6084" r="10293"/>
            <a:stretch/>
          </p:blipFill>
          <p:spPr>
            <a:xfrm>
              <a:off x="3091812" y="1478920"/>
              <a:ext cx="4644517" cy="3510390"/>
            </a:xfrm>
            <a:prstGeom prst="rect">
              <a:avLst/>
            </a:prstGeom>
          </p:spPr>
        </p:pic>
        <p:sp>
          <p:nvSpPr>
            <p:cNvPr id="8" name="Rechteck 7">
              <a:extLst>
                <a:ext uri="{FF2B5EF4-FFF2-40B4-BE49-F238E27FC236}">
                  <a16:creationId xmlns:a16="http://schemas.microsoft.com/office/drawing/2014/main" id="{8EE5F811-9C45-4531-9348-B22E7285D921}"/>
                </a:ext>
              </a:extLst>
            </p:cNvPr>
            <p:cNvSpPr/>
            <p:nvPr/>
          </p:nvSpPr>
          <p:spPr>
            <a:xfrm>
              <a:off x="2573778" y="3070700"/>
              <a:ext cx="621069" cy="276999"/>
            </a:xfrm>
            <a:prstGeom prst="rect">
              <a:avLst/>
            </a:prstGeom>
            <a:solidFill>
              <a:srgbClr val="FFFFFF">
                <a:alpha val="40000"/>
              </a:srgbClr>
            </a:solidFill>
            <a:ln>
              <a:noFill/>
            </a:ln>
          </p:spPr>
          <p:txBody>
            <a:bodyPr wrap="square">
              <a:spAutoFit/>
            </a:bodyPr>
            <a:lstStyle/>
            <a:p>
              <a:pPr marL="0" lvl="1" algn="r">
                <a:spcBef>
                  <a:spcPct val="20000"/>
                </a:spcBef>
              </a:pPr>
              <a:r>
                <a:rPr lang="de-CH" sz="1200" b="1" dirty="0">
                  <a:latin typeface="Arial" panose="020B0604020202020204" pitchFamily="34" charset="0"/>
                  <a:cs typeface="Arial" panose="020B0604020202020204" pitchFamily="34" charset="0"/>
                </a:rPr>
                <a:t>50 %</a:t>
              </a:r>
            </a:p>
          </p:txBody>
        </p:sp>
        <p:sp>
          <p:nvSpPr>
            <p:cNvPr id="9" name="Rechteck 8">
              <a:extLst>
                <a:ext uri="{FF2B5EF4-FFF2-40B4-BE49-F238E27FC236}">
                  <a16:creationId xmlns:a16="http://schemas.microsoft.com/office/drawing/2014/main" id="{5B792111-D37F-422E-8E65-52BA69675CFE}"/>
                </a:ext>
              </a:extLst>
            </p:cNvPr>
            <p:cNvSpPr/>
            <p:nvPr/>
          </p:nvSpPr>
          <p:spPr>
            <a:xfrm>
              <a:off x="2573778" y="1378052"/>
              <a:ext cx="621069" cy="276999"/>
            </a:xfrm>
            <a:prstGeom prst="rect">
              <a:avLst/>
            </a:prstGeom>
            <a:solidFill>
              <a:srgbClr val="FFFFFF">
                <a:alpha val="40000"/>
              </a:srgbClr>
            </a:solidFill>
            <a:ln>
              <a:noFill/>
            </a:ln>
          </p:spPr>
          <p:txBody>
            <a:bodyPr wrap="square">
              <a:spAutoFit/>
            </a:bodyPr>
            <a:lstStyle/>
            <a:p>
              <a:pPr marL="0" lvl="1" algn="r">
                <a:spcBef>
                  <a:spcPct val="20000"/>
                </a:spcBef>
              </a:pPr>
              <a:r>
                <a:rPr lang="de-CH" sz="1200" b="1" dirty="0">
                  <a:latin typeface="Arial" panose="020B0604020202020204" pitchFamily="34" charset="0"/>
                  <a:cs typeface="Arial" panose="020B0604020202020204" pitchFamily="34" charset="0"/>
                </a:rPr>
                <a:t>100 %</a:t>
              </a:r>
            </a:p>
          </p:txBody>
        </p:sp>
        <p:sp>
          <p:nvSpPr>
            <p:cNvPr id="10" name="Rechteck 9">
              <a:extLst>
                <a:ext uri="{FF2B5EF4-FFF2-40B4-BE49-F238E27FC236}">
                  <a16:creationId xmlns:a16="http://schemas.microsoft.com/office/drawing/2014/main" id="{57D82770-E356-4C01-8E6A-1F3B08CC3F52}"/>
                </a:ext>
              </a:extLst>
            </p:cNvPr>
            <p:cNvSpPr/>
            <p:nvPr/>
          </p:nvSpPr>
          <p:spPr>
            <a:xfrm>
              <a:off x="2760977" y="4743023"/>
              <a:ext cx="459051" cy="276999"/>
            </a:xfrm>
            <a:prstGeom prst="rect">
              <a:avLst/>
            </a:prstGeom>
            <a:solidFill>
              <a:srgbClr val="FFFFFF">
                <a:alpha val="40000"/>
              </a:srgbClr>
            </a:solidFill>
            <a:ln>
              <a:noFill/>
            </a:ln>
          </p:spPr>
          <p:txBody>
            <a:bodyPr wrap="square">
              <a:spAutoFit/>
            </a:bodyPr>
            <a:lstStyle/>
            <a:p>
              <a:pPr marL="0" lvl="1" algn="r">
                <a:spcBef>
                  <a:spcPct val="20000"/>
                </a:spcBef>
              </a:pPr>
              <a:r>
                <a:rPr lang="de-CH" sz="1200" b="1" dirty="0">
                  <a:latin typeface="Arial" panose="020B0604020202020204" pitchFamily="34" charset="0"/>
                  <a:cs typeface="Arial" panose="020B0604020202020204" pitchFamily="34" charset="0"/>
                </a:rPr>
                <a:t>0 %</a:t>
              </a:r>
            </a:p>
          </p:txBody>
        </p:sp>
      </p:grpSp>
      <p:sp>
        <p:nvSpPr>
          <p:cNvPr id="11" name="Fußzeilenplatzhalter 10">
            <a:extLst>
              <a:ext uri="{FF2B5EF4-FFF2-40B4-BE49-F238E27FC236}">
                <a16:creationId xmlns:a16="http://schemas.microsoft.com/office/drawing/2014/main" id="{3E144014-3ED4-4423-80B6-D28A33DA4D93}"/>
              </a:ext>
            </a:extLst>
          </p:cNvPr>
          <p:cNvSpPr>
            <a:spLocks noGrp="1"/>
          </p:cNvSpPr>
          <p:nvPr>
            <p:ph type="ftr" sz="quarter" idx="10"/>
          </p:nvPr>
        </p:nvSpPr>
        <p:spPr/>
        <p:txBody>
          <a:bodyPr/>
          <a:lstStyle/>
          <a:p>
            <a:r>
              <a:rPr lang="de-CH"/>
              <a:t>Pilotprojekt Linie 17, BERNMOBIL, Marcus Jung</a:t>
            </a:r>
            <a:endParaRPr lang="de-CH" dirty="0"/>
          </a:p>
        </p:txBody>
      </p:sp>
      <p:sp>
        <p:nvSpPr>
          <p:cNvPr id="12" name="Foliennummernplatzhalter 11">
            <a:extLst>
              <a:ext uri="{FF2B5EF4-FFF2-40B4-BE49-F238E27FC236}">
                <a16:creationId xmlns:a16="http://schemas.microsoft.com/office/drawing/2014/main" id="{66620986-7198-4925-A8A2-4462F5541612}"/>
              </a:ext>
            </a:extLst>
          </p:cNvPr>
          <p:cNvSpPr>
            <a:spLocks noGrp="1"/>
          </p:cNvSpPr>
          <p:nvPr>
            <p:ph type="sldNum" sz="quarter" idx="11"/>
          </p:nvPr>
        </p:nvSpPr>
        <p:spPr/>
        <p:txBody>
          <a:bodyPr/>
          <a:lstStyle/>
          <a:p>
            <a:r>
              <a:rPr lang="de-CH"/>
              <a:t>Folie </a:t>
            </a:r>
            <a:fld id="{B734E274-E813-4BE7-B4B4-EE4150262968}" type="slidenum">
              <a:rPr lang="de-CH" smtClean="0"/>
              <a:pPr/>
              <a:t>17</a:t>
            </a:fld>
            <a:endParaRPr lang="de-CH"/>
          </a:p>
        </p:txBody>
      </p:sp>
    </p:spTree>
    <p:extLst>
      <p:ext uri="{BB962C8B-B14F-4D97-AF65-F5344CB8AC3E}">
        <p14:creationId xmlns:p14="http://schemas.microsoft.com/office/powerpoint/2010/main" val="18415686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D23DDF-57B9-4626-A5EB-EDF8A4FFABE2}"/>
              </a:ext>
            </a:extLst>
          </p:cNvPr>
          <p:cNvSpPr>
            <a:spLocks noGrp="1"/>
          </p:cNvSpPr>
          <p:nvPr>
            <p:ph type="title"/>
          </p:nvPr>
        </p:nvSpPr>
        <p:spPr>
          <a:xfrm>
            <a:off x="467544" y="789385"/>
            <a:ext cx="8208144" cy="378619"/>
          </a:xfrm>
        </p:spPr>
        <p:txBody>
          <a:bodyPr/>
          <a:lstStyle/>
          <a:p>
            <a:r>
              <a:rPr lang="de-CH" dirty="0"/>
              <a:t>Energieverbrauch, kWh/km</a:t>
            </a:r>
          </a:p>
        </p:txBody>
      </p:sp>
      <p:graphicFrame>
        <p:nvGraphicFramePr>
          <p:cNvPr id="6" name="Diagramm 5">
            <a:extLst>
              <a:ext uri="{FF2B5EF4-FFF2-40B4-BE49-F238E27FC236}">
                <a16:creationId xmlns:a16="http://schemas.microsoft.com/office/drawing/2014/main" id="{9975BEFF-506D-467F-91F9-26CCB28B6573}"/>
              </a:ext>
            </a:extLst>
          </p:cNvPr>
          <p:cNvGraphicFramePr>
            <a:graphicFrameLocks noGrp="1"/>
          </p:cNvGraphicFramePr>
          <p:nvPr>
            <p:extLst>
              <p:ext uri="{D42A27DB-BD31-4B8C-83A1-F6EECF244321}">
                <p14:modId xmlns:p14="http://schemas.microsoft.com/office/powerpoint/2010/main" val="741029318"/>
              </p:ext>
            </p:extLst>
          </p:nvPr>
        </p:nvGraphicFramePr>
        <p:xfrm>
          <a:off x="395536" y="1168004"/>
          <a:ext cx="8424936" cy="3563540"/>
        </p:xfrm>
        <a:graphic>
          <a:graphicData uri="http://schemas.openxmlformats.org/drawingml/2006/chart">
            <c:chart xmlns:c="http://schemas.openxmlformats.org/drawingml/2006/chart" xmlns:r="http://schemas.openxmlformats.org/officeDocument/2006/relationships" r:id="rId2"/>
          </a:graphicData>
        </a:graphic>
      </p:graphicFrame>
      <p:sp>
        <p:nvSpPr>
          <p:cNvPr id="3" name="Fußzeilenplatzhalter 2">
            <a:extLst>
              <a:ext uri="{FF2B5EF4-FFF2-40B4-BE49-F238E27FC236}">
                <a16:creationId xmlns:a16="http://schemas.microsoft.com/office/drawing/2014/main" id="{C00E3A82-A235-415A-8FEC-321AE63652EF}"/>
              </a:ext>
            </a:extLst>
          </p:cNvPr>
          <p:cNvSpPr>
            <a:spLocks noGrp="1"/>
          </p:cNvSpPr>
          <p:nvPr>
            <p:ph type="ftr" sz="quarter" idx="10"/>
          </p:nvPr>
        </p:nvSpPr>
        <p:spPr/>
        <p:txBody>
          <a:bodyPr/>
          <a:lstStyle/>
          <a:p>
            <a:r>
              <a:rPr lang="de-CH"/>
              <a:t>Pilotprojekt Linie 17, BERNMOBIL, Marcus Jung</a:t>
            </a:r>
            <a:endParaRPr lang="de-CH" dirty="0"/>
          </a:p>
        </p:txBody>
      </p:sp>
      <p:sp>
        <p:nvSpPr>
          <p:cNvPr id="7" name="Foliennummernplatzhalter 6">
            <a:extLst>
              <a:ext uri="{FF2B5EF4-FFF2-40B4-BE49-F238E27FC236}">
                <a16:creationId xmlns:a16="http://schemas.microsoft.com/office/drawing/2014/main" id="{491BA2FC-D84A-4BD3-B638-233EE0C20A8A}"/>
              </a:ext>
            </a:extLst>
          </p:cNvPr>
          <p:cNvSpPr>
            <a:spLocks noGrp="1"/>
          </p:cNvSpPr>
          <p:nvPr>
            <p:ph type="sldNum" sz="quarter" idx="11"/>
          </p:nvPr>
        </p:nvSpPr>
        <p:spPr/>
        <p:txBody>
          <a:bodyPr/>
          <a:lstStyle/>
          <a:p>
            <a:r>
              <a:rPr lang="de-CH"/>
              <a:t>Folie </a:t>
            </a:r>
            <a:fld id="{B734E274-E813-4BE7-B4B4-EE4150262968}" type="slidenum">
              <a:rPr lang="de-CH" smtClean="0"/>
              <a:pPr/>
              <a:t>18</a:t>
            </a:fld>
            <a:endParaRPr lang="de-CH"/>
          </a:p>
        </p:txBody>
      </p:sp>
    </p:spTree>
    <p:extLst>
      <p:ext uri="{BB962C8B-B14F-4D97-AF65-F5344CB8AC3E}">
        <p14:creationId xmlns:p14="http://schemas.microsoft.com/office/powerpoint/2010/main" val="33975881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A5249D-EB42-4EAA-A82A-51918B53E659}"/>
              </a:ext>
            </a:extLst>
          </p:cNvPr>
          <p:cNvSpPr>
            <a:spLocks noGrp="1"/>
          </p:cNvSpPr>
          <p:nvPr>
            <p:ph type="title"/>
          </p:nvPr>
        </p:nvSpPr>
        <p:spPr/>
        <p:txBody>
          <a:bodyPr/>
          <a:lstStyle/>
          <a:p>
            <a:r>
              <a:rPr lang="de-CH" dirty="0"/>
              <a:t>Projektabweichungen</a:t>
            </a:r>
          </a:p>
        </p:txBody>
      </p:sp>
      <p:sp>
        <p:nvSpPr>
          <p:cNvPr id="3" name="Inhaltsplatzhalter 2">
            <a:extLst>
              <a:ext uri="{FF2B5EF4-FFF2-40B4-BE49-F238E27FC236}">
                <a16:creationId xmlns:a16="http://schemas.microsoft.com/office/drawing/2014/main" id="{1375B638-18E6-4182-A584-6FE342071E79}"/>
              </a:ext>
            </a:extLst>
          </p:cNvPr>
          <p:cNvSpPr>
            <a:spLocks noGrp="1"/>
          </p:cNvSpPr>
          <p:nvPr>
            <p:ph idx="1"/>
          </p:nvPr>
        </p:nvSpPr>
        <p:spPr/>
        <p:txBody>
          <a:bodyPr/>
          <a:lstStyle/>
          <a:p>
            <a:r>
              <a:rPr lang="de-CH" dirty="0"/>
              <a:t>Baubewilligung (öffentliches Gewässer)</a:t>
            </a:r>
          </a:p>
          <a:p>
            <a:r>
              <a:rPr lang="de-CH" dirty="0"/>
              <a:t>Lärm: Einhaltung der Grenzwerte zugesagt, jedoch dann trotzdem eine Lärmschutzhaube in Köniz</a:t>
            </a:r>
          </a:p>
          <a:p>
            <a:r>
              <a:rPr lang="de-CH" dirty="0"/>
              <a:t>Lieferverzögerungen Ladestationen Garage (Unterlieferanten)</a:t>
            </a:r>
          </a:p>
          <a:p>
            <a:r>
              <a:rPr lang="de-CH" dirty="0"/>
              <a:t>Durchgang Ladestation Köniz: 200cm gefordert, 195cm erreicht. </a:t>
            </a:r>
            <a:r>
              <a:rPr lang="de-CH" dirty="0">
                <a:sym typeface="Wingdings" panose="05000000000000000000" pitchFamily="2" charset="2"/>
              </a:rPr>
              <a:t> Hinter dem </a:t>
            </a:r>
            <a:r>
              <a:rPr lang="de-CH" dirty="0" err="1">
                <a:sym typeface="Wingdings" panose="05000000000000000000" pitchFamily="2" charset="2"/>
              </a:rPr>
              <a:t>Ladearm</a:t>
            </a:r>
            <a:r>
              <a:rPr lang="de-CH" dirty="0">
                <a:sym typeface="Wingdings" panose="05000000000000000000" pitchFamily="2" charset="2"/>
              </a:rPr>
              <a:t> sind noch ca. 7cm «Luft»</a:t>
            </a:r>
          </a:p>
          <a:p>
            <a:r>
              <a:rPr lang="de-CH" dirty="0">
                <a:sym typeface="Wingdings" panose="05000000000000000000" pitchFamily="2" charset="2"/>
              </a:rPr>
              <a:t>Erste Lärmschutzhaube war «untauglich», zweite Version mit anderem Hersteller</a:t>
            </a:r>
          </a:p>
          <a:p>
            <a:r>
              <a:rPr lang="de-CH" dirty="0">
                <a:sym typeface="Wingdings" panose="05000000000000000000" pitchFamily="2" charset="2"/>
              </a:rPr>
              <a:t>Defekte am Pantograph: kein elektrischer Betrieb</a:t>
            </a:r>
          </a:p>
          <a:p>
            <a:endParaRPr lang="de-CH" dirty="0">
              <a:sym typeface="Wingdings" panose="05000000000000000000" pitchFamily="2" charset="2"/>
            </a:endParaRPr>
          </a:p>
          <a:p>
            <a:endParaRPr lang="de-CH" dirty="0"/>
          </a:p>
        </p:txBody>
      </p:sp>
      <p:sp>
        <p:nvSpPr>
          <p:cNvPr id="6" name="Fußzeilenplatzhalter 5">
            <a:extLst>
              <a:ext uri="{FF2B5EF4-FFF2-40B4-BE49-F238E27FC236}">
                <a16:creationId xmlns:a16="http://schemas.microsoft.com/office/drawing/2014/main" id="{2A0F19C3-977F-4F62-9DFF-BB414D8F5334}"/>
              </a:ext>
            </a:extLst>
          </p:cNvPr>
          <p:cNvSpPr>
            <a:spLocks noGrp="1"/>
          </p:cNvSpPr>
          <p:nvPr>
            <p:ph type="ftr" sz="quarter" idx="10"/>
          </p:nvPr>
        </p:nvSpPr>
        <p:spPr/>
        <p:txBody>
          <a:bodyPr/>
          <a:lstStyle/>
          <a:p>
            <a:r>
              <a:rPr lang="de-CH"/>
              <a:t>Pilotprojekt Linie 17, BERNMOBIL, Marcus Jung</a:t>
            </a:r>
            <a:endParaRPr lang="de-CH" dirty="0"/>
          </a:p>
        </p:txBody>
      </p:sp>
      <p:sp>
        <p:nvSpPr>
          <p:cNvPr id="7" name="Foliennummernplatzhalter 6">
            <a:extLst>
              <a:ext uri="{FF2B5EF4-FFF2-40B4-BE49-F238E27FC236}">
                <a16:creationId xmlns:a16="http://schemas.microsoft.com/office/drawing/2014/main" id="{9AFF6973-FEB6-4FD4-8A37-646DE08A1739}"/>
              </a:ext>
            </a:extLst>
          </p:cNvPr>
          <p:cNvSpPr>
            <a:spLocks noGrp="1"/>
          </p:cNvSpPr>
          <p:nvPr>
            <p:ph type="sldNum" sz="quarter" idx="11"/>
          </p:nvPr>
        </p:nvSpPr>
        <p:spPr/>
        <p:txBody>
          <a:bodyPr/>
          <a:lstStyle/>
          <a:p>
            <a:r>
              <a:rPr lang="de-CH"/>
              <a:t>Folie </a:t>
            </a:r>
            <a:fld id="{B734E274-E813-4BE7-B4B4-EE4150262968}" type="slidenum">
              <a:rPr lang="de-CH" smtClean="0"/>
              <a:pPr/>
              <a:t>19</a:t>
            </a:fld>
            <a:endParaRPr lang="de-CH"/>
          </a:p>
        </p:txBody>
      </p:sp>
    </p:spTree>
    <p:extLst>
      <p:ext uri="{BB962C8B-B14F-4D97-AF65-F5344CB8AC3E}">
        <p14:creationId xmlns:p14="http://schemas.microsoft.com/office/powerpoint/2010/main" val="3672409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D06966-3777-469C-BD32-CCA88BB68996}"/>
              </a:ext>
            </a:extLst>
          </p:cNvPr>
          <p:cNvSpPr>
            <a:spLocks noGrp="1"/>
          </p:cNvSpPr>
          <p:nvPr>
            <p:ph type="title"/>
          </p:nvPr>
        </p:nvSpPr>
        <p:spPr/>
        <p:txBody>
          <a:bodyPr/>
          <a:lstStyle/>
          <a:p>
            <a:r>
              <a:rPr lang="de-CH" dirty="0"/>
              <a:t>Inhalt</a:t>
            </a:r>
          </a:p>
        </p:txBody>
      </p:sp>
      <p:sp>
        <p:nvSpPr>
          <p:cNvPr id="3" name="Inhaltsplatzhalter 2">
            <a:extLst>
              <a:ext uri="{FF2B5EF4-FFF2-40B4-BE49-F238E27FC236}">
                <a16:creationId xmlns:a16="http://schemas.microsoft.com/office/drawing/2014/main" id="{6465D5B9-151B-4A5E-B5FC-D4A549049BF5}"/>
              </a:ext>
            </a:extLst>
          </p:cNvPr>
          <p:cNvSpPr>
            <a:spLocks noGrp="1"/>
          </p:cNvSpPr>
          <p:nvPr>
            <p:ph idx="1"/>
          </p:nvPr>
        </p:nvSpPr>
        <p:spPr/>
        <p:txBody>
          <a:bodyPr/>
          <a:lstStyle/>
          <a:p>
            <a:r>
              <a:rPr lang="de-DE" dirty="0"/>
              <a:t>Projektmeilensteine</a:t>
            </a:r>
          </a:p>
          <a:p>
            <a:r>
              <a:rPr lang="de-CH" dirty="0"/>
              <a:t>Strecke Linie 17, Leistungsmasse, Modelltage</a:t>
            </a:r>
          </a:p>
          <a:p>
            <a:r>
              <a:rPr lang="de-CH" dirty="0"/>
              <a:t>Systementscheid</a:t>
            </a:r>
          </a:p>
          <a:p>
            <a:r>
              <a:rPr lang="de-CH" dirty="0"/>
              <a:t>Fahrzeug, Batterie</a:t>
            </a:r>
          </a:p>
          <a:p>
            <a:r>
              <a:rPr lang="de-CH" dirty="0"/>
              <a:t>Ladeeinrichtung, OPP-Charge in Köniz, Depot </a:t>
            </a:r>
            <a:r>
              <a:rPr lang="de-CH" dirty="0" err="1"/>
              <a:t>Eigerplatz</a:t>
            </a:r>
            <a:endParaRPr lang="de-CH" dirty="0"/>
          </a:p>
          <a:p>
            <a:r>
              <a:rPr lang="de-DE"/>
              <a:t>Täglicher Betrieb</a:t>
            </a:r>
            <a:endParaRPr lang="de-CH" dirty="0"/>
          </a:p>
          <a:p>
            <a:r>
              <a:rPr lang="de-CH" dirty="0"/>
              <a:t>Erfahrungen - Erkenntnisse</a:t>
            </a:r>
          </a:p>
          <a:p>
            <a:pPr marL="0" indent="0">
              <a:buNone/>
            </a:pPr>
            <a:endParaRPr lang="de-CH" dirty="0"/>
          </a:p>
        </p:txBody>
      </p:sp>
      <p:sp>
        <p:nvSpPr>
          <p:cNvPr id="6" name="Fußzeilenplatzhalter 5">
            <a:extLst>
              <a:ext uri="{FF2B5EF4-FFF2-40B4-BE49-F238E27FC236}">
                <a16:creationId xmlns:a16="http://schemas.microsoft.com/office/drawing/2014/main" id="{10957912-F563-455B-AA51-00538FB115F3}"/>
              </a:ext>
            </a:extLst>
          </p:cNvPr>
          <p:cNvSpPr>
            <a:spLocks noGrp="1"/>
          </p:cNvSpPr>
          <p:nvPr>
            <p:ph type="ftr" sz="quarter" idx="10"/>
          </p:nvPr>
        </p:nvSpPr>
        <p:spPr/>
        <p:txBody>
          <a:bodyPr/>
          <a:lstStyle/>
          <a:p>
            <a:r>
              <a:rPr lang="de-CH"/>
              <a:t>Pilotprojekt Linie 17, BERNMOBIL, Marcus Jung</a:t>
            </a:r>
            <a:endParaRPr lang="de-CH" dirty="0"/>
          </a:p>
        </p:txBody>
      </p:sp>
      <p:sp>
        <p:nvSpPr>
          <p:cNvPr id="7" name="Foliennummernplatzhalter 6">
            <a:extLst>
              <a:ext uri="{FF2B5EF4-FFF2-40B4-BE49-F238E27FC236}">
                <a16:creationId xmlns:a16="http://schemas.microsoft.com/office/drawing/2014/main" id="{BEFE49D2-CBD1-44DF-9BA9-180E351111FE}"/>
              </a:ext>
            </a:extLst>
          </p:cNvPr>
          <p:cNvSpPr>
            <a:spLocks noGrp="1"/>
          </p:cNvSpPr>
          <p:nvPr>
            <p:ph type="sldNum" sz="quarter" idx="11"/>
          </p:nvPr>
        </p:nvSpPr>
        <p:spPr/>
        <p:txBody>
          <a:bodyPr/>
          <a:lstStyle/>
          <a:p>
            <a:r>
              <a:rPr lang="de-CH"/>
              <a:t>Folie </a:t>
            </a:r>
            <a:fld id="{B734E274-E813-4BE7-B4B4-EE4150262968}" type="slidenum">
              <a:rPr lang="de-CH" smtClean="0"/>
              <a:pPr/>
              <a:t>2</a:t>
            </a:fld>
            <a:endParaRPr lang="de-CH"/>
          </a:p>
        </p:txBody>
      </p:sp>
    </p:spTree>
    <p:extLst>
      <p:ext uri="{BB962C8B-B14F-4D97-AF65-F5344CB8AC3E}">
        <p14:creationId xmlns:p14="http://schemas.microsoft.com/office/powerpoint/2010/main" val="37362178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11B8E9-6C47-46E0-8E0D-20654CD4F8D8}"/>
              </a:ext>
            </a:extLst>
          </p:cNvPr>
          <p:cNvSpPr>
            <a:spLocks noGrp="1"/>
          </p:cNvSpPr>
          <p:nvPr>
            <p:ph type="title"/>
          </p:nvPr>
        </p:nvSpPr>
        <p:spPr/>
        <p:txBody>
          <a:bodyPr/>
          <a:lstStyle/>
          <a:p>
            <a:r>
              <a:rPr lang="de-CH" dirty="0"/>
              <a:t>Betriebliche Erfahrungen mit der Linie 17</a:t>
            </a:r>
          </a:p>
        </p:txBody>
      </p:sp>
      <p:sp>
        <p:nvSpPr>
          <p:cNvPr id="3" name="Inhaltsplatzhalter 2">
            <a:extLst>
              <a:ext uri="{FF2B5EF4-FFF2-40B4-BE49-F238E27FC236}">
                <a16:creationId xmlns:a16="http://schemas.microsoft.com/office/drawing/2014/main" id="{DEC83C62-1723-4F3C-B61C-A0B703E0AA38}"/>
              </a:ext>
            </a:extLst>
          </p:cNvPr>
          <p:cNvSpPr>
            <a:spLocks noGrp="1"/>
          </p:cNvSpPr>
          <p:nvPr>
            <p:ph idx="1"/>
          </p:nvPr>
        </p:nvSpPr>
        <p:spPr/>
        <p:txBody>
          <a:bodyPr/>
          <a:lstStyle/>
          <a:p>
            <a:r>
              <a:rPr lang="de-CH" dirty="0"/>
              <a:t>Schnellladevorgang: Schulung / Begleitung, einfache Bedienung zwingend</a:t>
            </a:r>
          </a:p>
          <a:p>
            <a:r>
              <a:rPr lang="de-CH" dirty="0"/>
              <a:t>Wendezeit ist entscheidend</a:t>
            </a:r>
          </a:p>
          <a:p>
            <a:r>
              <a:rPr lang="de-CH" dirty="0"/>
              <a:t>Notfallkonzept: Vorbehaltene Entschlüsse, Einbindung Leitstelle</a:t>
            </a:r>
          </a:p>
          <a:p>
            <a:r>
              <a:rPr lang="de-CH" dirty="0"/>
              <a:t>Umgang mit begrenzter Reichweite gewöhnungsbedürftig</a:t>
            </a:r>
          </a:p>
          <a:p>
            <a:r>
              <a:rPr lang="de-CH" dirty="0"/>
              <a:t>Fahrplan ist haltbar</a:t>
            </a:r>
          </a:p>
          <a:p>
            <a:r>
              <a:rPr lang="de-CH" dirty="0"/>
              <a:t>Fahren mit den Fahrzeugen: Problemlos</a:t>
            </a:r>
          </a:p>
          <a:p>
            <a:endParaRPr lang="de-CH" dirty="0"/>
          </a:p>
          <a:p>
            <a:endParaRPr lang="de-CH" dirty="0"/>
          </a:p>
        </p:txBody>
      </p:sp>
      <p:sp>
        <p:nvSpPr>
          <p:cNvPr id="6" name="Fußzeilenplatzhalter 5">
            <a:extLst>
              <a:ext uri="{FF2B5EF4-FFF2-40B4-BE49-F238E27FC236}">
                <a16:creationId xmlns:a16="http://schemas.microsoft.com/office/drawing/2014/main" id="{C0785CEC-7286-4C1F-911A-EBBEA11829FE}"/>
              </a:ext>
            </a:extLst>
          </p:cNvPr>
          <p:cNvSpPr>
            <a:spLocks noGrp="1"/>
          </p:cNvSpPr>
          <p:nvPr>
            <p:ph type="ftr" sz="quarter" idx="10"/>
          </p:nvPr>
        </p:nvSpPr>
        <p:spPr/>
        <p:txBody>
          <a:bodyPr/>
          <a:lstStyle/>
          <a:p>
            <a:r>
              <a:rPr lang="de-CH"/>
              <a:t>Pilotprojekt Linie 17, BERNMOBIL, Marcus Jung</a:t>
            </a:r>
            <a:endParaRPr lang="de-CH" dirty="0"/>
          </a:p>
        </p:txBody>
      </p:sp>
      <p:sp>
        <p:nvSpPr>
          <p:cNvPr id="7" name="Foliennummernplatzhalter 6">
            <a:extLst>
              <a:ext uri="{FF2B5EF4-FFF2-40B4-BE49-F238E27FC236}">
                <a16:creationId xmlns:a16="http://schemas.microsoft.com/office/drawing/2014/main" id="{179C4C8B-CC2B-44FE-A7D7-DC8F952BBE2C}"/>
              </a:ext>
            </a:extLst>
          </p:cNvPr>
          <p:cNvSpPr>
            <a:spLocks noGrp="1"/>
          </p:cNvSpPr>
          <p:nvPr>
            <p:ph type="sldNum" sz="quarter" idx="11"/>
          </p:nvPr>
        </p:nvSpPr>
        <p:spPr/>
        <p:txBody>
          <a:bodyPr/>
          <a:lstStyle/>
          <a:p>
            <a:r>
              <a:rPr lang="de-CH"/>
              <a:t>Folie </a:t>
            </a:r>
            <a:fld id="{B734E274-E813-4BE7-B4B4-EE4150262968}" type="slidenum">
              <a:rPr lang="de-CH" smtClean="0"/>
              <a:pPr/>
              <a:t>20</a:t>
            </a:fld>
            <a:endParaRPr lang="de-CH"/>
          </a:p>
        </p:txBody>
      </p:sp>
    </p:spTree>
    <p:extLst>
      <p:ext uri="{BB962C8B-B14F-4D97-AF65-F5344CB8AC3E}">
        <p14:creationId xmlns:p14="http://schemas.microsoft.com/office/powerpoint/2010/main" val="23656591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4F3707-5560-41A5-907A-24E9669D7E25}"/>
              </a:ext>
            </a:extLst>
          </p:cNvPr>
          <p:cNvSpPr>
            <a:spLocks noGrp="1"/>
          </p:cNvSpPr>
          <p:nvPr>
            <p:ph type="title"/>
          </p:nvPr>
        </p:nvSpPr>
        <p:spPr/>
        <p:txBody>
          <a:bodyPr/>
          <a:lstStyle/>
          <a:p>
            <a:r>
              <a:rPr lang="de-CH" dirty="0"/>
              <a:t>Zwischenfazit</a:t>
            </a:r>
          </a:p>
        </p:txBody>
      </p:sp>
      <p:sp>
        <p:nvSpPr>
          <p:cNvPr id="3" name="Inhaltsplatzhalter 2">
            <a:extLst>
              <a:ext uri="{FF2B5EF4-FFF2-40B4-BE49-F238E27FC236}">
                <a16:creationId xmlns:a16="http://schemas.microsoft.com/office/drawing/2014/main" id="{4674C27C-CE6A-4C1B-8818-B5E1C33DE2A0}"/>
              </a:ext>
            </a:extLst>
          </p:cNvPr>
          <p:cNvSpPr>
            <a:spLocks noGrp="1"/>
          </p:cNvSpPr>
          <p:nvPr>
            <p:ph idx="1"/>
          </p:nvPr>
        </p:nvSpPr>
        <p:spPr/>
        <p:txBody>
          <a:bodyPr/>
          <a:lstStyle/>
          <a:p>
            <a:endParaRPr lang="de-CH" dirty="0"/>
          </a:p>
          <a:p>
            <a:r>
              <a:rPr lang="de-CH" dirty="0"/>
              <a:t>Redundanz schaffen für Ladestation auf der Strecke</a:t>
            </a:r>
          </a:p>
          <a:p>
            <a:pPr lvl="1">
              <a:buFont typeface="Wingdings" panose="05000000000000000000" pitchFamily="2" charset="2"/>
              <a:buChar char="Ø"/>
            </a:pPr>
            <a:r>
              <a:rPr lang="de-CH" dirty="0"/>
              <a:t>Pantograph auf dem Fahrzeug oder</a:t>
            </a:r>
          </a:p>
          <a:p>
            <a:pPr lvl="1">
              <a:buFont typeface="Wingdings" panose="05000000000000000000" pitchFamily="2" charset="2"/>
              <a:buChar char="Ø"/>
            </a:pPr>
            <a:r>
              <a:rPr lang="de-CH" dirty="0"/>
              <a:t>eine Ladestation (separate Speisung) mehr als für den Normalbetrieb nötig</a:t>
            </a:r>
          </a:p>
          <a:p>
            <a:r>
              <a:rPr lang="de-CH" dirty="0"/>
              <a:t>Weiteres Ausarbeiten von Störfallszenarien (keine harten Grenzen möglich) </a:t>
            </a:r>
          </a:p>
          <a:p>
            <a:r>
              <a:rPr lang="de-CH" dirty="0"/>
              <a:t>Fahrzeuge sind linienspezifisch optimiert. Auf anderen Linien müssen neue Anpassungen gemacht werden. </a:t>
            </a:r>
            <a:r>
              <a:rPr lang="de-CH" dirty="0">
                <a:sym typeface="Wingdings" panose="05000000000000000000" pitchFamily="2" charset="2"/>
              </a:rPr>
              <a:t> </a:t>
            </a:r>
            <a:r>
              <a:rPr lang="de-CH" dirty="0"/>
              <a:t>Wie können Fahrzeuge für alles Linien beschafft werden?</a:t>
            </a:r>
          </a:p>
          <a:p>
            <a:r>
              <a:rPr lang="de-CH" dirty="0"/>
              <a:t>Leitstelle und Fahrer tasten sich weiterhin an «tiefe» Ladestände heran</a:t>
            </a:r>
          </a:p>
          <a:p>
            <a:endParaRPr lang="de-CH" dirty="0"/>
          </a:p>
        </p:txBody>
      </p:sp>
      <p:sp>
        <p:nvSpPr>
          <p:cNvPr id="6" name="Fußzeilenplatzhalter 5">
            <a:extLst>
              <a:ext uri="{FF2B5EF4-FFF2-40B4-BE49-F238E27FC236}">
                <a16:creationId xmlns:a16="http://schemas.microsoft.com/office/drawing/2014/main" id="{A444119F-E367-45FA-9809-2B35FDDEE612}"/>
              </a:ext>
            </a:extLst>
          </p:cNvPr>
          <p:cNvSpPr>
            <a:spLocks noGrp="1"/>
          </p:cNvSpPr>
          <p:nvPr>
            <p:ph type="ftr" sz="quarter" idx="10"/>
          </p:nvPr>
        </p:nvSpPr>
        <p:spPr/>
        <p:txBody>
          <a:bodyPr/>
          <a:lstStyle/>
          <a:p>
            <a:r>
              <a:rPr lang="de-CH"/>
              <a:t>Pilotprojekt Linie 17, BERNMOBIL, Marcus Jung</a:t>
            </a:r>
            <a:endParaRPr lang="de-CH" dirty="0"/>
          </a:p>
        </p:txBody>
      </p:sp>
      <p:sp>
        <p:nvSpPr>
          <p:cNvPr id="7" name="Foliennummernplatzhalter 6">
            <a:extLst>
              <a:ext uri="{FF2B5EF4-FFF2-40B4-BE49-F238E27FC236}">
                <a16:creationId xmlns:a16="http://schemas.microsoft.com/office/drawing/2014/main" id="{D221F93D-2746-4BE2-85B8-AEEF393E8F39}"/>
              </a:ext>
            </a:extLst>
          </p:cNvPr>
          <p:cNvSpPr>
            <a:spLocks noGrp="1"/>
          </p:cNvSpPr>
          <p:nvPr>
            <p:ph type="sldNum" sz="quarter" idx="11"/>
          </p:nvPr>
        </p:nvSpPr>
        <p:spPr/>
        <p:txBody>
          <a:bodyPr/>
          <a:lstStyle/>
          <a:p>
            <a:r>
              <a:rPr lang="de-CH"/>
              <a:t>Folie </a:t>
            </a:r>
            <a:fld id="{B734E274-E813-4BE7-B4B4-EE4150262968}" type="slidenum">
              <a:rPr lang="de-CH" smtClean="0"/>
              <a:pPr/>
              <a:t>21</a:t>
            </a:fld>
            <a:endParaRPr lang="de-CH"/>
          </a:p>
        </p:txBody>
      </p:sp>
    </p:spTree>
    <p:extLst>
      <p:ext uri="{BB962C8B-B14F-4D97-AF65-F5344CB8AC3E}">
        <p14:creationId xmlns:p14="http://schemas.microsoft.com/office/powerpoint/2010/main" val="15344854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7271633D-F854-4B22-B0D8-FDD537A4F2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1779662"/>
            <a:ext cx="2631199" cy="2109832"/>
          </a:xfrm>
          <a:prstGeom prst="rect">
            <a:avLst/>
          </a:prstGeom>
        </p:spPr>
      </p:pic>
      <p:pic>
        <p:nvPicPr>
          <p:cNvPr id="9" name="Grafik 8">
            <a:extLst>
              <a:ext uri="{FF2B5EF4-FFF2-40B4-BE49-F238E27FC236}">
                <a16:creationId xmlns:a16="http://schemas.microsoft.com/office/drawing/2014/main" id="{928AEBA9-034E-4F20-B6C4-AF2173D68F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4008" y="1059582"/>
            <a:ext cx="3994127" cy="3497560"/>
          </a:xfrm>
          <a:prstGeom prst="rect">
            <a:avLst/>
          </a:prstGeom>
        </p:spPr>
      </p:pic>
      <p:sp>
        <p:nvSpPr>
          <p:cNvPr id="2" name="Fußzeilenplatzhalter 1">
            <a:extLst>
              <a:ext uri="{FF2B5EF4-FFF2-40B4-BE49-F238E27FC236}">
                <a16:creationId xmlns:a16="http://schemas.microsoft.com/office/drawing/2014/main" id="{212E30B1-5BBD-457F-8B45-B3D5118BB401}"/>
              </a:ext>
            </a:extLst>
          </p:cNvPr>
          <p:cNvSpPr>
            <a:spLocks noGrp="1"/>
          </p:cNvSpPr>
          <p:nvPr>
            <p:ph type="ftr" sz="quarter" idx="10"/>
          </p:nvPr>
        </p:nvSpPr>
        <p:spPr/>
        <p:txBody>
          <a:bodyPr/>
          <a:lstStyle/>
          <a:p>
            <a:r>
              <a:rPr lang="de-CH"/>
              <a:t>Pilotprojekt Linie 17, BERNMOBIL, Marcus Jung</a:t>
            </a:r>
            <a:endParaRPr lang="de-CH" dirty="0"/>
          </a:p>
        </p:txBody>
      </p:sp>
      <p:sp>
        <p:nvSpPr>
          <p:cNvPr id="3" name="Foliennummernplatzhalter 2">
            <a:extLst>
              <a:ext uri="{FF2B5EF4-FFF2-40B4-BE49-F238E27FC236}">
                <a16:creationId xmlns:a16="http://schemas.microsoft.com/office/drawing/2014/main" id="{CF40AC9C-88AC-4513-91D0-0626D50CD283}"/>
              </a:ext>
            </a:extLst>
          </p:cNvPr>
          <p:cNvSpPr>
            <a:spLocks noGrp="1"/>
          </p:cNvSpPr>
          <p:nvPr>
            <p:ph type="sldNum" sz="quarter" idx="11"/>
          </p:nvPr>
        </p:nvSpPr>
        <p:spPr/>
        <p:txBody>
          <a:bodyPr/>
          <a:lstStyle/>
          <a:p>
            <a:r>
              <a:rPr lang="de-CH"/>
              <a:t>Folie </a:t>
            </a:r>
            <a:fld id="{B734E274-E813-4BE7-B4B4-EE4150262968}" type="slidenum">
              <a:rPr lang="de-CH" smtClean="0"/>
              <a:pPr/>
              <a:t>22</a:t>
            </a:fld>
            <a:endParaRPr lang="de-CH"/>
          </a:p>
        </p:txBody>
      </p:sp>
    </p:spTree>
    <p:extLst>
      <p:ext uri="{BB962C8B-B14F-4D97-AF65-F5344CB8AC3E}">
        <p14:creationId xmlns:p14="http://schemas.microsoft.com/office/powerpoint/2010/main" val="4104677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de-DE" dirty="0"/>
              <a:t>Projektmeilensteine</a:t>
            </a:r>
          </a:p>
        </p:txBody>
      </p:sp>
      <p:graphicFrame>
        <p:nvGraphicFramePr>
          <p:cNvPr id="2" name="Inhaltsplatzhalter 1">
            <a:extLst>
              <a:ext uri="{FF2B5EF4-FFF2-40B4-BE49-F238E27FC236}">
                <a16:creationId xmlns:a16="http://schemas.microsoft.com/office/drawing/2014/main" id="{42E11851-FD77-4E18-AB51-12D0C4669847}"/>
              </a:ext>
            </a:extLst>
          </p:cNvPr>
          <p:cNvGraphicFramePr>
            <a:graphicFrameLocks noGrp="1"/>
          </p:cNvGraphicFramePr>
          <p:nvPr>
            <p:ph idx="1"/>
            <p:extLst>
              <p:ext uri="{D42A27DB-BD31-4B8C-83A1-F6EECF244321}">
                <p14:modId xmlns:p14="http://schemas.microsoft.com/office/powerpoint/2010/main" val="1749208955"/>
              </p:ext>
            </p:extLst>
          </p:nvPr>
        </p:nvGraphicFramePr>
        <p:xfrm>
          <a:off x="451448" y="1238647"/>
          <a:ext cx="8207376" cy="2900713"/>
        </p:xfrm>
        <a:graphic>
          <a:graphicData uri="http://schemas.openxmlformats.org/drawingml/2006/table">
            <a:tbl>
              <a:tblPr firstRow="1" bandRow="1">
                <a:tableStyleId>{5C22544A-7EE6-4342-B048-85BDC9FD1C3A}</a:tableStyleId>
              </a:tblPr>
              <a:tblGrid>
                <a:gridCol w="6335935">
                  <a:extLst>
                    <a:ext uri="{9D8B030D-6E8A-4147-A177-3AD203B41FA5}">
                      <a16:colId xmlns:a16="http://schemas.microsoft.com/office/drawing/2014/main" val="78049254"/>
                    </a:ext>
                  </a:extLst>
                </a:gridCol>
                <a:gridCol w="1871441">
                  <a:extLst>
                    <a:ext uri="{9D8B030D-6E8A-4147-A177-3AD203B41FA5}">
                      <a16:colId xmlns:a16="http://schemas.microsoft.com/office/drawing/2014/main" val="2472762332"/>
                    </a:ext>
                  </a:extLst>
                </a:gridCol>
              </a:tblGrid>
              <a:tr h="340393">
                <a:tc>
                  <a:txBody>
                    <a:bodyPr/>
                    <a:lstStyle/>
                    <a:p>
                      <a:endParaRPr lang="de-CH" dirty="0"/>
                    </a:p>
                  </a:txBody>
                  <a:tcPr/>
                </a:tc>
                <a:tc>
                  <a:txBody>
                    <a:bodyPr/>
                    <a:lstStyle/>
                    <a:p>
                      <a:pPr algn="r"/>
                      <a:endParaRPr lang="de-CH" dirty="0"/>
                    </a:p>
                  </a:txBody>
                  <a:tcPr/>
                </a:tc>
                <a:extLst>
                  <a:ext uri="{0D108BD9-81ED-4DB2-BD59-A6C34878D82A}">
                    <a16:rowId xmlns:a16="http://schemas.microsoft.com/office/drawing/2014/main" val="2023620328"/>
                  </a:ext>
                </a:extLst>
              </a:tr>
              <a:tr h="270561">
                <a:tc>
                  <a:txBody>
                    <a:bodyPr/>
                    <a:lstStyle/>
                    <a:p>
                      <a:r>
                        <a:rPr lang="de-CH" sz="1200" dirty="0"/>
                        <a:t>Beschluss vom VR für ein Projekt von 4 Jahren</a:t>
                      </a:r>
                    </a:p>
                  </a:txBody>
                  <a:tcPr/>
                </a:tc>
                <a:tc>
                  <a:txBody>
                    <a:bodyPr/>
                    <a:lstStyle/>
                    <a:p>
                      <a:pPr algn="r"/>
                      <a:r>
                        <a:rPr lang="de-CH" sz="1200" dirty="0"/>
                        <a:t>31.08.2015</a:t>
                      </a:r>
                    </a:p>
                  </a:txBody>
                  <a:tcPr/>
                </a:tc>
                <a:extLst>
                  <a:ext uri="{0D108BD9-81ED-4DB2-BD59-A6C34878D82A}">
                    <a16:rowId xmlns:a16="http://schemas.microsoft.com/office/drawing/2014/main" val="1643050518"/>
                  </a:ext>
                </a:extLst>
              </a:tr>
              <a:tr h="270561">
                <a:tc>
                  <a:txBody>
                    <a:bodyPr/>
                    <a:lstStyle/>
                    <a:p>
                      <a:r>
                        <a:rPr lang="de-CH" sz="1200" dirty="0"/>
                        <a:t>Ausschreibung</a:t>
                      </a:r>
                    </a:p>
                  </a:txBody>
                  <a:tcPr/>
                </a:tc>
                <a:tc>
                  <a:txBody>
                    <a:bodyPr/>
                    <a:lstStyle/>
                    <a:p>
                      <a:pPr algn="r"/>
                      <a:r>
                        <a:rPr lang="de-CH" sz="1200" dirty="0"/>
                        <a:t>06.12.2016</a:t>
                      </a:r>
                    </a:p>
                  </a:txBody>
                  <a:tcPr/>
                </a:tc>
                <a:extLst>
                  <a:ext uri="{0D108BD9-81ED-4DB2-BD59-A6C34878D82A}">
                    <a16:rowId xmlns:a16="http://schemas.microsoft.com/office/drawing/2014/main" val="4072710478"/>
                  </a:ext>
                </a:extLst>
              </a:tr>
              <a:tr h="270561">
                <a:tc>
                  <a:txBody>
                    <a:bodyPr/>
                    <a:lstStyle/>
                    <a:p>
                      <a:r>
                        <a:rPr lang="de-CH" sz="1200" dirty="0"/>
                        <a:t>Vergabe</a:t>
                      </a:r>
                    </a:p>
                  </a:txBody>
                  <a:tcPr/>
                </a:tc>
                <a:tc>
                  <a:txBody>
                    <a:bodyPr/>
                    <a:lstStyle/>
                    <a:p>
                      <a:pPr algn="r"/>
                      <a:r>
                        <a:rPr lang="de-CH" sz="1200" dirty="0"/>
                        <a:t>01.05.2017</a:t>
                      </a:r>
                    </a:p>
                  </a:txBody>
                  <a:tcPr/>
                </a:tc>
                <a:extLst>
                  <a:ext uri="{0D108BD9-81ED-4DB2-BD59-A6C34878D82A}">
                    <a16:rowId xmlns:a16="http://schemas.microsoft.com/office/drawing/2014/main" val="3660317235"/>
                  </a:ext>
                </a:extLst>
              </a:tr>
              <a:tr h="270561">
                <a:tc>
                  <a:txBody>
                    <a:bodyPr/>
                    <a:lstStyle/>
                    <a:p>
                      <a:r>
                        <a:rPr lang="de-CH" sz="1200" dirty="0"/>
                        <a:t>Lieferung 1. Fahrzeug</a:t>
                      </a:r>
                    </a:p>
                  </a:txBody>
                  <a:tcPr/>
                </a:tc>
                <a:tc>
                  <a:txBody>
                    <a:bodyPr/>
                    <a:lstStyle/>
                    <a:p>
                      <a:pPr algn="r"/>
                      <a:r>
                        <a:rPr lang="de-CH" sz="1200" dirty="0"/>
                        <a:t>16.11.2018</a:t>
                      </a:r>
                    </a:p>
                  </a:txBody>
                  <a:tcPr/>
                </a:tc>
                <a:extLst>
                  <a:ext uri="{0D108BD9-81ED-4DB2-BD59-A6C34878D82A}">
                    <a16:rowId xmlns:a16="http://schemas.microsoft.com/office/drawing/2014/main" val="3575808467"/>
                  </a:ext>
                </a:extLst>
              </a:tr>
              <a:tr h="270561">
                <a:tc>
                  <a:txBody>
                    <a:bodyPr/>
                    <a:lstStyle/>
                    <a:p>
                      <a:r>
                        <a:rPr lang="de-CH" sz="1200" dirty="0"/>
                        <a:t>Inbetriebnahme (erste OPP-Charge-Ladung)</a:t>
                      </a:r>
                    </a:p>
                  </a:txBody>
                  <a:tcPr/>
                </a:tc>
                <a:tc>
                  <a:txBody>
                    <a:bodyPr/>
                    <a:lstStyle/>
                    <a:p>
                      <a:pPr algn="r"/>
                      <a:r>
                        <a:rPr lang="de-CH" sz="1200" dirty="0"/>
                        <a:t>22.11.2018</a:t>
                      </a:r>
                    </a:p>
                  </a:txBody>
                  <a:tcPr/>
                </a:tc>
                <a:extLst>
                  <a:ext uri="{0D108BD9-81ED-4DB2-BD59-A6C34878D82A}">
                    <a16:rowId xmlns:a16="http://schemas.microsoft.com/office/drawing/2014/main" val="1459134296"/>
                  </a:ext>
                </a:extLst>
              </a:tr>
              <a:tr h="270561">
                <a:tc>
                  <a:txBody>
                    <a:bodyPr/>
                    <a:lstStyle/>
                    <a:p>
                      <a:r>
                        <a:rPr lang="de-CH" sz="1200" dirty="0"/>
                        <a:t>Erster Zwischenkurs</a:t>
                      </a:r>
                    </a:p>
                  </a:txBody>
                  <a:tcPr/>
                </a:tc>
                <a:tc>
                  <a:txBody>
                    <a:bodyPr/>
                    <a:lstStyle/>
                    <a:p>
                      <a:pPr algn="r"/>
                      <a:r>
                        <a:rPr lang="de-CH" sz="1200" dirty="0"/>
                        <a:t>07.12.2018</a:t>
                      </a:r>
                    </a:p>
                  </a:txBody>
                  <a:tcPr/>
                </a:tc>
                <a:extLst>
                  <a:ext uri="{0D108BD9-81ED-4DB2-BD59-A6C34878D82A}">
                    <a16:rowId xmlns:a16="http://schemas.microsoft.com/office/drawing/2014/main" val="509730107"/>
                  </a:ext>
                </a:extLst>
              </a:tr>
              <a:tr h="270561">
                <a:tc>
                  <a:txBody>
                    <a:bodyPr/>
                    <a:lstStyle/>
                    <a:p>
                      <a:r>
                        <a:rPr lang="de-CH" sz="1200" dirty="0"/>
                        <a:t>Erster Linienverkehr, 1 Fahrzeug</a:t>
                      </a:r>
                    </a:p>
                  </a:txBody>
                  <a:tcPr/>
                </a:tc>
                <a:tc>
                  <a:txBody>
                    <a:bodyPr/>
                    <a:lstStyle/>
                    <a:p>
                      <a:pPr algn="r"/>
                      <a:r>
                        <a:rPr lang="de-CH" sz="1200" dirty="0"/>
                        <a:t>15.01.2019</a:t>
                      </a:r>
                    </a:p>
                  </a:txBody>
                  <a:tcPr/>
                </a:tc>
                <a:extLst>
                  <a:ext uri="{0D108BD9-81ED-4DB2-BD59-A6C34878D82A}">
                    <a16:rowId xmlns:a16="http://schemas.microsoft.com/office/drawing/2014/main" val="1789257265"/>
                  </a:ext>
                </a:extLst>
              </a:tr>
              <a:tr h="270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200" dirty="0"/>
                        <a:t>Erster Linienverkehr, 2 Fahrzeuge</a:t>
                      </a:r>
                    </a:p>
                  </a:txBody>
                  <a:tcPr/>
                </a:tc>
                <a:tc>
                  <a:txBody>
                    <a:bodyPr/>
                    <a:lstStyle/>
                    <a:p>
                      <a:pPr algn="r"/>
                      <a:r>
                        <a:rPr lang="de-CH" sz="1200" dirty="0"/>
                        <a:t>11.02.2019</a:t>
                      </a:r>
                    </a:p>
                  </a:txBody>
                  <a:tcPr/>
                </a:tc>
                <a:extLst>
                  <a:ext uri="{0D108BD9-81ED-4DB2-BD59-A6C34878D82A}">
                    <a16:rowId xmlns:a16="http://schemas.microsoft.com/office/drawing/2014/main" val="3650989874"/>
                  </a:ext>
                </a:extLst>
              </a:tr>
              <a:tr h="3403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200" dirty="0"/>
                        <a:t>Erster Linienverkehr alle 5 Fahrzeuge</a:t>
                      </a:r>
                    </a:p>
                  </a:txBody>
                  <a:tcPr/>
                </a:tc>
                <a:tc>
                  <a:txBody>
                    <a:bodyPr/>
                    <a:lstStyle/>
                    <a:p>
                      <a:pPr algn="r"/>
                      <a:r>
                        <a:rPr lang="de-CH" sz="1200" dirty="0"/>
                        <a:t>21.02.2019</a:t>
                      </a:r>
                    </a:p>
                  </a:txBody>
                  <a:tcPr/>
                </a:tc>
                <a:extLst>
                  <a:ext uri="{0D108BD9-81ED-4DB2-BD59-A6C34878D82A}">
                    <a16:rowId xmlns:a16="http://schemas.microsoft.com/office/drawing/2014/main" val="1853523945"/>
                  </a:ext>
                </a:extLst>
              </a:tr>
            </a:tbl>
          </a:graphicData>
        </a:graphic>
      </p:graphicFrame>
      <p:sp>
        <p:nvSpPr>
          <p:cNvPr id="3" name="Fußzeilenplatzhalter 2">
            <a:extLst>
              <a:ext uri="{FF2B5EF4-FFF2-40B4-BE49-F238E27FC236}">
                <a16:creationId xmlns:a16="http://schemas.microsoft.com/office/drawing/2014/main" id="{BE94B143-9A67-4B73-AFF5-8E1C49DA8A1D}"/>
              </a:ext>
            </a:extLst>
          </p:cNvPr>
          <p:cNvSpPr>
            <a:spLocks noGrp="1"/>
          </p:cNvSpPr>
          <p:nvPr>
            <p:ph type="ftr" sz="quarter" idx="10"/>
          </p:nvPr>
        </p:nvSpPr>
        <p:spPr/>
        <p:txBody>
          <a:bodyPr/>
          <a:lstStyle/>
          <a:p>
            <a:r>
              <a:rPr lang="de-CH"/>
              <a:t>Pilotprojekt Linie 17, BERNMOBIL, Marcus Jung</a:t>
            </a:r>
            <a:endParaRPr lang="de-CH" dirty="0"/>
          </a:p>
        </p:txBody>
      </p:sp>
      <p:sp>
        <p:nvSpPr>
          <p:cNvPr id="6" name="Foliennummernplatzhalter 5">
            <a:extLst>
              <a:ext uri="{FF2B5EF4-FFF2-40B4-BE49-F238E27FC236}">
                <a16:creationId xmlns:a16="http://schemas.microsoft.com/office/drawing/2014/main" id="{FCAE2FCD-1E4B-4F8C-A80A-4127C0661146}"/>
              </a:ext>
            </a:extLst>
          </p:cNvPr>
          <p:cNvSpPr>
            <a:spLocks noGrp="1"/>
          </p:cNvSpPr>
          <p:nvPr>
            <p:ph type="sldNum" sz="quarter" idx="11"/>
          </p:nvPr>
        </p:nvSpPr>
        <p:spPr/>
        <p:txBody>
          <a:bodyPr/>
          <a:lstStyle/>
          <a:p>
            <a:r>
              <a:rPr lang="de-CH"/>
              <a:t>Folie </a:t>
            </a:r>
            <a:fld id="{B734E274-E813-4BE7-B4B4-EE4150262968}" type="slidenum">
              <a:rPr lang="de-CH" smtClean="0"/>
              <a:pPr/>
              <a:t>3</a:t>
            </a:fld>
            <a:endParaRPr lang="de-CH"/>
          </a:p>
        </p:txBody>
      </p:sp>
    </p:spTree>
    <p:extLst>
      <p:ext uri="{BB962C8B-B14F-4D97-AF65-F5344CB8AC3E}">
        <p14:creationId xmlns:p14="http://schemas.microsoft.com/office/powerpoint/2010/main" val="3359896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Strecke Linie 17</a:t>
            </a:r>
          </a:p>
        </p:txBody>
      </p:sp>
      <p:sp>
        <p:nvSpPr>
          <p:cNvPr id="3" name="Inhaltsplatzhalter 2"/>
          <p:cNvSpPr>
            <a:spLocks noGrp="1"/>
          </p:cNvSpPr>
          <p:nvPr>
            <p:ph idx="1"/>
          </p:nvPr>
        </p:nvSpPr>
        <p:spPr>
          <a:xfrm>
            <a:off x="395536" y="1166795"/>
            <a:ext cx="5040560" cy="1692987"/>
          </a:xfrm>
        </p:spPr>
        <p:txBody>
          <a:bodyPr/>
          <a:lstStyle/>
          <a:p>
            <a:r>
              <a:rPr lang="de-CH" sz="1200" dirty="0"/>
              <a:t>Städtische Hauptlinie (Radiallinie), Länge 4.1 + 4.5 km</a:t>
            </a:r>
          </a:p>
          <a:p>
            <a:r>
              <a:rPr lang="de-CH" sz="1200" dirty="0"/>
              <a:t>13 Haltestellen</a:t>
            </a:r>
          </a:p>
          <a:p>
            <a:r>
              <a:rPr lang="de-CH" sz="1200" dirty="0"/>
              <a:t>5 Gelenkbusse während Hauptverkehrszeit (HVZ), 4 in NVZ</a:t>
            </a:r>
          </a:p>
          <a:p>
            <a:r>
              <a:rPr lang="de-CH" sz="1200" dirty="0"/>
              <a:t>2 in Randverkehrszeit (RVZ)</a:t>
            </a:r>
          </a:p>
          <a:p>
            <a:r>
              <a:rPr lang="de-CH" sz="1200" dirty="0"/>
              <a:t>Taktzeiten: HVZ 7.5min, NVZ 10min, RVZ 15min</a:t>
            </a:r>
          </a:p>
          <a:p>
            <a:r>
              <a:rPr lang="de-CH" sz="1200" dirty="0"/>
              <a:t>Aufenthaltszeiten nur an der Endhaltestelle Köniz-</a:t>
            </a:r>
            <a:r>
              <a:rPr lang="de-CH" sz="1200" dirty="0" err="1"/>
              <a:t>Weiermatt</a:t>
            </a:r>
            <a:r>
              <a:rPr lang="de-CH" sz="1200" dirty="0"/>
              <a:t> ; am Bahnhof Bern kann die Aufenthaltszeit nicht verlängert werden (1 Minute).</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713593"/>
            <a:ext cx="3348371" cy="40904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Fußzeilenplatzhalter 5">
            <a:extLst>
              <a:ext uri="{FF2B5EF4-FFF2-40B4-BE49-F238E27FC236}">
                <a16:creationId xmlns:a16="http://schemas.microsoft.com/office/drawing/2014/main" id="{68E3B662-E05F-4551-8532-5004693AF60B}"/>
              </a:ext>
            </a:extLst>
          </p:cNvPr>
          <p:cNvSpPr>
            <a:spLocks noGrp="1"/>
          </p:cNvSpPr>
          <p:nvPr>
            <p:ph type="ftr" sz="quarter" idx="10"/>
          </p:nvPr>
        </p:nvSpPr>
        <p:spPr/>
        <p:txBody>
          <a:bodyPr/>
          <a:lstStyle/>
          <a:p>
            <a:r>
              <a:rPr lang="de-CH"/>
              <a:t>Pilotprojekt Linie 17, BERNMOBIL, Marcus Jung</a:t>
            </a:r>
            <a:endParaRPr lang="de-CH" dirty="0"/>
          </a:p>
        </p:txBody>
      </p:sp>
      <p:sp>
        <p:nvSpPr>
          <p:cNvPr id="7" name="Foliennummernplatzhalter 6">
            <a:extLst>
              <a:ext uri="{FF2B5EF4-FFF2-40B4-BE49-F238E27FC236}">
                <a16:creationId xmlns:a16="http://schemas.microsoft.com/office/drawing/2014/main" id="{33A27455-05A3-4A28-803D-4F84377C1D38}"/>
              </a:ext>
            </a:extLst>
          </p:cNvPr>
          <p:cNvSpPr>
            <a:spLocks noGrp="1"/>
          </p:cNvSpPr>
          <p:nvPr>
            <p:ph type="sldNum" sz="quarter" idx="11"/>
          </p:nvPr>
        </p:nvSpPr>
        <p:spPr/>
        <p:txBody>
          <a:bodyPr/>
          <a:lstStyle/>
          <a:p>
            <a:r>
              <a:rPr lang="de-CH"/>
              <a:t>Folie </a:t>
            </a:r>
            <a:fld id="{B734E274-E813-4BE7-B4B4-EE4150262968}" type="slidenum">
              <a:rPr lang="de-CH" smtClean="0"/>
              <a:pPr/>
              <a:t>4</a:t>
            </a:fld>
            <a:endParaRPr lang="de-CH"/>
          </a:p>
        </p:txBody>
      </p:sp>
    </p:spTree>
    <p:extLst>
      <p:ext uri="{BB962C8B-B14F-4D97-AF65-F5344CB8AC3E}">
        <p14:creationId xmlns:p14="http://schemas.microsoft.com/office/powerpoint/2010/main" val="26748268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Höhenprofil L17</a:t>
            </a: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1167594"/>
            <a:ext cx="6588732" cy="3183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ußzeilenplatzhalter 2">
            <a:extLst>
              <a:ext uri="{FF2B5EF4-FFF2-40B4-BE49-F238E27FC236}">
                <a16:creationId xmlns:a16="http://schemas.microsoft.com/office/drawing/2014/main" id="{5F5346FE-76EA-41A9-B67A-06544A67A156}"/>
              </a:ext>
            </a:extLst>
          </p:cNvPr>
          <p:cNvSpPr>
            <a:spLocks noGrp="1"/>
          </p:cNvSpPr>
          <p:nvPr>
            <p:ph type="ftr" sz="quarter" idx="10"/>
          </p:nvPr>
        </p:nvSpPr>
        <p:spPr/>
        <p:txBody>
          <a:bodyPr/>
          <a:lstStyle/>
          <a:p>
            <a:r>
              <a:rPr lang="de-CH"/>
              <a:t>Pilotprojekt Linie 17, BERNMOBIL, Marcus Jung</a:t>
            </a:r>
            <a:endParaRPr lang="de-CH" dirty="0"/>
          </a:p>
        </p:txBody>
      </p:sp>
      <p:sp>
        <p:nvSpPr>
          <p:cNvPr id="6" name="Foliennummernplatzhalter 5">
            <a:extLst>
              <a:ext uri="{FF2B5EF4-FFF2-40B4-BE49-F238E27FC236}">
                <a16:creationId xmlns:a16="http://schemas.microsoft.com/office/drawing/2014/main" id="{75A2A91C-2725-4532-89EC-9E68DB302701}"/>
              </a:ext>
            </a:extLst>
          </p:cNvPr>
          <p:cNvSpPr>
            <a:spLocks noGrp="1"/>
          </p:cNvSpPr>
          <p:nvPr>
            <p:ph type="sldNum" sz="quarter" idx="11"/>
          </p:nvPr>
        </p:nvSpPr>
        <p:spPr/>
        <p:txBody>
          <a:bodyPr/>
          <a:lstStyle/>
          <a:p>
            <a:r>
              <a:rPr lang="de-CH"/>
              <a:t>Folie </a:t>
            </a:r>
            <a:fld id="{B734E274-E813-4BE7-B4B4-EE4150262968}" type="slidenum">
              <a:rPr lang="de-CH" smtClean="0"/>
              <a:pPr/>
              <a:t>5</a:t>
            </a:fld>
            <a:endParaRPr lang="de-CH"/>
          </a:p>
        </p:txBody>
      </p:sp>
    </p:spTree>
    <p:extLst>
      <p:ext uri="{BB962C8B-B14F-4D97-AF65-F5344CB8AC3E}">
        <p14:creationId xmlns:p14="http://schemas.microsoft.com/office/powerpoint/2010/main" val="2719044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Leistungsmasse</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3594" y="735546"/>
            <a:ext cx="3526718" cy="42124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Fußzeilenplatzhalter 2">
            <a:extLst>
              <a:ext uri="{FF2B5EF4-FFF2-40B4-BE49-F238E27FC236}">
                <a16:creationId xmlns:a16="http://schemas.microsoft.com/office/drawing/2014/main" id="{B2148CEC-DBF9-47A0-A893-7F027ADB6557}"/>
              </a:ext>
            </a:extLst>
          </p:cNvPr>
          <p:cNvSpPr>
            <a:spLocks noGrp="1"/>
          </p:cNvSpPr>
          <p:nvPr>
            <p:ph type="ftr" sz="quarter" idx="10"/>
          </p:nvPr>
        </p:nvSpPr>
        <p:spPr/>
        <p:txBody>
          <a:bodyPr/>
          <a:lstStyle/>
          <a:p>
            <a:r>
              <a:rPr lang="de-CH"/>
              <a:t>Pilotprojekt Linie 17, BERNMOBIL, Marcus Jung</a:t>
            </a:r>
            <a:endParaRPr lang="de-CH" dirty="0"/>
          </a:p>
        </p:txBody>
      </p:sp>
      <p:sp>
        <p:nvSpPr>
          <p:cNvPr id="6" name="Foliennummernplatzhalter 5">
            <a:extLst>
              <a:ext uri="{FF2B5EF4-FFF2-40B4-BE49-F238E27FC236}">
                <a16:creationId xmlns:a16="http://schemas.microsoft.com/office/drawing/2014/main" id="{C8562301-0286-4363-839E-C49608F07460}"/>
              </a:ext>
            </a:extLst>
          </p:cNvPr>
          <p:cNvSpPr>
            <a:spLocks noGrp="1"/>
          </p:cNvSpPr>
          <p:nvPr>
            <p:ph type="sldNum" sz="quarter" idx="11"/>
          </p:nvPr>
        </p:nvSpPr>
        <p:spPr/>
        <p:txBody>
          <a:bodyPr/>
          <a:lstStyle/>
          <a:p>
            <a:r>
              <a:rPr lang="de-CH"/>
              <a:t>Folie </a:t>
            </a:r>
            <a:fld id="{B734E274-E813-4BE7-B4B4-EE4150262968}" type="slidenum">
              <a:rPr lang="de-CH" smtClean="0"/>
              <a:pPr/>
              <a:t>6</a:t>
            </a:fld>
            <a:endParaRPr lang="de-CH"/>
          </a:p>
        </p:txBody>
      </p:sp>
    </p:spTree>
    <p:extLst>
      <p:ext uri="{BB962C8B-B14F-4D97-AF65-F5344CB8AC3E}">
        <p14:creationId xmlns:p14="http://schemas.microsoft.com/office/powerpoint/2010/main" val="956462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Modelltage</a:t>
            </a:r>
          </a:p>
        </p:txBody>
      </p:sp>
      <p:graphicFrame>
        <p:nvGraphicFramePr>
          <p:cNvPr id="6" name="Inhaltsplatzhalter 7">
            <a:extLst>
              <a:ext uri="{FF2B5EF4-FFF2-40B4-BE49-F238E27FC236}">
                <a16:creationId xmlns:a16="http://schemas.microsoft.com/office/drawing/2014/main" id="{AF3536A4-A809-48C1-A3BA-EEBFEBA8CC6B}"/>
              </a:ext>
            </a:extLst>
          </p:cNvPr>
          <p:cNvGraphicFramePr>
            <a:graphicFrameLocks/>
          </p:cNvGraphicFramePr>
          <p:nvPr>
            <p:extLst>
              <p:ext uri="{D42A27DB-BD31-4B8C-83A1-F6EECF244321}">
                <p14:modId xmlns:p14="http://schemas.microsoft.com/office/powerpoint/2010/main" val="1123597323"/>
              </p:ext>
            </p:extLst>
          </p:nvPr>
        </p:nvGraphicFramePr>
        <p:xfrm>
          <a:off x="277838" y="1059582"/>
          <a:ext cx="8424936" cy="4035988"/>
        </p:xfrm>
        <a:graphic>
          <a:graphicData uri="http://schemas.openxmlformats.org/drawingml/2006/table">
            <a:tbl>
              <a:tblPr/>
              <a:tblGrid>
                <a:gridCol w="781694">
                  <a:extLst>
                    <a:ext uri="{9D8B030D-6E8A-4147-A177-3AD203B41FA5}">
                      <a16:colId xmlns:a16="http://schemas.microsoft.com/office/drawing/2014/main" val="20000"/>
                    </a:ext>
                  </a:extLst>
                </a:gridCol>
                <a:gridCol w="781694">
                  <a:extLst>
                    <a:ext uri="{9D8B030D-6E8A-4147-A177-3AD203B41FA5}">
                      <a16:colId xmlns:a16="http://schemas.microsoft.com/office/drawing/2014/main" val="20001"/>
                    </a:ext>
                  </a:extLst>
                </a:gridCol>
                <a:gridCol w="926453">
                  <a:extLst>
                    <a:ext uri="{9D8B030D-6E8A-4147-A177-3AD203B41FA5}">
                      <a16:colId xmlns:a16="http://schemas.microsoft.com/office/drawing/2014/main" val="20002"/>
                    </a:ext>
                  </a:extLst>
                </a:gridCol>
                <a:gridCol w="1172542">
                  <a:extLst>
                    <a:ext uri="{9D8B030D-6E8A-4147-A177-3AD203B41FA5}">
                      <a16:colId xmlns:a16="http://schemas.microsoft.com/office/drawing/2014/main" val="20003"/>
                    </a:ext>
                  </a:extLst>
                </a:gridCol>
                <a:gridCol w="787486">
                  <a:extLst>
                    <a:ext uri="{9D8B030D-6E8A-4147-A177-3AD203B41FA5}">
                      <a16:colId xmlns:a16="http://schemas.microsoft.com/office/drawing/2014/main" val="20004"/>
                    </a:ext>
                  </a:extLst>
                </a:gridCol>
                <a:gridCol w="787486">
                  <a:extLst>
                    <a:ext uri="{9D8B030D-6E8A-4147-A177-3AD203B41FA5}">
                      <a16:colId xmlns:a16="http://schemas.microsoft.com/office/drawing/2014/main" val="20005"/>
                    </a:ext>
                  </a:extLst>
                </a:gridCol>
                <a:gridCol w="787486">
                  <a:extLst>
                    <a:ext uri="{9D8B030D-6E8A-4147-A177-3AD203B41FA5}">
                      <a16:colId xmlns:a16="http://schemas.microsoft.com/office/drawing/2014/main" val="20006"/>
                    </a:ext>
                  </a:extLst>
                </a:gridCol>
                <a:gridCol w="787486">
                  <a:extLst>
                    <a:ext uri="{9D8B030D-6E8A-4147-A177-3AD203B41FA5}">
                      <a16:colId xmlns:a16="http://schemas.microsoft.com/office/drawing/2014/main" val="20007"/>
                    </a:ext>
                  </a:extLst>
                </a:gridCol>
                <a:gridCol w="825123">
                  <a:extLst>
                    <a:ext uri="{9D8B030D-6E8A-4147-A177-3AD203B41FA5}">
                      <a16:colId xmlns:a16="http://schemas.microsoft.com/office/drawing/2014/main" val="20008"/>
                    </a:ext>
                  </a:extLst>
                </a:gridCol>
                <a:gridCol w="787486">
                  <a:extLst>
                    <a:ext uri="{9D8B030D-6E8A-4147-A177-3AD203B41FA5}">
                      <a16:colId xmlns:a16="http://schemas.microsoft.com/office/drawing/2014/main" val="20009"/>
                    </a:ext>
                  </a:extLst>
                </a:gridCol>
              </a:tblGrid>
              <a:tr h="124238">
                <a:tc gridSpan="4">
                  <a:txBody>
                    <a:bodyPr/>
                    <a:lstStyle/>
                    <a:p>
                      <a:pPr algn="l" fontAlgn="b"/>
                      <a:r>
                        <a:rPr lang="de-CH" sz="800" b="1" i="0" u="none" strike="noStrike">
                          <a:effectLst/>
                          <a:latin typeface="Frutiger LT 55 Roman"/>
                        </a:rPr>
                        <a:t>Linie 17 Ausschreibung Elektrobus</a:t>
                      </a:r>
                    </a:p>
                  </a:txBody>
                  <a:tcPr marL="0" marR="0" marT="0" marB="0" anchor="b">
                    <a:lnL>
                      <a:noFill/>
                    </a:lnL>
                    <a:lnR>
                      <a:noFill/>
                    </a:lnR>
                    <a:lnT>
                      <a:noFill/>
                    </a:lnT>
                    <a:lnB>
                      <a:noFill/>
                    </a:lnB>
                    <a:solidFill>
                      <a:srgbClr val="D9D9D9"/>
                    </a:solidFill>
                  </a:tcPr>
                </a:tc>
                <a:tc hMerge="1">
                  <a:txBody>
                    <a:bodyPr/>
                    <a:lstStyle/>
                    <a:p>
                      <a:endParaRPr lang="de-CH"/>
                    </a:p>
                  </a:txBody>
                  <a:tcPr/>
                </a:tc>
                <a:tc hMerge="1">
                  <a:txBody>
                    <a:bodyPr/>
                    <a:lstStyle/>
                    <a:p>
                      <a:endParaRPr lang="de-CH"/>
                    </a:p>
                  </a:txBody>
                  <a:tcPr/>
                </a:tc>
                <a:tc hMerge="1">
                  <a:txBody>
                    <a:bodyPr/>
                    <a:lstStyle/>
                    <a:p>
                      <a:endParaRPr lang="de-CH"/>
                    </a:p>
                  </a:txBody>
                  <a:tcPr/>
                </a:tc>
                <a:tc>
                  <a:txBody>
                    <a:bodyPr/>
                    <a:lstStyle/>
                    <a:p>
                      <a:pPr algn="ctr" fontAlgn="b"/>
                      <a:r>
                        <a:rPr lang="de-CH" sz="500" b="0" i="0" u="none" strike="noStrike">
                          <a:effectLst/>
                          <a:latin typeface="Frutiger LT 55 Roman"/>
                        </a:rPr>
                        <a:t> </a:t>
                      </a:r>
                    </a:p>
                  </a:txBody>
                  <a:tcPr marL="0" marR="0" marT="0" marB="0" anchor="b">
                    <a:lnL>
                      <a:noFill/>
                    </a:lnL>
                    <a:lnR>
                      <a:noFill/>
                    </a:lnR>
                    <a:lnT>
                      <a:noFill/>
                    </a:lnT>
                    <a:lnB>
                      <a:noFill/>
                    </a:lnB>
                    <a:solidFill>
                      <a:srgbClr val="D9D9D9"/>
                    </a:solidFill>
                  </a:tcPr>
                </a:tc>
                <a:tc>
                  <a:txBody>
                    <a:bodyPr/>
                    <a:lstStyle/>
                    <a:p>
                      <a:pPr algn="ctr" fontAlgn="b"/>
                      <a:r>
                        <a:rPr lang="de-CH" sz="500" b="0" i="0" u="none" strike="noStrike">
                          <a:effectLst/>
                          <a:latin typeface="Frutiger LT 55 Roman"/>
                        </a:rPr>
                        <a:t> </a:t>
                      </a:r>
                    </a:p>
                  </a:txBody>
                  <a:tcPr marL="0" marR="0" marT="0" marB="0" anchor="b">
                    <a:lnL>
                      <a:noFill/>
                    </a:lnL>
                    <a:lnR>
                      <a:noFill/>
                    </a:lnR>
                    <a:lnT>
                      <a:noFill/>
                    </a:lnT>
                    <a:lnB>
                      <a:noFill/>
                    </a:lnB>
                    <a:solidFill>
                      <a:srgbClr val="D9D9D9"/>
                    </a:solidFill>
                  </a:tcPr>
                </a:tc>
                <a:tc>
                  <a:txBody>
                    <a:bodyPr/>
                    <a:lstStyle/>
                    <a:p>
                      <a:pPr algn="ctr" fontAlgn="b"/>
                      <a:r>
                        <a:rPr lang="de-CH" sz="500" b="0" i="0" u="none" strike="noStrike">
                          <a:effectLst/>
                          <a:latin typeface="Frutiger LT 55 Roman"/>
                        </a:rPr>
                        <a:t> </a:t>
                      </a:r>
                    </a:p>
                  </a:txBody>
                  <a:tcPr marL="0" marR="0" marT="0" marB="0" anchor="b">
                    <a:lnL>
                      <a:noFill/>
                    </a:lnL>
                    <a:lnR>
                      <a:noFill/>
                    </a:lnR>
                    <a:lnT>
                      <a:noFill/>
                    </a:lnT>
                    <a:lnB>
                      <a:noFill/>
                    </a:lnB>
                    <a:solidFill>
                      <a:srgbClr val="D9D9D9"/>
                    </a:solidFill>
                  </a:tcPr>
                </a:tc>
                <a:tc>
                  <a:txBody>
                    <a:bodyPr/>
                    <a:lstStyle/>
                    <a:p>
                      <a:pPr algn="ctr" fontAlgn="b"/>
                      <a:r>
                        <a:rPr lang="de-CH" sz="500" b="0" i="0" u="none" strike="noStrike">
                          <a:effectLst/>
                          <a:latin typeface="Frutiger LT 55 Roman"/>
                        </a:rPr>
                        <a:t> </a:t>
                      </a:r>
                    </a:p>
                  </a:txBody>
                  <a:tcPr marL="0" marR="0" marT="0" marB="0" anchor="b">
                    <a:lnL>
                      <a:noFill/>
                    </a:lnL>
                    <a:lnR>
                      <a:noFill/>
                    </a:lnR>
                    <a:lnT>
                      <a:noFill/>
                    </a:lnT>
                    <a:lnB>
                      <a:noFill/>
                    </a:lnB>
                    <a:solidFill>
                      <a:srgbClr val="D9D9D9"/>
                    </a:solidFill>
                  </a:tcPr>
                </a:tc>
                <a:tc>
                  <a:txBody>
                    <a:bodyPr/>
                    <a:lstStyle/>
                    <a:p>
                      <a:pPr algn="ctr" fontAlgn="b"/>
                      <a:r>
                        <a:rPr lang="de-CH" sz="500" b="0" i="0" u="none" strike="noStrike">
                          <a:effectLst/>
                          <a:latin typeface="Frutiger LT 55 Roman"/>
                        </a:rPr>
                        <a:t> </a:t>
                      </a:r>
                    </a:p>
                  </a:txBody>
                  <a:tcPr marL="0" marR="0" marT="0" marB="0" anchor="b">
                    <a:lnL>
                      <a:noFill/>
                    </a:lnL>
                    <a:lnR>
                      <a:noFill/>
                    </a:lnR>
                    <a:lnT>
                      <a:noFill/>
                    </a:lnT>
                    <a:lnB>
                      <a:noFill/>
                    </a:lnB>
                    <a:solidFill>
                      <a:srgbClr val="D9D9D9"/>
                    </a:solidFill>
                  </a:tcPr>
                </a:tc>
                <a:tc>
                  <a:txBody>
                    <a:bodyPr/>
                    <a:lstStyle/>
                    <a:p>
                      <a:pPr algn="ctr" fontAlgn="b"/>
                      <a:r>
                        <a:rPr lang="de-CH" sz="500" b="0" i="0" u="none" strike="noStrike">
                          <a:effectLst/>
                          <a:latin typeface="Frutiger LT 55 Roman"/>
                        </a:rPr>
                        <a:t> </a:t>
                      </a:r>
                    </a:p>
                  </a:txBody>
                  <a:tcPr marL="0" marR="0" marT="0" marB="0" anchor="b">
                    <a:lnL>
                      <a:noFill/>
                    </a:lnL>
                    <a:lnR>
                      <a:noFill/>
                    </a:lnR>
                    <a:lnT>
                      <a:noFill/>
                    </a:lnT>
                    <a:lnB>
                      <a:noFill/>
                    </a:lnB>
                    <a:solidFill>
                      <a:srgbClr val="D9D9D9"/>
                    </a:solidFill>
                  </a:tcPr>
                </a:tc>
                <a:extLst>
                  <a:ext uri="{0D108BD9-81ED-4DB2-BD59-A6C34878D82A}">
                    <a16:rowId xmlns:a16="http://schemas.microsoft.com/office/drawing/2014/main" val="10000"/>
                  </a:ext>
                </a:extLst>
              </a:tr>
              <a:tr h="368111">
                <a:tc gridSpan="2">
                  <a:txBody>
                    <a:bodyPr/>
                    <a:lstStyle/>
                    <a:p>
                      <a:pPr algn="l" fontAlgn="b"/>
                      <a:r>
                        <a:rPr lang="de-CH" sz="600" b="0" i="0" u="none" strike="noStrike">
                          <a:effectLst/>
                          <a:latin typeface="Frutiger LT 55 Roman"/>
                        </a:rPr>
                        <a:t>Modelltag Mo-Fr Kurs 1</a:t>
                      </a:r>
                    </a:p>
                  </a:txBody>
                  <a:tcPr marL="0" marR="0" marT="0" marB="0" anchor="b">
                    <a:lnL>
                      <a:noFill/>
                    </a:lnL>
                    <a:lnR>
                      <a:noFill/>
                    </a:lnR>
                    <a:lnT>
                      <a:noFill/>
                    </a:lnT>
                    <a:lnB>
                      <a:noFill/>
                    </a:lnB>
                  </a:tcPr>
                </a:tc>
                <a:tc hMerge="1">
                  <a:txBody>
                    <a:bodyPr/>
                    <a:lstStyle/>
                    <a:p>
                      <a:endParaRPr lang="de-CH"/>
                    </a:p>
                  </a:txBody>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r" fontAlgn="b"/>
                      <a:r>
                        <a:rPr lang="de-CH" sz="500" b="0" i="0" u="none" strike="noStrike">
                          <a:solidFill>
                            <a:srgbClr val="FF0000"/>
                          </a:solidFill>
                          <a:effectLst/>
                          <a:latin typeface="Frutiger LT 55 Roman"/>
                        </a:rPr>
                        <a:t>rote Schrift in Spalte I: Nutzbar Plan = tiefer als Plan</a:t>
                      </a:r>
                    </a:p>
                  </a:txBody>
                  <a:tcPr marL="0" marR="0" marT="0" marB="0" anchor="b">
                    <a:lnL>
                      <a:noFill/>
                    </a:lnL>
                    <a:lnR>
                      <a:noFill/>
                    </a:lnR>
                    <a:lnT>
                      <a:noFill/>
                    </a:lnT>
                    <a:lnB>
                      <a:noFill/>
                    </a:lnB>
                  </a:tcPr>
                </a:tc>
                <a:extLst>
                  <a:ext uri="{0D108BD9-81ED-4DB2-BD59-A6C34878D82A}">
                    <a16:rowId xmlns:a16="http://schemas.microsoft.com/office/drawing/2014/main" val="10001"/>
                  </a:ext>
                </a:extLst>
              </a:tr>
              <a:tr h="515357">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dirty="0">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r" fontAlgn="b"/>
                      <a:r>
                        <a:rPr lang="de-CH" sz="500" b="0" i="0" u="none" strike="noStrike">
                          <a:effectLst/>
                          <a:latin typeface="Frutiger LT 55 Roman"/>
                        </a:rPr>
                        <a:t>farblich hinterlegt in Spalte J: geringe nutzbare Wendezeit (Ist)</a:t>
                      </a:r>
                    </a:p>
                  </a:txBody>
                  <a:tcPr marL="0" marR="0" marT="0" marB="0" anchor="b">
                    <a:lnL>
                      <a:noFill/>
                    </a:lnL>
                    <a:lnR>
                      <a:noFill/>
                    </a:lnR>
                    <a:lnT>
                      <a:noFill/>
                    </a:lnT>
                    <a:lnB>
                      <a:noFill/>
                    </a:lnB>
                  </a:tcPr>
                </a:tc>
                <a:extLst>
                  <a:ext uri="{0D108BD9-81ED-4DB2-BD59-A6C34878D82A}">
                    <a16:rowId xmlns:a16="http://schemas.microsoft.com/office/drawing/2014/main" val="10002"/>
                  </a:ext>
                </a:extLst>
              </a:tr>
              <a:tr h="78224">
                <a:tc gridSpan="5">
                  <a:txBody>
                    <a:bodyPr/>
                    <a:lstStyle/>
                    <a:p>
                      <a:pPr algn="l" fontAlgn="b"/>
                      <a:r>
                        <a:rPr lang="de-CH" sz="500" b="1" i="0" u="none" strike="noStrike">
                          <a:effectLst/>
                          <a:latin typeface="Frutiger LT 55 Roman"/>
                        </a:rPr>
                        <a:t>Fall 1: Gesamtverspätung = 59 Minuten (tritt bei 25% der Fälle auf)</a:t>
                      </a:r>
                    </a:p>
                  </a:txBody>
                  <a:tcPr marL="0" marR="0" marT="0" marB="0" anchor="b">
                    <a:lnL>
                      <a:noFill/>
                    </a:lnL>
                    <a:lnR>
                      <a:noFill/>
                    </a:lnR>
                    <a:lnT>
                      <a:noFill/>
                    </a:lnT>
                    <a:lnB>
                      <a:noFill/>
                    </a:lnB>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a:noFill/>
                    </a:lnB>
                  </a:tcPr>
                </a:tc>
                <a:extLst>
                  <a:ext uri="{0D108BD9-81ED-4DB2-BD59-A6C34878D82A}">
                    <a16:rowId xmlns:a16="http://schemas.microsoft.com/office/drawing/2014/main" val="10003"/>
                  </a:ext>
                </a:extLst>
              </a:tr>
              <a:tr h="78224">
                <a:tc>
                  <a:txBody>
                    <a:bodyPr/>
                    <a:lstStyle/>
                    <a:p>
                      <a:pPr algn="l" fontAlgn="b"/>
                      <a:endParaRPr lang="de-CH" sz="500" b="0" i="0" u="none" strike="noStrike">
                        <a:effectLst/>
                        <a:latin typeface="Frutiger LT 55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de-CH" sz="500" b="0" i="0" u="none" strike="noStrike">
                        <a:effectLst/>
                        <a:latin typeface="Frutiger LT 55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78224">
                <a:tc gridSpan="2">
                  <a:txBody>
                    <a:bodyPr/>
                    <a:lstStyle/>
                    <a:p>
                      <a:pPr algn="ctr" fontAlgn="b"/>
                      <a:r>
                        <a:rPr lang="de-CH" sz="500" b="1" i="0" u="none" strike="noStrike">
                          <a:effectLst/>
                          <a:latin typeface="Frutiger LT 55 Roman"/>
                        </a:rPr>
                        <a:t>Abfahrtszeit WEMA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hMerge="1">
                  <a:txBody>
                    <a:bodyPr/>
                    <a:lstStyle/>
                    <a:p>
                      <a:endParaRPr lang="de-CH"/>
                    </a:p>
                  </a:txBody>
                  <a:tcPr/>
                </a:tc>
                <a:tc rowSpan="2">
                  <a:txBody>
                    <a:bodyPr/>
                    <a:lstStyle/>
                    <a:p>
                      <a:pPr algn="ctr" fontAlgn="t"/>
                      <a:r>
                        <a:rPr lang="de-CH" sz="500" b="1" i="0" u="none" strike="noStrike">
                          <a:effectLst/>
                          <a:latin typeface="Frutiger LT 55 Roman"/>
                        </a:rPr>
                        <a:t>Reisezeit WEMA-WEMA</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rowSpan="2">
                  <a:txBody>
                    <a:bodyPr/>
                    <a:lstStyle/>
                    <a:p>
                      <a:pPr algn="ctr" fontAlgn="b"/>
                      <a:r>
                        <a:rPr lang="de-CH" sz="500" b="1" i="0" u="none" strike="noStrike">
                          <a:effectLst/>
                          <a:latin typeface="Frutiger LT 55 Roman"/>
                        </a:rPr>
                        <a:t>Durchschnittliche Auslastung [Pers.]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gridSpan="2">
                  <a:txBody>
                    <a:bodyPr/>
                    <a:lstStyle/>
                    <a:p>
                      <a:pPr algn="ctr" fontAlgn="b"/>
                      <a:r>
                        <a:rPr lang="de-CH" sz="500" b="1" i="0" u="none" strike="noStrike">
                          <a:effectLst/>
                          <a:latin typeface="Frutiger LT 55 Roman"/>
                        </a:rPr>
                        <a:t>Ankunftszeit WEMA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hMerge="1">
                  <a:txBody>
                    <a:bodyPr/>
                    <a:lstStyle/>
                    <a:p>
                      <a:endParaRPr lang="de-CH"/>
                    </a:p>
                  </a:txBody>
                  <a:tcPr/>
                </a:tc>
                <a:tc rowSpan="2">
                  <a:txBody>
                    <a:bodyPr/>
                    <a:lstStyle/>
                    <a:p>
                      <a:pPr algn="ctr" fontAlgn="t"/>
                      <a:r>
                        <a:rPr lang="de-CH" sz="500" b="1" i="0" u="none" strike="noStrike">
                          <a:effectLst/>
                          <a:latin typeface="Frutiger LT 55 Roman"/>
                        </a:rPr>
                        <a:t>Verspätung</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gridSpan="3">
                  <a:txBody>
                    <a:bodyPr/>
                    <a:lstStyle/>
                    <a:p>
                      <a:pPr algn="l" fontAlgn="b"/>
                      <a:r>
                        <a:rPr lang="de-CH" sz="500" b="1" i="0" u="none" strike="noStrike">
                          <a:effectLst/>
                          <a:latin typeface="Frutiger LT 55 Roman"/>
                        </a:rPr>
                        <a:t>Wendezeit</a:t>
                      </a:r>
                      <a:endParaRPr lang="de-CH" sz="500" b="0" i="0" u="none" strike="noStrike">
                        <a:effectLst/>
                        <a:latin typeface="Arial"/>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hMerge="1">
                  <a:txBody>
                    <a:bodyPr/>
                    <a:lstStyle/>
                    <a:p>
                      <a:endParaRPr lang="de-CH"/>
                    </a:p>
                  </a:txBody>
                  <a:tcPr/>
                </a:tc>
                <a:tc hMerge="1">
                  <a:txBody>
                    <a:bodyPr/>
                    <a:lstStyle/>
                    <a:p>
                      <a:endParaRPr lang="de-CH"/>
                    </a:p>
                  </a:txBody>
                  <a:tcPr/>
                </a:tc>
                <a:extLst>
                  <a:ext uri="{0D108BD9-81ED-4DB2-BD59-A6C34878D82A}">
                    <a16:rowId xmlns:a16="http://schemas.microsoft.com/office/drawing/2014/main" val="10005"/>
                  </a:ext>
                </a:extLst>
              </a:tr>
              <a:tr h="78224">
                <a:tc>
                  <a:txBody>
                    <a:bodyPr/>
                    <a:lstStyle/>
                    <a:p>
                      <a:pPr algn="ctr" fontAlgn="b"/>
                      <a:r>
                        <a:rPr lang="de-CH" sz="500" b="1" i="0" u="none" strike="noStrike">
                          <a:effectLst/>
                          <a:latin typeface="Frutiger LT 55 Roman"/>
                        </a:rPr>
                        <a:t>Plan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de-CH" sz="500" b="1" i="0" u="none" strike="noStrike">
                          <a:effectLst/>
                          <a:latin typeface="Frutiger LT 55 Roman"/>
                        </a:rPr>
                        <a:t>Ist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vMerge="1">
                  <a:txBody>
                    <a:bodyPr/>
                    <a:lstStyle/>
                    <a:p>
                      <a:endParaRPr lang="de-CH"/>
                    </a:p>
                  </a:txBody>
                  <a:tcPr/>
                </a:tc>
                <a:tc vMerge="1">
                  <a:txBody>
                    <a:bodyPr/>
                    <a:lstStyle/>
                    <a:p>
                      <a:endParaRPr lang="de-CH"/>
                    </a:p>
                  </a:txBody>
                  <a:tcPr/>
                </a:tc>
                <a:tc>
                  <a:txBody>
                    <a:bodyPr/>
                    <a:lstStyle/>
                    <a:p>
                      <a:pPr algn="ctr" fontAlgn="b"/>
                      <a:r>
                        <a:rPr lang="de-CH" sz="500" b="1" i="0" u="none" strike="noStrike">
                          <a:effectLst/>
                          <a:latin typeface="Frutiger LT 55 Roman"/>
                        </a:rPr>
                        <a:t>Plan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de-CH" sz="500" b="1" i="0" u="none" strike="noStrike">
                          <a:effectLst/>
                          <a:latin typeface="Frutiger LT 55 Roman"/>
                        </a:rPr>
                        <a:t>Ist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vMerge="1">
                  <a:txBody>
                    <a:bodyPr/>
                    <a:lstStyle/>
                    <a:p>
                      <a:endParaRPr lang="de-CH"/>
                    </a:p>
                  </a:txBody>
                  <a:tcPr/>
                </a:tc>
                <a:tc>
                  <a:txBody>
                    <a:bodyPr/>
                    <a:lstStyle/>
                    <a:p>
                      <a:pPr algn="ctr" fontAlgn="b"/>
                      <a:r>
                        <a:rPr lang="de-CH" sz="500" b="1" i="0" u="none" strike="noStrike">
                          <a:effectLst/>
                          <a:latin typeface="Frutiger LT 55 Roman"/>
                        </a:rPr>
                        <a:t>Plan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de-CH" sz="500" b="1" i="0" u="none" strike="noStrike">
                          <a:effectLst/>
                          <a:latin typeface="Frutiger LT 55 Roman"/>
                        </a:rPr>
                        <a:t>Nutzbar Plan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de-CH" sz="500" b="1" i="0" u="none" strike="noStrike">
                          <a:effectLst/>
                          <a:latin typeface="Frutiger LT 55 Roman"/>
                        </a:rPr>
                        <a:t>Ist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6"/>
                  </a:ext>
                </a:extLst>
              </a:tr>
              <a:tr h="47550">
                <a:tc>
                  <a:txBody>
                    <a:bodyPr/>
                    <a:lstStyle/>
                    <a:p>
                      <a:pPr algn="ctr" fontAlgn="b"/>
                      <a:r>
                        <a:rPr lang="de-CH" sz="500" b="0" i="0" u="none" strike="noStrike">
                          <a:effectLst/>
                          <a:latin typeface="Frutiger LT 55 Roman"/>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500" b="0" i="0" u="none" strike="noStrike">
                          <a:effectLst/>
                          <a:latin typeface="Frutiger LT 55 Roman"/>
                        </a:rPr>
                        <a:t>Fahrt von Garage Eigerplatz (Abfahrt 05:19)</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05:28:42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05:29:42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9C6500"/>
                          </a:solidFill>
                          <a:effectLst/>
                          <a:latin typeface="Frutiger LT 55 Roman"/>
                        </a:rPr>
                        <a:t>00:03:00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extLst>
                  <a:ext uri="{0D108BD9-81ED-4DB2-BD59-A6C34878D82A}">
                    <a16:rowId xmlns:a16="http://schemas.microsoft.com/office/drawing/2014/main" val="10007"/>
                  </a:ext>
                </a:extLst>
              </a:tr>
              <a:tr h="78224">
                <a:tc>
                  <a:txBody>
                    <a:bodyPr/>
                    <a:lstStyle/>
                    <a:p>
                      <a:pPr algn="ctr" fontAlgn="b"/>
                      <a:r>
                        <a:rPr lang="de-CH" sz="500" b="0" i="0" u="none" strike="noStrike">
                          <a:effectLst/>
                          <a:latin typeface="Frutiger LT 55 Roman"/>
                        </a:rPr>
                        <a:t>05:32:42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05:32:42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00:26:48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dirty="0">
                          <a:effectLst/>
                          <a:latin typeface="Frutiger LT 55 Roman"/>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05:59:30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05:59:30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00:07:12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00:07:12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00:07:12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78224">
                <a:tc>
                  <a:txBody>
                    <a:bodyPr/>
                    <a:lstStyle/>
                    <a:p>
                      <a:pPr algn="ctr" fontAlgn="b"/>
                      <a:r>
                        <a:rPr lang="de-CH" sz="500" b="0" i="0" u="none" strike="noStrike">
                          <a:effectLst/>
                          <a:latin typeface="Frutiger LT 55 Roman"/>
                        </a:rPr>
                        <a:t>06:06:42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06:06:42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00:29:18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06:33:30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06:36:00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00:02:30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FF0000"/>
                          </a:solidFill>
                          <a:effectLst/>
                          <a:latin typeface="Frutiger LT 55 Roman"/>
                        </a:rPr>
                        <a:t>00:07:00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00:05:30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78224">
                <a:tc>
                  <a:txBody>
                    <a:bodyPr/>
                    <a:lstStyle/>
                    <a:p>
                      <a:pPr algn="ctr" fontAlgn="b"/>
                      <a:r>
                        <a:rPr lang="de-CH" sz="500" b="0" i="0" u="none" strike="noStrike">
                          <a:effectLst/>
                          <a:latin typeface="Frutiger LT 55 Roman"/>
                        </a:rPr>
                        <a:t>06:41:30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06:41:30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00:35:30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07:13:30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07:17:00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00:03:30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00:06:00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00:06:00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9C6500"/>
                          </a:solidFill>
                          <a:effectLst/>
                          <a:latin typeface="Frutiger LT 55 Roman"/>
                        </a:rPr>
                        <a:t>00:02:30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extLst>
                  <a:ext uri="{0D108BD9-81ED-4DB2-BD59-A6C34878D82A}">
                    <a16:rowId xmlns:a16="http://schemas.microsoft.com/office/drawing/2014/main" val="10010"/>
                  </a:ext>
                </a:extLst>
              </a:tr>
              <a:tr h="78224">
                <a:tc>
                  <a:txBody>
                    <a:bodyPr/>
                    <a:lstStyle/>
                    <a:p>
                      <a:pPr algn="ctr" fontAlgn="b"/>
                      <a:r>
                        <a:rPr lang="de-CH" sz="500" b="0" i="0" u="none" strike="noStrike">
                          <a:effectLst/>
                          <a:latin typeface="Frutiger LT 55 Roman"/>
                        </a:rPr>
                        <a:t>07:19:30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07:19:30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00:34:30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07:51:30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07:54:00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00:02:30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00:05:30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78224">
                <a:tc>
                  <a:txBody>
                    <a:bodyPr/>
                    <a:lstStyle/>
                    <a:p>
                      <a:pPr algn="ctr" fontAlgn="b"/>
                      <a:r>
                        <a:rPr lang="de-CH" sz="500" b="0" i="0" u="none" strike="noStrike">
                          <a:effectLst/>
                          <a:latin typeface="Frutiger LT 55 Roman"/>
                        </a:rPr>
                        <a:t>07:59:30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07:59:30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00:33:30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08:31:30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08:33:00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00:07:06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78224">
                <a:tc>
                  <a:txBody>
                    <a:bodyPr/>
                    <a:lstStyle/>
                    <a:p>
                      <a:pPr algn="ctr" fontAlgn="b"/>
                      <a:r>
                        <a:rPr lang="de-CH" sz="500" b="0" i="0" u="none" strike="noStrike">
                          <a:effectLst/>
                          <a:latin typeface="Frutiger LT 55 Roman"/>
                        </a:rPr>
                        <a:t>08:40:06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08:40:06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00:32:24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09:11:00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09:12:30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00:07:36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78224">
                <a:tc>
                  <a:txBody>
                    <a:bodyPr/>
                    <a:lstStyle/>
                    <a:p>
                      <a:pPr algn="ctr" fontAlgn="b"/>
                      <a:r>
                        <a:rPr lang="de-CH" sz="500" b="0" i="0" u="none" strike="noStrike">
                          <a:effectLst/>
                          <a:latin typeface="Frutiger LT 55 Roman"/>
                        </a:rPr>
                        <a:t>09:20:06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09:20:06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00:31:54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09:51:00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09:52:00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78224">
                <a:tc>
                  <a:txBody>
                    <a:bodyPr/>
                    <a:lstStyle/>
                    <a:p>
                      <a:pPr algn="ctr" fontAlgn="b"/>
                      <a:r>
                        <a:rPr lang="de-CH" sz="500" b="0" i="0" u="none" strike="noStrike">
                          <a:effectLst/>
                          <a:latin typeface="Frutiger LT 55 Roman"/>
                        </a:rPr>
                        <a:t>10:00:06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10:00:06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00:35:54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10:31:00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10:36:00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00:04:06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78224">
                <a:tc>
                  <a:txBody>
                    <a:bodyPr/>
                    <a:lstStyle/>
                    <a:p>
                      <a:pPr algn="ctr" fontAlgn="b"/>
                      <a:r>
                        <a:rPr lang="de-CH" sz="500" b="0" i="0" u="none" strike="noStrike">
                          <a:effectLst/>
                          <a:latin typeface="Frutiger LT 55 Roman"/>
                        </a:rPr>
                        <a:t>10:40:06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10:40:06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00:32:54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11:11:00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11:13:00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00:07:06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78224">
                <a:tc>
                  <a:txBody>
                    <a:bodyPr/>
                    <a:lstStyle/>
                    <a:p>
                      <a:pPr algn="ctr" fontAlgn="b"/>
                      <a:r>
                        <a:rPr lang="de-CH" sz="500" b="0" i="0" u="none" strike="noStrike">
                          <a:effectLst/>
                          <a:latin typeface="Frutiger LT 55 Roman"/>
                        </a:rPr>
                        <a:t>11:20:06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11:20:06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00:32:54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11:51:00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11:53:00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00:07:06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78224">
                <a:tc>
                  <a:txBody>
                    <a:bodyPr/>
                    <a:lstStyle/>
                    <a:p>
                      <a:pPr algn="ctr" fontAlgn="b"/>
                      <a:r>
                        <a:rPr lang="de-CH" sz="500" b="0" i="0" u="none" strike="noStrike">
                          <a:effectLst/>
                          <a:latin typeface="Frutiger LT 55 Roman"/>
                        </a:rPr>
                        <a:t>12:00:06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12:00:06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00:31:54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12:31:00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12:32:00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78224">
                <a:tc>
                  <a:txBody>
                    <a:bodyPr/>
                    <a:lstStyle/>
                    <a:p>
                      <a:pPr algn="ctr" fontAlgn="b"/>
                      <a:r>
                        <a:rPr lang="de-CH" sz="500" b="0" i="0" u="none" strike="noStrike">
                          <a:effectLst/>
                          <a:latin typeface="Frutiger LT 55 Roman"/>
                        </a:rPr>
                        <a:t>12:40:06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12:40:06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00:34:54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13:11:00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13:15:00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00:05:06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78224">
                <a:tc>
                  <a:txBody>
                    <a:bodyPr/>
                    <a:lstStyle/>
                    <a:p>
                      <a:pPr algn="ctr" fontAlgn="b"/>
                      <a:r>
                        <a:rPr lang="de-CH" sz="500" b="0" i="0" u="none" strike="noStrike">
                          <a:effectLst/>
                          <a:latin typeface="Frutiger LT 55 Roman"/>
                        </a:rPr>
                        <a:t>13:20:06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13:20:06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00:32:24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13:51:00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13:52:30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00:07:36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78224">
                <a:tc>
                  <a:txBody>
                    <a:bodyPr/>
                    <a:lstStyle/>
                    <a:p>
                      <a:pPr algn="ctr" fontAlgn="b"/>
                      <a:r>
                        <a:rPr lang="de-CH" sz="500" b="0" i="0" u="none" strike="noStrike">
                          <a:effectLst/>
                          <a:latin typeface="Frutiger LT 55 Roman"/>
                        </a:rPr>
                        <a:t>14:00:06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14:00:06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00:33:54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14:31:00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14:34:00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00:06:06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r h="78224">
                <a:tc>
                  <a:txBody>
                    <a:bodyPr/>
                    <a:lstStyle/>
                    <a:p>
                      <a:pPr algn="ctr" fontAlgn="b"/>
                      <a:r>
                        <a:rPr lang="de-CH" sz="500" b="0" i="0" u="none" strike="noStrike">
                          <a:effectLst/>
                          <a:latin typeface="Frutiger LT 55 Roman"/>
                        </a:rPr>
                        <a:t>14:40:06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14:40:06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00:31:24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15:11:00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15:11:30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78224">
                <a:tc>
                  <a:txBody>
                    <a:bodyPr/>
                    <a:lstStyle/>
                    <a:p>
                      <a:pPr algn="ctr" fontAlgn="b"/>
                      <a:r>
                        <a:rPr lang="de-CH" sz="500" b="0" i="0" u="none" strike="noStrike">
                          <a:effectLst/>
                          <a:latin typeface="Frutiger LT 55 Roman"/>
                        </a:rPr>
                        <a:t>15:20:06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15:20:06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00:33:24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15:51:00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15:53:30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00:02:30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00:05:54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3"/>
                  </a:ext>
                </a:extLst>
              </a:tr>
              <a:tr h="78224">
                <a:tc>
                  <a:txBody>
                    <a:bodyPr/>
                    <a:lstStyle/>
                    <a:p>
                      <a:pPr algn="ctr" fontAlgn="b"/>
                      <a:r>
                        <a:rPr lang="de-CH" sz="500" b="0" i="0" u="none" strike="noStrike">
                          <a:effectLst/>
                          <a:latin typeface="Frutiger LT 55 Roman"/>
                        </a:rPr>
                        <a:t>15:59:24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15:59:24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16:32:24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16:33:24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FF0000"/>
                          </a:solidFill>
                          <a:effectLst/>
                          <a:latin typeface="Frutiger LT 55 Roman"/>
                        </a:rPr>
                        <a:t>00:07:00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4"/>
                  </a:ext>
                </a:extLst>
              </a:tr>
              <a:tr h="78224">
                <a:tc>
                  <a:txBody>
                    <a:bodyPr/>
                    <a:lstStyle/>
                    <a:p>
                      <a:pPr algn="ctr" fontAlgn="b"/>
                      <a:r>
                        <a:rPr lang="de-CH" sz="500" b="0" i="0" u="none" strike="noStrike">
                          <a:effectLst/>
                          <a:latin typeface="Frutiger LT 55 Roman"/>
                        </a:rPr>
                        <a:t>16:41:24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16:41:24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00:39:00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17:14:24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17:20:24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00:06:00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9C0006"/>
                          </a:solidFill>
                          <a:effectLst/>
                          <a:latin typeface="Frutiger LT 55 Roman"/>
                        </a:rPr>
                        <a:t>00:00:00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extLst>
                  <a:ext uri="{0D108BD9-81ED-4DB2-BD59-A6C34878D82A}">
                    <a16:rowId xmlns:a16="http://schemas.microsoft.com/office/drawing/2014/main" val="10025"/>
                  </a:ext>
                </a:extLst>
              </a:tr>
              <a:tr h="78224">
                <a:tc>
                  <a:txBody>
                    <a:bodyPr/>
                    <a:lstStyle/>
                    <a:p>
                      <a:pPr algn="ctr" fontAlgn="b"/>
                      <a:r>
                        <a:rPr lang="de-CH" sz="500" b="0" i="0" u="none" strike="noStrike">
                          <a:effectLst/>
                          <a:latin typeface="Frutiger LT 55 Roman"/>
                        </a:rPr>
                        <a:t>17:19:24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17:20:24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00:36:00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17:52:24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17:56:24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9C0006"/>
                          </a:solidFill>
                          <a:effectLst/>
                          <a:latin typeface="Frutiger LT 55 Roman"/>
                        </a:rPr>
                        <a:t>00:00:00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extLst>
                  <a:ext uri="{0D108BD9-81ED-4DB2-BD59-A6C34878D82A}">
                    <a16:rowId xmlns:a16="http://schemas.microsoft.com/office/drawing/2014/main" val="10026"/>
                  </a:ext>
                </a:extLst>
              </a:tr>
              <a:tr h="78224">
                <a:tc>
                  <a:txBody>
                    <a:bodyPr/>
                    <a:lstStyle/>
                    <a:p>
                      <a:pPr algn="ctr" fontAlgn="b"/>
                      <a:r>
                        <a:rPr lang="de-CH" sz="500" b="0" i="0" u="none" strike="noStrike">
                          <a:effectLst/>
                          <a:latin typeface="Frutiger LT 55 Roman"/>
                        </a:rPr>
                        <a:t>17:56:24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17:56:24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18:29:24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18:31:24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00:06:42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00:06:42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00:04:42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7"/>
                  </a:ext>
                </a:extLst>
              </a:tr>
              <a:tr h="78224">
                <a:tc>
                  <a:txBody>
                    <a:bodyPr/>
                    <a:lstStyle/>
                    <a:p>
                      <a:pPr algn="ctr" fontAlgn="b"/>
                      <a:r>
                        <a:rPr lang="de-CH" sz="500" b="0" i="0" u="none" strike="noStrike">
                          <a:effectLst/>
                          <a:latin typeface="Frutiger LT 55 Roman"/>
                        </a:rPr>
                        <a:t>18:36:06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18:36:06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00:31:54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19:05:30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19:08:00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00:02:30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00:05:36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00:05:36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00:03:06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8"/>
                  </a:ext>
                </a:extLst>
              </a:tr>
              <a:tr h="78224">
                <a:tc>
                  <a:txBody>
                    <a:bodyPr/>
                    <a:lstStyle/>
                    <a:p>
                      <a:pPr algn="ctr" fontAlgn="b"/>
                      <a:r>
                        <a:rPr lang="de-CH" sz="500" b="0" i="0" u="none" strike="noStrike">
                          <a:effectLst/>
                          <a:latin typeface="Frutiger LT 55 Roman"/>
                        </a:rPr>
                        <a:t>19:11:06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19:11:06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00:31:54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19:40:30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19:43:00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00:02:30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00:10:36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FF0000"/>
                          </a:solidFill>
                          <a:effectLst/>
                          <a:latin typeface="Frutiger LT 55 Roman"/>
                        </a:rPr>
                        <a:t>00:10:00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00:08:06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9"/>
                  </a:ext>
                </a:extLst>
              </a:tr>
              <a:tr h="78224">
                <a:tc>
                  <a:txBody>
                    <a:bodyPr/>
                    <a:lstStyle/>
                    <a:p>
                      <a:pPr algn="ctr" fontAlgn="b"/>
                      <a:r>
                        <a:rPr lang="de-CH" sz="500" b="0" i="0" u="none" strike="noStrike">
                          <a:effectLst/>
                          <a:latin typeface="Frutiger LT 55 Roman"/>
                        </a:rPr>
                        <a:t>19:51:06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19:51:06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00:29:54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20:20:30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20:21:00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00:10:36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FF0000"/>
                          </a:solidFill>
                          <a:effectLst/>
                          <a:latin typeface="Frutiger LT 55 Roman"/>
                        </a:rPr>
                        <a:t>00:10:00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0"/>
                  </a:ext>
                </a:extLst>
              </a:tr>
              <a:tr h="78224">
                <a:tc>
                  <a:txBody>
                    <a:bodyPr/>
                    <a:lstStyle/>
                    <a:p>
                      <a:pPr algn="ctr" fontAlgn="b"/>
                      <a:r>
                        <a:rPr lang="de-CH" sz="500" b="0" i="0" u="none" strike="noStrike">
                          <a:effectLst/>
                          <a:latin typeface="Frutiger LT 55 Roman"/>
                        </a:rPr>
                        <a:t>20:31:06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20:31:06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00:30:24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21:00:30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21:01:30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00:10:36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FF0000"/>
                          </a:solidFill>
                          <a:effectLst/>
                          <a:latin typeface="Frutiger LT 55 Roman"/>
                        </a:rPr>
                        <a:t>00:10:00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1"/>
                  </a:ext>
                </a:extLst>
              </a:tr>
              <a:tr h="78224">
                <a:tc>
                  <a:txBody>
                    <a:bodyPr/>
                    <a:lstStyle/>
                    <a:p>
                      <a:pPr algn="ctr" fontAlgn="b"/>
                      <a:r>
                        <a:rPr lang="de-CH" sz="500" b="0" i="0" u="none" strike="noStrike">
                          <a:effectLst/>
                          <a:latin typeface="Frutiger LT 55 Roman"/>
                        </a:rPr>
                        <a:t>21:11:06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21:11:06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00:29:24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21:40:30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21:40:30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00:15:36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FF0000"/>
                          </a:solidFill>
                          <a:effectLst/>
                          <a:latin typeface="Frutiger LT 55 Roman"/>
                        </a:rPr>
                        <a:t>00:15:00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00:15:00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2"/>
                  </a:ext>
                </a:extLst>
              </a:tr>
              <a:tr h="78224">
                <a:tc>
                  <a:txBody>
                    <a:bodyPr/>
                    <a:lstStyle/>
                    <a:p>
                      <a:pPr algn="ctr" fontAlgn="b"/>
                      <a:r>
                        <a:rPr lang="de-CH" sz="500" b="0" i="0" u="none" strike="noStrike">
                          <a:effectLst/>
                          <a:latin typeface="Frutiger LT 55 Roman"/>
                        </a:rPr>
                        <a:t>21:56:06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21:56:06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00:29:54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22:24:30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22:26:00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00:18:24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FF0000"/>
                          </a:solidFill>
                          <a:effectLst/>
                          <a:latin typeface="Frutiger LT 55 Roman"/>
                        </a:rPr>
                        <a:t>00:15:00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00:15:00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3"/>
                  </a:ext>
                </a:extLst>
              </a:tr>
              <a:tr h="78224">
                <a:tc>
                  <a:txBody>
                    <a:bodyPr/>
                    <a:lstStyle/>
                    <a:p>
                      <a:pPr algn="ctr" fontAlgn="b"/>
                      <a:r>
                        <a:rPr lang="de-CH" sz="500" b="0" i="0" u="none" strike="noStrike">
                          <a:effectLst/>
                          <a:latin typeface="Frutiger LT 55 Roman"/>
                        </a:rPr>
                        <a:t>22:42:54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22:42:54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00:28:36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23:09:30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23:11:30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00:03:24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00:03:24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9C6500"/>
                          </a:solidFill>
                          <a:effectLst/>
                          <a:latin typeface="Frutiger LT 55 Roman"/>
                        </a:rPr>
                        <a:t>00:01:24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extLst>
                  <a:ext uri="{0D108BD9-81ED-4DB2-BD59-A6C34878D82A}">
                    <a16:rowId xmlns:a16="http://schemas.microsoft.com/office/drawing/2014/main" val="10034"/>
                  </a:ext>
                </a:extLst>
              </a:tr>
              <a:tr h="78224">
                <a:tc>
                  <a:txBody>
                    <a:bodyPr/>
                    <a:lstStyle/>
                    <a:p>
                      <a:pPr algn="ctr" fontAlgn="b"/>
                      <a:r>
                        <a:rPr lang="de-CH" sz="500" b="0" i="0" u="none" strike="noStrike">
                          <a:effectLst/>
                          <a:latin typeface="Frutiger LT 55 Roman"/>
                        </a:rPr>
                        <a:t>23:12:54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23:12:54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00:27:06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23:39:30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23:40:00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00:03:24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00:03:24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solidFill>
                            <a:srgbClr val="9C6500"/>
                          </a:solidFill>
                          <a:effectLst/>
                          <a:latin typeface="Frutiger LT 55 Roman"/>
                        </a:rPr>
                        <a:t>00:02:54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extLst>
                  <a:ext uri="{0D108BD9-81ED-4DB2-BD59-A6C34878D82A}">
                    <a16:rowId xmlns:a16="http://schemas.microsoft.com/office/drawing/2014/main" val="10035"/>
                  </a:ext>
                </a:extLst>
              </a:tr>
              <a:tr h="78224">
                <a:tc>
                  <a:txBody>
                    <a:bodyPr/>
                    <a:lstStyle/>
                    <a:p>
                      <a:pPr algn="ctr" fontAlgn="b"/>
                      <a:r>
                        <a:rPr lang="de-CH" sz="500" b="0" i="0" u="none" strike="noStrike">
                          <a:effectLst/>
                          <a:latin typeface="Frutiger LT 55 Roman"/>
                        </a:rPr>
                        <a:t>23:42:54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23:42:54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00:27:06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00:09:30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00:03:42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00:03:42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00:03:12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6"/>
                  </a:ext>
                </a:extLst>
              </a:tr>
              <a:tr h="294490">
                <a:tc>
                  <a:txBody>
                    <a:bodyPr/>
                    <a:lstStyle/>
                    <a:p>
                      <a:pPr algn="ctr" fontAlgn="b"/>
                      <a:r>
                        <a:rPr lang="de-CH" sz="500" b="0" i="0" u="none" strike="noStrike">
                          <a:effectLst/>
                          <a:latin typeface="Frutiger LT 55 Roman"/>
                        </a:rPr>
                        <a:t>24:13:12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24:13:12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500" b="0" i="0" u="none" strike="noStrike">
                          <a:effectLst/>
                          <a:latin typeface="Frutiger LT 55 Roman"/>
                        </a:rPr>
                        <a:t>Fahrt nach Garage Eigerplatz (Ankunft 24:22)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a:effectLst/>
                          <a:latin typeface="Frutiger LT 55 Roman"/>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500" b="0" i="0" u="none" strike="noStrike" dirty="0">
                          <a:effectLst/>
                          <a:latin typeface="Frutiger LT 55 Roman"/>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7"/>
                  </a:ext>
                </a:extLst>
              </a:tr>
            </a:tbl>
          </a:graphicData>
        </a:graphic>
      </p:graphicFrame>
      <p:sp>
        <p:nvSpPr>
          <p:cNvPr id="3" name="Fußzeilenplatzhalter 2">
            <a:extLst>
              <a:ext uri="{FF2B5EF4-FFF2-40B4-BE49-F238E27FC236}">
                <a16:creationId xmlns:a16="http://schemas.microsoft.com/office/drawing/2014/main" id="{6412C83E-34BA-4C02-933A-5EEAC7188655}"/>
              </a:ext>
            </a:extLst>
          </p:cNvPr>
          <p:cNvSpPr>
            <a:spLocks noGrp="1"/>
          </p:cNvSpPr>
          <p:nvPr>
            <p:ph type="ftr" sz="quarter" idx="10"/>
          </p:nvPr>
        </p:nvSpPr>
        <p:spPr/>
        <p:txBody>
          <a:bodyPr/>
          <a:lstStyle/>
          <a:p>
            <a:r>
              <a:rPr lang="de-CH"/>
              <a:t>Pilotprojekt Linie 17, BERNMOBIL, Marcus Jung</a:t>
            </a:r>
            <a:endParaRPr lang="de-CH" dirty="0"/>
          </a:p>
        </p:txBody>
      </p:sp>
      <p:sp>
        <p:nvSpPr>
          <p:cNvPr id="7" name="Foliennummernplatzhalter 6">
            <a:extLst>
              <a:ext uri="{FF2B5EF4-FFF2-40B4-BE49-F238E27FC236}">
                <a16:creationId xmlns:a16="http://schemas.microsoft.com/office/drawing/2014/main" id="{B98ABCAF-5CB8-4A0E-8732-7247B3531409}"/>
              </a:ext>
            </a:extLst>
          </p:cNvPr>
          <p:cNvSpPr>
            <a:spLocks noGrp="1"/>
          </p:cNvSpPr>
          <p:nvPr>
            <p:ph type="sldNum" sz="quarter" idx="11"/>
          </p:nvPr>
        </p:nvSpPr>
        <p:spPr/>
        <p:txBody>
          <a:bodyPr/>
          <a:lstStyle/>
          <a:p>
            <a:r>
              <a:rPr lang="de-CH"/>
              <a:t>Folie </a:t>
            </a:r>
            <a:fld id="{B734E274-E813-4BE7-B4B4-EE4150262968}" type="slidenum">
              <a:rPr lang="de-CH" smtClean="0"/>
              <a:pPr/>
              <a:t>7</a:t>
            </a:fld>
            <a:endParaRPr lang="de-CH"/>
          </a:p>
        </p:txBody>
      </p:sp>
    </p:spTree>
    <p:extLst>
      <p:ext uri="{BB962C8B-B14F-4D97-AF65-F5344CB8AC3E}">
        <p14:creationId xmlns:p14="http://schemas.microsoft.com/office/powerpoint/2010/main" val="9578684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Systementscheid</a:t>
            </a:r>
          </a:p>
        </p:txBody>
      </p:sp>
      <p:sp>
        <p:nvSpPr>
          <p:cNvPr id="3" name="Inhaltsplatzhalter 2"/>
          <p:cNvSpPr>
            <a:spLocks noGrp="1"/>
          </p:cNvSpPr>
          <p:nvPr>
            <p:ph idx="1"/>
          </p:nvPr>
        </p:nvSpPr>
        <p:spPr/>
        <p:txBody>
          <a:bodyPr/>
          <a:lstStyle/>
          <a:p>
            <a:r>
              <a:rPr lang="de-CH" sz="1400" dirty="0"/>
              <a:t>Die Bestvariante besteht aus einem vollelektrischen Antrieb mit Schnellladesystem und einer Ladestation an der Haltestelle </a:t>
            </a:r>
            <a:r>
              <a:rPr lang="de-CH" sz="1400" dirty="0" err="1"/>
              <a:t>Weiermatt</a:t>
            </a:r>
            <a:r>
              <a:rPr lang="de-CH" sz="1400" dirty="0"/>
              <a:t>.</a:t>
            </a:r>
          </a:p>
          <a:p>
            <a:r>
              <a:rPr lang="de-CH" sz="1400" dirty="0"/>
              <a:t>Die drei Angebote für die Schnelllader unterschieden sich stark in den Kosten für Fahrzeuge und/oder Ladestationen.</a:t>
            </a:r>
          </a:p>
          <a:p>
            <a:r>
              <a:rPr lang="de-CH" sz="1400" dirty="0"/>
              <a:t>Der Einmallader war von den Kosten her vergleichbar mit dem günstigsten Angebot der Schnelllader. Seine Nachteile lagen bei der thermischen Heizung und bei der dennoch ungenügenden Reichweite in Kilometer pro Vollladung, was zum Bedarf eines zusätzlichen Fahrzeuges führte.</a:t>
            </a:r>
          </a:p>
          <a:p>
            <a:r>
              <a:rPr lang="de-CH" sz="1400" dirty="0"/>
              <a:t>Die Linie 17 ist aus strukturellen Gründen für eine Umstellung auf Trolleybusse wenig geeignet. Neben der an sich bereits kostenintensiven Oberleitung wäre zusätzlich eine Strassenniveauabsenkung im Bereich der Unterführung </a:t>
            </a:r>
            <a:r>
              <a:rPr lang="de-CH" sz="1400" dirty="0" err="1"/>
              <a:t>Fischermätteli</a:t>
            </a:r>
            <a:r>
              <a:rPr lang="de-CH" sz="1400" dirty="0"/>
              <a:t> notwendig gewesen, was sich bei der Kostenanalyse negativ ausgewirkt hatte.</a:t>
            </a:r>
          </a:p>
          <a:p>
            <a:r>
              <a:rPr lang="de-CH" sz="1400" dirty="0"/>
              <a:t>Der Ausstoss an CO</a:t>
            </a:r>
            <a:r>
              <a:rPr lang="de-CH" sz="1400" baseline="-25000" dirty="0"/>
              <a:t>2</a:t>
            </a:r>
            <a:r>
              <a:rPr lang="de-CH" sz="1400" dirty="0"/>
              <a:t> lässt sich bei der Linie 17 um rund 600 Tonnen pro Jahr reduzieren.</a:t>
            </a:r>
          </a:p>
          <a:p>
            <a:endParaRPr lang="de-CH" sz="1400" dirty="0"/>
          </a:p>
          <a:p>
            <a:endParaRPr lang="de-CH" dirty="0"/>
          </a:p>
        </p:txBody>
      </p:sp>
      <p:sp>
        <p:nvSpPr>
          <p:cNvPr id="6" name="Fußzeilenplatzhalter 5">
            <a:extLst>
              <a:ext uri="{FF2B5EF4-FFF2-40B4-BE49-F238E27FC236}">
                <a16:creationId xmlns:a16="http://schemas.microsoft.com/office/drawing/2014/main" id="{FED8FF77-B111-4718-8D31-31445AF4ED0C}"/>
              </a:ext>
            </a:extLst>
          </p:cNvPr>
          <p:cNvSpPr>
            <a:spLocks noGrp="1"/>
          </p:cNvSpPr>
          <p:nvPr>
            <p:ph type="ftr" sz="quarter" idx="10"/>
          </p:nvPr>
        </p:nvSpPr>
        <p:spPr/>
        <p:txBody>
          <a:bodyPr/>
          <a:lstStyle/>
          <a:p>
            <a:r>
              <a:rPr lang="de-CH"/>
              <a:t>Pilotprojekt Linie 17, BERNMOBIL, Marcus Jung</a:t>
            </a:r>
            <a:endParaRPr lang="de-CH" dirty="0"/>
          </a:p>
        </p:txBody>
      </p:sp>
      <p:sp>
        <p:nvSpPr>
          <p:cNvPr id="7" name="Foliennummernplatzhalter 6">
            <a:extLst>
              <a:ext uri="{FF2B5EF4-FFF2-40B4-BE49-F238E27FC236}">
                <a16:creationId xmlns:a16="http://schemas.microsoft.com/office/drawing/2014/main" id="{37846A3D-319B-4A7D-B8A4-988E3BAC9565}"/>
              </a:ext>
            </a:extLst>
          </p:cNvPr>
          <p:cNvSpPr>
            <a:spLocks noGrp="1"/>
          </p:cNvSpPr>
          <p:nvPr>
            <p:ph type="sldNum" sz="quarter" idx="11"/>
          </p:nvPr>
        </p:nvSpPr>
        <p:spPr/>
        <p:txBody>
          <a:bodyPr/>
          <a:lstStyle/>
          <a:p>
            <a:r>
              <a:rPr lang="de-CH"/>
              <a:t>Folie </a:t>
            </a:r>
            <a:fld id="{B734E274-E813-4BE7-B4B4-EE4150262968}" type="slidenum">
              <a:rPr lang="de-CH" smtClean="0"/>
              <a:pPr/>
              <a:t>8</a:t>
            </a:fld>
            <a:endParaRPr lang="de-CH"/>
          </a:p>
        </p:txBody>
      </p:sp>
    </p:spTree>
    <p:extLst>
      <p:ext uri="{BB962C8B-B14F-4D97-AF65-F5344CB8AC3E}">
        <p14:creationId xmlns:p14="http://schemas.microsoft.com/office/powerpoint/2010/main" val="389155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latin typeface="Arial" panose="020B0604020202020204" pitchFamily="34" charset="0"/>
                <a:cs typeface="Arial" panose="020B0604020202020204" pitchFamily="34" charset="0"/>
              </a:rPr>
              <a:t>Fahrzeug</a:t>
            </a:r>
          </a:p>
        </p:txBody>
      </p:sp>
      <p:sp>
        <p:nvSpPr>
          <p:cNvPr id="3" name="Inhaltsplatzhalter 2"/>
          <p:cNvSpPr>
            <a:spLocks noGrp="1"/>
          </p:cNvSpPr>
          <p:nvPr>
            <p:ph idx="1"/>
          </p:nvPr>
        </p:nvSpPr>
        <p:spPr/>
        <p:txBody>
          <a:bodyPr/>
          <a:lstStyle/>
          <a:p>
            <a:r>
              <a:rPr lang="de-CH" sz="1600" dirty="0">
                <a:latin typeface="Arial" panose="020B0604020202020204" pitchFamily="34" charset="0"/>
                <a:cs typeface="Arial" panose="020B0604020202020204" pitchFamily="34" charset="0"/>
              </a:rPr>
              <a:t>HESS LighTram5</a:t>
            </a:r>
            <a:r>
              <a:rPr lang="de-CH" sz="1600" baseline="30000" dirty="0">
                <a:latin typeface="Arial" panose="020B0604020202020204" pitchFamily="34" charset="0"/>
                <a:cs typeface="Arial" panose="020B0604020202020204" pitchFamily="34" charset="0"/>
              </a:rPr>
              <a:t>19OPP</a:t>
            </a:r>
            <a:r>
              <a:rPr lang="de-CH" sz="1600" dirty="0">
                <a:latin typeface="Arial" panose="020B0604020202020204" pitchFamily="34" charset="0"/>
                <a:cs typeface="Arial" panose="020B0604020202020204" pitchFamily="34" charset="0"/>
              </a:rPr>
              <a:t>, Gelenkbus 18.75m</a:t>
            </a:r>
          </a:p>
          <a:p>
            <a:r>
              <a:rPr lang="de-CH" sz="1600" dirty="0">
                <a:latin typeface="Arial" panose="020B0604020202020204" pitchFamily="34" charset="0"/>
                <a:cs typeface="Arial" panose="020B0604020202020204" pitchFamily="34" charset="0"/>
              </a:rPr>
              <a:t>Antrieb Achsen 2 und 3</a:t>
            </a:r>
          </a:p>
          <a:p>
            <a:r>
              <a:rPr lang="de-CH" sz="1600" dirty="0">
                <a:latin typeface="Arial" panose="020B0604020202020204" pitchFamily="34" charset="0"/>
                <a:cs typeface="Arial" panose="020B0604020202020204" pitchFamily="34" charset="0"/>
              </a:rPr>
              <a:t>Permanentmagnetmotoren je 160kW, </a:t>
            </a:r>
            <a:br>
              <a:rPr lang="de-CH" sz="1600" dirty="0">
                <a:latin typeface="Arial" panose="020B0604020202020204" pitchFamily="34" charset="0"/>
                <a:cs typeface="Arial" panose="020B0604020202020204" pitchFamily="34" charset="0"/>
              </a:rPr>
            </a:br>
            <a:r>
              <a:rPr lang="de-CH" sz="1600" dirty="0">
                <a:latin typeface="Arial" panose="020B0604020202020204" pitchFamily="34" charset="0"/>
                <a:cs typeface="Arial" panose="020B0604020202020204" pitchFamily="34" charset="0"/>
              </a:rPr>
              <a:t>flüssigkeitsgekühlt</a:t>
            </a:r>
          </a:p>
          <a:p>
            <a:r>
              <a:rPr lang="de-CH" sz="1600" dirty="0">
                <a:latin typeface="Arial" panose="020B0604020202020204" pitchFamily="34" charset="0"/>
                <a:cs typeface="Arial" panose="020B0604020202020204" pitchFamily="34" charset="0"/>
              </a:rPr>
              <a:t>Batterie Li-Ion NMC, Kapazität 150kWh, </a:t>
            </a:r>
            <a:br>
              <a:rPr lang="de-CH" sz="1600" dirty="0">
                <a:latin typeface="Arial" panose="020B0604020202020204" pitchFamily="34" charset="0"/>
                <a:cs typeface="Arial" panose="020B0604020202020204" pitchFamily="34" charset="0"/>
              </a:rPr>
            </a:br>
            <a:r>
              <a:rPr lang="de-CH" sz="1600" dirty="0">
                <a:latin typeface="Arial" panose="020B0604020202020204" pitchFamily="34" charset="0"/>
                <a:cs typeface="Arial" panose="020B0604020202020204" pitchFamily="34" charset="0"/>
              </a:rPr>
              <a:t>nutzbar 120 kWh</a:t>
            </a:r>
          </a:p>
          <a:p>
            <a:r>
              <a:rPr lang="de-CH" sz="1600" dirty="0">
                <a:latin typeface="Arial" panose="020B0604020202020204" pitchFamily="34" charset="0"/>
                <a:cs typeface="Arial" panose="020B0604020202020204" pitchFamily="34" charset="0"/>
              </a:rPr>
              <a:t>Batterie 1.8t</a:t>
            </a:r>
          </a:p>
          <a:p>
            <a:r>
              <a:rPr lang="de-CH" sz="1600" dirty="0">
                <a:latin typeface="Arial" panose="020B0604020202020204" pitchFamily="34" charset="0"/>
                <a:cs typeface="Arial" panose="020B0604020202020204" pitchFamily="34" charset="0"/>
              </a:rPr>
              <a:t>«Rückspiegel» mit Kameras</a:t>
            </a:r>
          </a:p>
          <a:p>
            <a:r>
              <a:rPr lang="de-CH" sz="1600" dirty="0">
                <a:latin typeface="Arial" panose="020B0604020202020204" pitchFamily="34" charset="0"/>
                <a:cs typeface="Arial" panose="020B0604020202020204" pitchFamily="34" charset="0"/>
              </a:rPr>
              <a:t>Fahrgastkapazität wie ein </a:t>
            </a:r>
            <a:br>
              <a:rPr lang="de-CH" sz="1600" dirty="0">
                <a:latin typeface="Arial" panose="020B0604020202020204" pitchFamily="34" charset="0"/>
                <a:cs typeface="Arial" panose="020B0604020202020204" pitchFamily="34" charset="0"/>
              </a:rPr>
            </a:br>
            <a:r>
              <a:rPr lang="de-CH" sz="1600" dirty="0">
                <a:latin typeface="Arial" panose="020B0604020202020204" pitchFamily="34" charset="0"/>
                <a:cs typeface="Arial" panose="020B0604020202020204" pitchFamily="34" charset="0"/>
              </a:rPr>
              <a:t>«normaler» Gelenkbus, 136 Personen</a:t>
            </a:r>
          </a:p>
        </p:txBody>
      </p:sp>
      <p:pic>
        <p:nvPicPr>
          <p:cNvPr id="7" name="Grafik 6">
            <a:extLst>
              <a:ext uri="{FF2B5EF4-FFF2-40B4-BE49-F238E27FC236}">
                <a16:creationId xmlns:a16="http://schemas.microsoft.com/office/drawing/2014/main" id="{C5CF9910-85A9-48E4-8C21-396786354B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1616" y="1815114"/>
            <a:ext cx="4260117" cy="2835468"/>
          </a:xfrm>
          <a:prstGeom prst="rect">
            <a:avLst/>
          </a:prstGeom>
        </p:spPr>
      </p:pic>
      <p:sp>
        <p:nvSpPr>
          <p:cNvPr id="6" name="Fußzeilenplatzhalter 5">
            <a:extLst>
              <a:ext uri="{FF2B5EF4-FFF2-40B4-BE49-F238E27FC236}">
                <a16:creationId xmlns:a16="http://schemas.microsoft.com/office/drawing/2014/main" id="{2D3FB9B5-B14E-4E3F-9A72-F688D1A6061D}"/>
              </a:ext>
            </a:extLst>
          </p:cNvPr>
          <p:cNvSpPr>
            <a:spLocks noGrp="1"/>
          </p:cNvSpPr>
          <p:nvPr>
            <p:ph type="ftr" sz="quarter" idx="10"/>
          </p:nvPr>
        </p:nvSpPr>
        <p:spPr/>
        <p:txBody>
          <a:bodyPr/>
          <a:lstStyle/>
          <a:p>
            <a:r>
              <a:rPr lang="de-CH"/>
              <a:t>Pilotprojekt Linie 17, BERNMOBIL, Marcus Jung</a:t>
            </a:r>
            <a:endParaRPr lang="de-CH" dirty="0"/>
          </a:p>
        </p:txBody>
      </p:sp>
      <p:sp>
        <p:nvSpPr>
          <p:cNvPr id="8" name="Foliennummernplatzhalter 7">
            <a:extLst>
              <a:ext uri="{FF2B5EF4-FFF2-40B4-BE49-F238E27FC236}">
                <a16:creationId xmlns:a16="http://schemas.microsoft.com/office/drawing/2014/main" id="{61E62D87-6831-419B-8F80-9551CAD2872C}"/>
              </a:ext>
            </a:extLst>
          </p:cNvPr>
          <p:cNvSpPr>
            <a:spLocks noGrp="1"/>
          </p:cNvSpPr>
          <p:nvPr>
            <p:ph type="sldNum" sz="quarter" idx="11"/>
          </p:nvPr>
        </p:nvSpPr>
        <p:spPr/>
        <p:txBody>
          <a:bodyPr/>
          <a:lstStyle/>
          <a:p>
            <a:r>
              <a:rPr lang="de-CH"/>
              <a:t>Folie </a:t>
            </a:r>
            <a:fld id="{B734E274-E813-4BE7-B4B4-EE4150262968}" type="slidenum">
              <a:rPr lang="de-CH" smtClean="0"/>
              <a:pPr/>
              <a:t>9</a:t>
            </a:fld>
            <a:endParaRPr lang="de-CH"/>
          </a:p>
        </p:txBody>
      </p:sp>
    </p:spTree>
    <p:extLst>
      <p:ext uri="{BB962C8B-B14F-4D97-AF65-F5344CB8AC3E}">
        <p14:creationId xmlns:p14="http://schemas.microsoft.com/office/powerpoint/2010/main" val="3990524443"/>
      </p:ext>
    </p:extLst>
  </p:cSld>
  <p:clrMapOvr>
    <a:masterClrMapping/>
  </p:clrMapOvr>
</p:sld>
</file>

<file path=ppt/theme/theme1.xml><?xml version="1.0" encoding="utf-8"?>
<a:theme xmlns:a="http://schemas.openxmlformats.org/drawingml/2006/main" name="Blank">
  <a:themeElements>
    <a:clrScheme name="BERNMOBIL">
      <a:dk1>
        <a:srgbClr val="000000"/>
      </a:dk1>
      <a:lt1>
        <a:srgbClr val="FFFFFF"/>
      </a:lt1>
      <a:dk2>
        <a:srgbClr val="000000"/>
      </a:dk2>
      <a:lt2>
        <a:srgbClr val="808080"/>
      </a:lt2>
      <a:accent1>
        <a:srgbClr val="CD003C"/>
      </a:accent1>
      <a:accent2>
        <a:srgbClr val="DADADA"/>
      </a:accent2>
      <a:accent3>
        <a:srgbClr val="4D4D4D"/>
      </a:accent3>
      <a:accent4>
        <a:srgbClr val="000000"/>
      </a:accent4>
      <a:accent5>
        <a:srgbClr val="DADADA"/>
      </a:accent5>
      <a:accent6>
        <a:srgbClr val="FFFFFF"/>
      </a:accent6>
      <a:hlink>
        <a:srgbClr val="2D2D8A"/>
      </a:hlink>
      <a:folHlink>
        <a:srgbClr val="009999"/>
      </a:folHlink>
    </a:clrScheme>
    <a:fontScheme name="Präsentation">
      <a:majorFont>
        <a:latin typeface="Frutiger 55 Roman"/>
        <a:ea typeface=""/>
        <a:cs typeface=""/>
      </a:majorFont>
      <a:minorFont>
        <a:latin typeface="Frutiger 55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äsentatio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äsentationmaster_16zu9.pptx" id="{92ABDA76-05B0-4B02-B13E-8FF64DDB8E4E}" vid="{A6EC1C76-DC95-4228-905F-83D083C84639}"/>
    </a:ext>
  </a:ext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fc48761f-100f-4b21-bfba-e6963edc687a">VXEHHNPPKHJR-1000582777-611143</_dlc_DocId>
    <_dlc_DocIdUrl xmlns="fc48761f-100f-4b21-bfba-e6963edc687a">
      <Url>https://voev.sharepoint.com/sites/AbtoeffentlicherVerkehrVoeV/_layouts/15/DocIdRedir.aspx?ID=VXEHHNPPKHJR-1000582777-611143</Url>
      <Description>VXEHHNPPKHJR-1000582777-611143</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001663C6CEEE474AB7A75D47C7492EF0" ma:contentTypeVersion="13" ma:contentTypeDescription="Create a new document." ma:contentTypeScope="" ma:versionID="65f3c1829ca2fa65ebdc79f2db64727a">
  <xsd:schema xmlns:xsd="http://www.w3.org/2001/XMLSchema" xmlns:xs="http://www.w3.org/2001/XMLSchema" xmlns:p="http://schemas.microsoft.com/office/2006/metadata/properties" xmlns:ns2="dff2d33b-e58c-4b22-aaee-1c3e400aa24b" xmlns:ns3="fc48761f-100f-4b21-bfba-e6963edc687a" targetNamespace="http://schemas.microsoft.com/office/2006/metadata/properties" ma:root="true" ma:fieldsID="bce389b8865d17395dfc988684b48a13" ns2:_="" ns3:_="">
    <xsd:import namespace="dff2d33b-e58c-4b22-aaee-1c3e400aa24b"/>
    <xsd:import namespace="fc48761f-100f-4b21-bfba-e6963edc687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3:_dlc_DocId" minOccurs="0"/>
                <xsd:element ref="ns3:_dlc_DocIdUrl" minOccurs="0"/>
                <xsd:element ref="ns3:_dlc_DocIdPersistId"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f2d33b-e58c-4b22-aaee-1c3e400aa24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LengthInSeconds" ma:index="23"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c48761f-100f-4b21-bfba-e6963edc687a"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_dlc_DocId" ma:index="18" nillable="true" ma:displayName="Document ID Value" ma:description="The value of the document ID assigned to this item." ma:internalName="_dlc_DocId" ma:readOnly="true">
      <xsd:simpleType>
        <xsd:restriction base="dms:Text"/>
      </xsd:simpleType>
    </xsd:element>
    <xsd:element name="_dlc_DocIdUrl" ma:index="1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0" nillable="true" ma:displayName="Beständige ID" ma:description="ID beim Hinzufügen beibehalten."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EE18589-294E-4FE3-A7F1-4B4951979FAC}">
  <ds:schemaRefs>
    <ds:schemaRef ds:uri="http://schemas.microsoft.com/office/2006/metadata/properties"/>
    <ds:schemaRef ds:uri="http://schemas.microsoft.com/office/infopath/2007/PartnerControls"/>
    <ds:schemaRef ds:uri="fc48761f-100f-4b21-bfba-e6963edc687a"/>
  </ds:schemaRefs>
</ds:datastoreItem>
</file>

<file path=customXml/itemProps2.xml><?xml version="1.0" encoding="utf-8"?>
<ds:datastoreItem xmlns:ds="http://schemas.openxmlformats.org/officeDocument/2006/customXml" ds:itemID="{52660304-008F-4704-AB02-A5041DC9044A}">
  <ds:schemaRefs>
    <ds:schemaRef ds:uri="http://schemas.microsoft.com/sharepoint/v3/contenttype/forms"/>
  </ds:schemaRefs>
</ds:datastoreItem>
</file>

<file path=customXml/itemProps3.xml><?xml version="1.0" encoding="utf-8"?>
<ds:datastoreItem xmlns:ds="http://schemas.openxmlformats.org/officeDocument/2006/customXml" ds:itemID="{606910F9-5D4A-4C5B-B38F-C0735821BDEA}">
  <ds:schemaRefs>
    <ds:schemaRef ds:uri="http://schemas.microsoft.com/sharepoint/events"/>
  </ds:schemaRefs>
</ds:datastoreItem>
</file>

<file path=customXml/itemProps4.xml><?xml version="1.0" encoding="utf-8"?>
<ds:datastoreItem xmlns:ds="http://schemas.openxmlformats.org/officeDocument/2006/customXml" ds:itemID="{2A2BFE19-88DF-434E-AEFB-7640615F55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ff2d33b-e58c-4b22-aaee-1c3e400aa24b"/>
    <ds:schemaRef ds:uri="fc48761f-100f-4b21-bfba-e6963edc687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blank</Template>
  <TotalTime>0</TotalTime>
  <Words>1301</Words>
  <Application>Microsoft Office PowerPoint</Application>
  <PresentationFormat>Affichage à l'écran (16:9)</PresentationFormat>
  <Paragraphs>485</Paragraphs>
  <Slides>22</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22</vt:i4>
      </vt:variant>
    </vt:vector>
  </HeadingPairs>
  <TitlesOfParts>
    <vt:vector size="27" baseType="lpstr">
      <vt:lpstr>Arial</vt:lpstr>
      <vt:lpstr>Frutiger 55 Roman</vt:lpstr>
      <vt:lpstr>Frutiger LT 55 Roman</vt:lpstr>
      <vt:lpstr>Wingdings</vt:lpstr>
      <vt:lpstr>Blank</vt:lpstr>
      <vt:lpstr>Pilotbetrieb mit dem e-Bus auf der Linie 17 </vt:lpstr>
      <vt:lpstr>Inhalt</vt:lpstr>
      <vt:lpstr>Projektmeilensteine</vt:lpstr>
      <vt:lpstr>Strecke Linie 17</vt:lpstr>
      <vt:lpstr>Höhenprofil L17</vt:lpstr>
      <vt:lpstr>Leistungsmasse</vt:lpstr>
      <vt:lpstr>Modelltage</vt:lpstr>
      <vt:lpstr>Systementscheid</vt:lpstr>
      <vt:lpstr>Fahrzeug</vt:lpstr>
      <vt:lpstr>Fahrzeug</vt:lpstr>
      <vt:lpstr>Fahrzeugdach - Batterie</vt:lpstr>
      <vt:lpstr>Présentation PowerPoint</vt:lpstr>
      <vt:lpstr>OPP-Charge</vt:lpstr>
      <vt:lpstr>OPP-Charge</vt:lpstr>
      <vt:lpstr>Ladeanlage Depot Eigerplatz</vt:lpstr>
      <vt:lpstr>Présentation PowerPoint</vt:lpstr>
      <vt:lpstr>Présentation PowerPoint</vt:lpstr>
      <vt:lpstr>Energieverbrauch, kWh/km</vt:lpstr>
      <vt:lpstr>Projektabweichungen</vt:lpstr>
      <vt:lpstr>Betriebliche Erfahrungen mit der Linie 17</vt:lpstr>
      <vt:lpstr>Zwischenfazit</vt:lpstr>
      <vt:lpstr>Présentation PowerPoint</vt:lpstr>
    </vt:vector>
  </TitlesOfParts>
  <Company>Bernmobil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Pilorbetrieb Linie 17, Projektbericht</dc:title>
  <dc:creator>Jung Marcus</dc:creator>
  <dc:description>Leuchter Informatik AG_x000d_
Habsburgerstrasse 23_x000d_
CH-6003 Luzern_x000d_
April 2009</dc:description>
  <cp:lastModifiedBy>Kilian Constantin</cp:lastModifiedBy>
  <cp:revision>93</cp:revision>
  <cp:lastPrinted>2021-09-07T09:03:34Z</cp:lastPrinted>
  <dcterms:created xsi:type="dcterms:W3CDTF">2018-11-02T11:16:27Z</dcterms:created>
  <dcterms:modified xsi:type="dcterms:W3CDTF">2021-09-17T09:47:09Z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0x010100001663C6CEEE474AB7A75D47C7492EF0</vt:lpwstr>
  </property>
  <property fmtid="{D5CDD505-2E9C-101B-9397-08002B2CF9AE}" pid="3" name="_dlc_DocIdItemGuid">
    <vt:lpwstr>e0195d7f-9846-48b7-9943-7c6de9b64972</vt:lpwstr>
  </property>
</Properties>
</file>