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86" r:id="rId2"/>
    <p:sldId id="513" r:id="rId3"/>
    <p:sldId id="514" r:id="rId4"/>
    <p:sldId id="408" r:id="rId5"/>
    <p:sldId id="419" r:id="rId6"/>
    <p:sldId id="393" r:id="rId7"/>
    <p:sldId id="491" r:id="rId8"/>
    <p:sldId id="512" r:id="rId9"/>
    <p:sldId id="492" r:id="rId10"/>
    <p:sldId id="543" r:id="rId11"/>
    <p:sldId id="507" r:id="rId12"/>
    <p:sldId id="516" r:id="rId13"/>
    <p:sldId id="518" r:id="rId14"/>
    <p:sldId id="515" r:id="rId15"/>
    <p:sldId id="508" r:id="rId16"/>
    <p:sldId id="517" r:id="rId17"/>
    <p:sldId id="511" r:id="rId18"/>
    <p:sldId id="509" r:id="rId19"/>
    <p:sldId id="530" r:id="rId20"/>
    <p:sldId id="531" r:id="rId21"/>
    <p:sldId id="520" r:id="rId22"/>
    <p:sldId id="523" r:id="rId23"/>
    <p:sldId id="524" r:id="rId24"/>
    <p:sldId id="525" r:id="rId25"/>
    <p:sldId id="533" r:id="rId26"/>
    <p:sldId id="532" r:id="rId27"/>
    <p:sldId id="534" r:id="rId28"/>
    <p:sldId id="535" r:id="rId29"/>
    <p:sldId id="536" r:id="rId30"/>
    <p:sldId id="537" r:id="rId31"/>
    <p:sldId id="538" r:id="rId32"/>
    <p:sldId id="539" r:id="rId33"/>
    <p:sldId id="521" r:id="rId34"/>
    <p:sldId id="526" r:id="rId35"/>
    <p:sldId id="522" r:id="rId36"/>
    <p:sldId id="528" r:id="rId37"/>
    <p:sldId id="541" r:id="rId38"/>
    <p:sldId id="542" r:id="rId39"/>
    <p:sldId id="506" r:id="rId40"/>
  </p:sldIdLst>
  <p:sldSz cx="10691813" cy="7559675"/>
  <p:notesSz cx="6797675" cy="987266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368" userDrawn="1">
          <p15:clr>
            <a:srgbClr val="A4A3A4"/>
          </p15:clr>
        </p15:guide>
        <p15:guide id="3" orient="horz" pos="2381">
          <p15:clr>
            <a:srgbClr val="A4A3A4"/>
          </p15:clr>
        </p15:guide>
        <p15:guide id="4" orient="horz" pos="1247">
          <p15:clr>
            <a:srgbClr val="A4A3A4"/>
          </p15:clr>
        </p15:guide>
        <p15:guide id="5" pos="6225">
          <p15:clr>
            <a:srgbClr val="A4A3A4"/>
          </p15:clr>
        </p15:guide>
        <p15:guide id="6" orient="horz" pos="4602">
          <p15:clr>
            <a:srgbClr val="A4A3A4"/>
          </p15:clr>
        </p15:guide>
        <p15:guide id="7" orient="horz" pos="1562">
          <p15:clr>
            <a:srgbClr val="A4A3A4"/>
          </p15:clr>
        </p15:guide>
        <p15:guide id="8" pos="14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74840"/>
    <a:srgbClr val="FFFFFF"/>
    <a:srgbClr val="D5DFE5"/>
    <a:srgbClr val="00873C"/>
    <a:srgbClr val="415A69"/>
    <a:srgbClr val="E8EDE8"/>
    <a:srgbClr val="EAEC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13" autoAdjust="0"/>
    <p:restoredTop sz="91639" autoAdjust="0"/>
  </p:normalViewPr>
  <p:slideViewPr>
    <p:cSldViewPr showGuides="1">
      <p:cViewPr varScale="1">
        <p:scale>
          <a:sx n="118" d="100"/>
          <a:sy n="118" d="100"/>
        </p:scale>
        <p:origin x="936" y="114"/>
      </p:cViewPr>
      <p:guideLst>
        <p:guide pos="3368"/>
        <p:guide orient="horz" pos="2381"/>
        <p:guide orient="horz" pos="1247"/>
        <p:guide pos="6225"/>
        <p:guide orient="horz" pos="4602"/>
        <p:guide orient="horz" pos="1562"/>
        <p:guide pos="14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1816"/>
    </p:cViewPr>
  </p:sorterViewPr>
  <p:notesViewPr>
    <p:cSldViewPr showGuides="1">
      <p:cViewPr varScale="1">
        <p:scale>
          <a:sx n="120" d="100"/>
          <a:sy n="120" d="100"/>
        </p:scale>
        <p:origin x="4232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customXml" Target="../customXml/item1.xml"/><Relationship Id="rId50" Type="http://schemas.openxmlformats.org/officeDocument/2006/relationships/customXml" Target="../customXml/item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749007F6-6FC4-1D44-839D-5E874912305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CDF3B6B-F228-524B-865A-76422A7A62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FDEC2-2084-BA41-8A8A-C7A874018C6F}" type="datetimeFigureOut">
              <a:rPr lang="de-DE" smtClean="0"/>
              <a:t>27.08.2021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9471FA7-9562-A147-B85F-0545BE9A54A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B2F63EF-37CC-6943-AED4-1AE5FDADBD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377363"/>
            <a:ext cx="2946400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22391-774F-4B42-82EE-BC85C4DE7AB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6645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5348"/>
          </a:xfrm>
          <a:prstGeom prst="rect">
            <a:avLst/>
          </a:prstGeom>
        </p:spPr>
        <p:txBody>
          <a:bodyPr vert="horz" lIns="95552" tIns="47777" rIns="95552" bIns="47777" rtlCol="0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5348"/>
          </a:xfrm>
          <a:prstGeom prst="rect">
            <a:avLst/>
          </a:prstGeom>
        </p:spPr>
        <p:txBody>
          <a:bodyPr vert="horz" lIns="95552" tIns="47777" rIns="95552" bIns="47777" rtlCol="0"/>
          <a:lstStyle>
            <a:lvl1pPr algn="r">
              <a:defRPr sz="1300"/>
            </a:lvl1pPr>
          </a:lstStyle>
          <a:p>
            <a:fld id="{394EAF8D-9ACF-42D4-A6AF-ED2E66049920}" type="datetimeFigureOut">
              <a:rPr lang="de-CH" smtClean="0"/>
              <a:t>27.08.2021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042988" y="1235075"/>
            <a:ext cx="4711700" cy="3330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2" tIns="47777" rIns="95552" bIns="47777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51220"/>
            <a:ext cx="5438140" cy="3887361"/>
          </a:xfrm>
          <a:prstGeom prst="rect">
            <a:avLst/>
          </a:prstGeom>
        </p:spPr>
        <p:txBody>
          <a:bodyPr vert="horz" lIns="95552" tIns="47777" rIns="95552" bIns="47777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7321"/>
            <a:ext cx="2945659" cy="495347"/>
          </a:xfrm>
          <a:prstGeom prst="rect">
            <a:avLst/>
          </a:prstGeom>
        </p:spPr>
        <p:txBody>
          <a:bodyPr vert="horz" lIns="95552" tIns="47777" rIns="95552" bIns="47777" rtlCol="0" anchor="b"/>
          <a:lstStyle>
            <a:lvl1pPr algn="l">
              <a:defRPr sz="13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377321"/>
            <a:ext cx="2945659" cy="495347"/>
          </a:xfrm>
          <a:prstGeom prst="rect">
            <a:avLst/>
          </a:prstGeom>
        </p:spPr>
        <p:txBody>
          <a:bodyPr vert="horz" lIns="95552" tIns="47777" rIns="95552" bIns="47777" rtlCol="0" anchor="b"/>
          <a:lstStyle>
            <a:lvl1pPr algn="r">
              <a:defRPr sz="1300"/>
            </a:lvl1pPr>
          </a:lstStyle>
          <a:p>
            <a:fld id="{FADBDFF8-33FE-47DE-B699-2B3E1A7A128C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2082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31830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60468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981164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17196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21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69179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33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5636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1. Bild auswählen: entweder auf das Bildsymbol in der Mitte klicken und dann Bild auswählen ODER Bild per </a:t>
            </a:r>
            <a:r>
              <a:rPr lang="de-CH" dirty="0" err="1"/>
              <a:t>Drag&amp;Drop</a:t>
            </a:r>
            <a:r>
              <a:rPr lang="de-CH" dirty="0"/>
              <a:t> in die weisse Fläche reinziehen</a:t>
            </a:r>
          </a:p>
          <a:p>
            <a:r>
              <a:rPr lang="de-CH" dirty="0"/>
              <a:t>2. Das Bild wird dann ÜBER dem Text stehen </a:t>
            </a:r>
            <a:r>
              <a:rPr lang="de-CH" dirty="0">
                <a:sym typeface="Wingdings" pitchFamily="2" charset="2"/>
              </a:rPr>
              <a:t> Bild anwählen und den Button «In der Hintergrund» klicken</a:t>
            </a:r>
          </a:p>
          <a:p>
            <a:r>
              <a:rPr lang="de-CH" dirty="0">
                <a:sym typeface="Wingdings" pitchFamily="2" charset="2"/>
              </a:rPr>
              <a:t>3. Titel in grüne Box schreiben. Diese darf verschoben werden, muss aber immer einen Abstand von 1cm zum nächsten Rand haben.</a:t>
            </a:r>
          </a:p>
          <a:p>
            <a:r>
              <a:rPr lang="de-CH" dirty="0">
                <a:sym typeface="Wingdings" pitchFamily="2" charset="2"/>
              </a:rPr>
              <a:t>Um ein Bild auszutauschen:</a:t>
            </a:r>
          </a:p>
          <a:p>
            <a:r>
              <a:rPr lang="de-CH" dirty="0">
                <a:sym typeface="Wingdings" pitchFamily="2" charset="2"/>
              </a:rPr>
              <a:t>Bild anklicken und löschen, dann Punkte 1 und 2 wiederholen</a:t>
            </a:r>
          </a:p>
          <a:p>
            <a:r>
              <a:rPr lang="de-CH" dirty="0">
                <a:sym typeface="Wingdings" pitchFamily="2" charset="2"/>
              </a:rPr>
              <a:t>_____________</a:t>
            </a:r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DBDFF8-33FE-47DE-B699-2B3E1A7A128C}" type="slidenum">
              <a:rPr lang="de-CH" smtClean="0"/>
              <a:t>35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21761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ortrags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2AA0D878-7E2E-FC43-A0ED-8C68A465DC91}"/>
              </a:ext>
            </a:extLst>
          </p:cNvPr>
          <p:cNvSpPr/>
          <p:nvPr userDrawn="1"/>
        </p:nvSpPr>
        <p:spPr bwMode="gray">
          <a:xfrm>
            <a:off x="0" y="-1"/>
            <a:ext cx="10692000" cy="75596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11894D0-E93F-F640-ACDB-52BED355A2B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2699717"/>
            <a:ext cx="9734550" cy="2663825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  <a:br>
              <a:rPr lang="de-DE" dirty="0"/>
            </a:br>
            <a:r>
              <a:rPr lang="de-DE" dirty="0"/>
              <a:t>zum Beispiel zweizeilig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623B0890-D777-9D46-B2C5-87E088CD2B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5684586"/>
            <a:ext cx="9734550" cy="1165477"/>
          </a:xfrm>
        </p:spPr>
        <p:txBody>
          <a:bodyPr/>
          <a:lstStyle>
            <a:lvl1pPr>
              <a:defRPr sz="24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Vorname, Name</a:t>
            </a:r>
            <a:br>
              <a:rPr lang="de-DE" dirty="0"/>
            </a:br>
            <a:r>
              <a:rPr lang="de-DE" dirty="0"/>
              <a:t>Veranstaltung, Datum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9BC328CC-A248-3E41-8A93-D7DCE53B01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034684" y="209767"/>
            <a:ext cx="2358000" cy="761844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BF1C0FE3-DDA2-154F-A75C-E90354163337}"/>
              </a:ext>
            </a:extLst>
          </p:cNvPr>
          <p:cNvSpPr/>
          <p:nvPr userDrawn="1"/>
        </p:nvSpPr>
        <p:spPr>
          <a:xfrm>
            <a:off x="-188" y="1142634"/>
            <a:ext cx="10692001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3730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 jeweils mit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2123652"/>
            <a:ext cx="4680000" cy="471634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42336" y="2123651"/>
            <a:ext cx="4680000" cy="471462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4D5EA5EB-9AB3-9143-9FAF-403FCC3A8779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03999" y="1438275"/>
            <a:ext cx="4680000" cy="61337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DB6FD3EC-89B1-064A-A766-DC4F7AC998F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542336" y="1438275"/>
            <a:ext cx="4680000" cy="61337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313176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 + 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4F5ACAF8-F2E6-214B-B798-2B765FA4F3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41963" y="1438274"/>
            <a:ext cx="4679950" cy="54017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170273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Highlightbox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541797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282000" y="1440000"/>
            <a:ext cx="3941999" cy="5400000"/>
          </a:xfrm>
          <a:solidFill>
            <a:srgbClr val="D5DFE5">
              <a:alpha val="50196"/>
            </a:srgbClr>
          </a:solidFill>
        </p:spPr>
        <p:txBody>
          <a:bodyPr lIns="180000" tIns="180000" rIns="180000" bIns="180000"/>
          <a:lstStyle>
            <a:lvl1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>
                <a:solidFill>
                  <a:schemeClr val="tx1"/>
                </a:solidFill>
              </a:defRPr>
            </a:lvl1pPr>
            <a:lvl2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/>
            </a:lvl2pPr>
            <a:lvl3pPr>
              <a:buClr>
                <a:schemeClr val="tx1"/>
              </a:buClr>
              <a:defRPr sz="1600"/>
            </a:lvl3pPr>
          </a:lstStyle>
          <a:p>
            <a:pPr lvl="0"/>
            <a:r>
              <a:rPr lang="de-DE" dirty="0"/>
              <a:t>Text einfügen</a:t>
            </a:r>
          </a:p>
          <a:p>
            <a:pPr lvl="1"/>
            <a:r>
              <a:rPr lang="de-DE" dirty="0"/>
              <a:t>Text</a:t>
            </a:r>
          </a:p>
          <a:p>
            <a:pPr lvl="2"/>
            <a:r>
              <a:rPr lang="de-DE" dirty="0"/>
              <a:t>Aufzählung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53B75813-EE56-8245-A5E8-C77E83094ECF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6508199" y="4004101"/>
            <a:ext cx="3489600" cy="261720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273112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+ Seitenbox +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55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570042" y="1439999"/>
            <a:ext cx="3653957" cy="2411846"/>
          </a:xfrm>
          <a:solidFill>
            <a:schemeClr val="bg1">
              <a:alpha val="50196"/>
            </a:schemeClr>
          </a:solidFill>
        </p:spPr>
        <p:txBody>
          <a:bodyPr lIns="180000" tIns="180000" rIns="180000" bIns="180000"/>
          <a:lstStyle>
            <a:lvl1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>
                <a:solidFill>
                  <a:schemeClr val="tx1"/>
                </a:solidFill>
              </a:defRPr>
            </a:lvl1pPr>
            <a:lvl2pPr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defRPr sz="1600"/>
            </a:lvl2pPr>
            <a:lvl3pPr>
              <a:buClr>
                <a:schemeClr val="tx1"/>
              </a:buClr>
              <a:defRPr sz="1600"/>
            </a:lvl3pPr>
          </a:lstStyle>
          <a:p>
            <a:pPr lvl="0"/>
            <a:r>
              <a:rPr lang="de-DE" dirty="0"/>
              <a:t>Text einfügen</a:t>
            </a:r>
          </a:p>
          <a:p>
            <a:pPr lvl="1"/>
            <a:r>
              <a:rPr lang="de-DE" dirty="0"/>
              <a:t>Text</a:t>
            </a:r>
          </a:p>
          <a:p>
            <a:pPr lvl="2"/>
            <a:r>
              <a:rPr lang="de-DE" dirty="0"/>
              <a:t>Aufzählung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53B75813-EE56-8245-A5E8-C77E83094ECF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6570042" y="4270429"/>
            <a:ext cx="3653957" cy="2569570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78118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nhaltbox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42336" y="1438275"/>
            <a:ext cx="4680000" cy="255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7" name="Inhaltsplatzhalter 2">
            <a:extLst>
              <a:ext uri="{FF2B5EF4-FFF2-40B4-BE49-F238E27FC236}">
                <a16:creationId xmlns:a16="http://schemas.microsoft.com/office/drawing/2014/main" id="{1C99A23F-2C94-1F45-83DD-CC52D255D44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542336" y="4284000"/>
            <a:ext cx="4680000" cy="2556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32463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 mit 1 Überschrift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2448000"/>
            <a:ext cx="4680000" cy="44020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DB25140E-FB24-3848-AAE7-FDD013014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09A7CB8-C251-F04F-AEE8-69DA88B24D7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4000" y="1438275"/>
            <a:ext cx="9720000" cy="9017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29A42672-3784-EC43-BA82-CFB94172C32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5544000" y="2448000"/>
            <a:ext cx="4680000" cy="440206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984333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Diagram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2"/>
          </p:nvPr>
        </p:nvSpPr>
        <p:spPr>
          <a:xfrm>
            <a:off x="503999" y="1438275"/>
            <a:ext cx="3168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9" name="Diagrammplatzhalter 8"/>
          <p:cNvSpPr>
            <a:spLocks noGrp="1"/>
          </p:cNvSpPr>
          <p:nvPr>
            <p:ph type="chart" sz="quarter" idx="13"/>
          </p:nvPr>
        </p:nvSpPr>
        <p:spPr>
          <a:xfrm>
            <a:off x="3783013" y="1438275"/>
            <a:ext cx="6440986" cy="5400000"/>
          </a:xfrm>
          <a:noFill/>
        </p:spPr>
        <p:txBody>
          <a:bodyPr/>
          <a:lstStyle/>
          <a:p>
            <a:r>
              <a:rPr lang="de-DE"/>
              <a:t>Diagramm durch Klicken auf Symbol hinzufügen</a:t>
            </a:r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50E53B6-3D89-EB46-8909-308F8C1FEE31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E9ECC167-39E2-D34A-BF65-A98938A63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186060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/>
          <p:cNvSpPr>
            <a:spLocks noGrp="1"/>
          </p:cNvSpPr>
          <p:nvPr>
            <p:ph type="pic" sz="quarter" idx="13"/>
          </p:nvPr>
        </p:nvSpPr>
        <p:spPr>
          <a:xfrm>
            <a:off x="3818076" y="1438275"/>
            <a:ext cx="3131999" cy="2628642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0" name="Bildplatzhalter 3"/>
          <p:cNvSpPr>
            <a:spLocks noGrp="1"/>
          </p:cNvSpPr>
          <p:nvPr>
            <p:ph type="pic" sz="quarter" idx="14"/>
          </p:nvPr>
        </p:nvSpPr>
        <p:spPr>
          <a:xfrm>
            <a:off x="3818076" y="4210275"/>
            <a:ext cx="3131999" cy="2628000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11" name="Bildplatzhalter 3"/>
          <p:cNvSpPr>
            <a:spLocks noGrp="1"/>
          </p:cNvSpPr>
          <p:nvPr>
            <p:ph type="pic" sz="quarter" idx="15"/>
          </p:nvPr>
        </p:nvSpPr>
        <p:spPr>
          <a:xfrm>
            <a:off x="7092000" y="4210275"/>
            <a:ext cx="3131999" cy="2628000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DBB11FB-C7FD-E544-8343-C490648E196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D9CFE376-8C26-5D43-8A81-03FF541A139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70EF428-668B-D545-9C92-47DBFD30B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68EDCB6D-962C-A941-A4C2-E6A1646F29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3999" y="1438275"/>
            <a:ext cx="3168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3" name="Bildplatzhalter 3">
            <a:extLst>
              <a:ext uri="{FF2B5EF4-FFF2-40B4-BE49-F238E27FC236}">
                <a16:creationId xmlns:a16="http://schemas.microsoft.com/office/drawing/2014/main" id="{61EBE01F-C0A6-C543-BB31-0ADB42FE1BC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092000" y="1438275"/>
            <a:ext cx="3131999" cy="2628642"/>
          </a:xfrm>
        </p:spPr>
        <p:txBody>
          <a:bodyPr/>
          <a:lstStyle>
            <a:lvl1pPr>
              <a:defRPr lang="de-CH"/>
            </a:lvl1pPr>
          </a:lstStyle>
          <a:p>
            <a:r>
              <a:rPr lang="de-DE"/>
              <a:t>Bild durch Klicken auf Symbol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1589659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887101F-323A-E844-8449-E67EA5920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38276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189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apitel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70C878E0-851C-8E4D-9F6F-3F46783ACC0F}"/>
              </a:ext>
            </a:extLst>
          </p:cNvPr>
          <p:cNvSpPr/>
          <p:nvPr userDrawn="1"/>
        </p:nvSpPr>
        <p:spPr bwMode="gray">
          <a:xfrm>
            <a:off x="-1" y="0"/>
            <a:ext cx="10692000" cy="7559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E648BB74-5F6D-B841-A395-2CE0944D311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2627709"/>
            <a:ext cx="9734550" cy="576013"/>
          </a:xfrm>
        </p:spPr>
        <p:txBody>
          <a:bodyPr/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Optionale Spitzmarke</a:t>
            </a:r>
          </a:p>
        </p:txBody>
      </p:sp>
      <p:sp>
        <p:nvSpPr>
          <p:cNvPr id="7" name="Textplatzhalter 5">
            <a:extLst>
              <a:ext uri="{FF2B5EF4-FFF2-40B4-BE49-F238E27FC236}">
                <a16:creationId xmlns:a16="http://schemas.microsoft.com/office/drawing/2014/main" id="{316577DE-E3A9-4E4F-9925-F56EFDA2951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98475" y="3419797"/>
            <a:ext cx="9734550" cy="2663825"/>
          </a:xfrm>
        </p:spPr>
        <p:txBody>
          <a:bodyPr/>
          <a:lstStyle>
            <a:lvl1pPr>
              <a:lnSpc>
                <a:spcPct val="90000"/>
              </a:lnSpc>
              <a:defRPr sz="5400" b="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Hauptkapiteltitel in </a:t>
            </a:r>
            <a:r>
              <a:rPr lang="de-DE" dirty="0" err="1"/>
              <a:t>grossen</a:t>
            </a:r>
            <a:r>
              <a:rPr lang="de-DE" dirty="0"/>
              <a:t> Buchstaben </a:t>
            </a: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DD5C67A-FDB9-5549-8B95-CE07614B74C2}"/>
              </a:ext>
            </a:extLst>
          </p:cNvPr>
          <p:cNvSpPr/>
          <p:nvPr userDrawn="1"/>
        </p:nvSpPr>
        <p:spPr>
          <a:xfrm>
            <a:off x="0" y="6979729"/>
            <a:ext cx="10692001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2805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ld ganzsei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DAED860-D1B8-0B45-B05C-7CD679B6987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0691813" cy="7559675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16848588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hluss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B2E84C2E-34EA-5C41-91F6-0698978DBAE2}"/>
              </a:ext>
            </a:extLst>
          </p:cNvPr>
          <p:cNvSpPr/>
          <p:nvPr userDrawn="1"/>
        </p:nvSpPr>
        <p:spPr bwMode="gray">
          <a:xfrm>
            <a:off x="0" y="-1"/>
            <a:ext cx="10692000" cy="755967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10" name="Textplatzhalter 5">
            <a:extLst>
              <a:ext uri="{FF2B5EF4-FFF2-40B4-BE49-F238E27FC236}">
                <a16:creationId xmlns:a16="http://schemas.microsoft.com/office/drawing/2014/main" id="{CD00DD85-DE5C-6740-B69E-6E1A0343375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8475" y="2699717"/>
            <a:ext cx="9734550" cy="2663825"/>
          </a:xfr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Abschlussfolie vielen Dank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AE41C75A-63C3-5B4F-A833-8573EFE6BD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034684" y="209767"/>
            <a:ext cx="2358000" cy="761844"/>
          </a:xfrm>
          <a:prstGeom prst="rect">
            <a:avLst/>
          </a:prstGeom>
        </p:spPr>
      </p:pic>
      <p:sp>
        <p:nvSpPr>
          <p:cNvPr id="6" name="Rechteck 5">
            <a:extLst>
              <a:ext uri="{FF2B5EF4-FFF2-40B4-BE49-F238E27FC236}">
                <a16:creationId xmlns:a16="http://schemas.microsoft.com/office/drawing/2014/main" id="{D891F3CC-C50D-A344-BB57-8EC0CEF7F98D}"/>
              </a:ext>
            </a:extLst>
          </p:cNvPr>
          <p:cNvSpPr/>
          <p:nvPr userDrawn="1"/>
        </p:nvSpPr>
        <p:spPr>
          <a:xfrm>
            <a:off x="-188" y="1142634"/>
            <a:ext cx="10692001" cy="7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14177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82574C3-6DE5-9442-A632-7A6EB3BE7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24492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/>
        <p:txBody>
          <a:bodyPr numCol="2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82574C3-6DE5-9442-A632-7A6EB3BE7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60518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999" y="1439999"/>
            <a:ext cx="9720000" cy="279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121269-0024-934C-ACB5-01E7E5C90F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24CDBDD9-C061-134E-9A1A-1E17242E2E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3FFB8147-4FB1-5E43-8B7B-198CA2A22A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082F762D-1836-A846-9ED4-45D12C4586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EE5A7B7-907E-7F4E-BBD5-9ED90948D9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D034CBBA-FB45-DD48-8211-3D761EE73C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4D421AF-E070-8047-8860-4C90F7D1A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20838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nhalt zweispaltig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03999" y="1439999"/>
            <a:ext cx="9720000" cy="2790000"/>
          </a:xfrm>
        </p:spPr>
        <p:txBody>
          <a:bodyPr numCol="2" spcCol="360000"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61121269-0024-934C-ACB5-01E7E5C90F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9" name="Bildplatzhalter 6">
            <a:extLst>
              <a:ext uri="{FF2B5EF4-FFF2-40B4-BE49-F238E27FC236}">
                <a16:creationId xmlns:a16="http://schemas.microsoft.com/office/drawing/2014/main" id="{24CDBDD9-C061-134E-9A1A-1E17242E2E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Bildplatzhalter 6">
            <a:extLst>
              <a:ext uri="{FF2B5EF4-FFF2-40B4-BE49-F238E27FC236}">
                <a16:creationId xmlns:a16="http://schemas.microsoft.com/office/drawing/2014/main" id="{3FFB8147-4FB1-5E43-8B7B-198CA2A22A9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082F762D-1836-A846-9ED4-45D12C45862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1">
            <a:extLst>
              <a:ext uri="{FF2B5EF4-FFF2-40B4-BE49-F238E27FC236}">
                <a16:creationId xmlns:a16="http://schemas.microsoft.com/office/drawing/2014/main" id="{2EE5A7B7-907E-7F4E-BBD5-9ED90948D9F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11">
            <a:extLst>
              <a:ext uri="{FF2B5EF4-FFF2-40B4-BE49-F238E27FC236}">
                <a16:creationId xmlns:a16="http://schemas.microsoft.com/office/drawing/2014/main" id="{D034CBBA-FB45-DD48-8211-3D761EE73C1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4D421AF-E070-8047-8860-4C90F7D1A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92147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, 2 Inhalte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238" y="2016000"/>
            <a:ext cx="4680000" cy="2212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8C0B9B1B-309B-0B46-AE18-641A4B19728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5543999" y="2016000"/>
            <a:ext cx="4680000" cy="22128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E3DC8699-5049-1D4B-B32C-E551E180BA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93827C49-82B0-5E4C-966F-03667AF9AE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8" name="Bildplatzhalter 6">
            <a:extLst>
              <a:ext uri="{FF2B5EF4-FFF2-40B4-BE49-F238E27FC236}">
                <a16:creationId xmlns:a16="http://schemas.microsoft.com/office/drawing/2014/main" id="{0920A2DB-D2DC-4445-B164-AF80AE3979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9" name="Textplatzhalter 11">
            <a:extLst>
              <a:ext uri="{FF2B5EF4-FFF2-40B4-BE49-F238E27FC236}">
                <a16:creationId xmlns:a16="http://schemas.microsoft.com/office/drawing/2014/main" id="{23FAEE8A-0748-3041-9BE6-DEBA394C0B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3E86F59E-1E24-A946-891E-A014473075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FF504856-6A76-4344-BC8A-5A53857D27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BC8FEF36-4749-4F4A-A10C-6D5E2906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22" name="Inhaltsplatzhalter 2">
            <a:extLst>
              <a:ext uri="{FF2B5EF4-FFF2-40B4-BE49-F238E27FC236}">
                <a16:creationId xmlns:a16="http://schemas.microsoft.com/office/drawing/2014/main" id="{63062E76-2A6F-284E-8208-C060B1B59E66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503237" y="1438276"/>
            <a:ext cx="9720761" cy="469354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892871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Inhalte,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3238" y="1438275"/>
            <a:ext cx="4680000" cy="2790525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2820E9C4-6CDE-6E4E-BC4F-F26E4FDD574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8C0B9B1B-309B-0B46-AE18-641A4B197284}"/>
              </a:ext>
            </a:extLst>
          </p:cNvPr>
          <p:cNvSpPr>
            <a:spLocks noGrp="1"/>
          </p:cNvSpPr>
          <p:nvPr>
            <p:ph idx="19"/>
          </p:nvPr>
        </p:nvSpPr>
        <p:spPr>
          <a:xfrm>
            <a:off x="5543999" y="1440000"/>
            <a:ext cx="4680000" cy="279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16" name="Bildplatzhalter 6">
            <a:extLst>
              <a:ext uri="{FF2B5EF4-FFF2-40B4-BE49-F238E27FC236}">
                <a16:creationId xmlns:a16="http://schemas.microsoft.com/office/drawing/2014/main" id="{E3DC8699-5049-1D4B-B32C-E551E180BAA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3999" y="4948238"/>
            <a:ext cx="3169475" cy="19018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93827C49-82B0-5E4C-966F-03667AF9AE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058025" y="4947777"/>
            <a:ext cx="3175000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8" name="Bildplatzhalter 6">
            <a:extLst>
              <a:ext uri="{FF2B5EF4-FFF2-40B4-BE49-F238E27FC236}">
                <a16:creationId xmlns:a16="http://schemas.microsoft.com/office/drawing/2014/main" id="{0920A2DB-D2DC-4445-B164-AF80AE3979B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783013" y="4947777"/>
            <a:ext cx="3167062" cy="1902286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9" name="Textplatzhalter 11">
            <a:extLst>
              <a:ext uri="{FF2B5EF4-FFF2-40B4-BE49-F238E27FC236}">
                <a16:creationId xmlns:a16="http://schemas.microsoft.com/office/drawing/2014/main" id="{23FAEE8A-0748-3041-9BE6-DEBA394C0BF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03238" y="4500564"/>
            <a:ext cx="3170236" cy="447214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0" name="Textplatzhalter 11">
            <a:extLst>
              <a:ext uri="{FF2B5EF4-FFF2-40B4-BE49-F238E27FC236}">
                <a16:creationId xmlns:a16="http://schemas.microsoft.com/office/drawing/2014/main" id="{3E86F59E-1E24-A946-891E-A0144730751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83013" y="4500563"/>
            <a:ext cx="31670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FF504856-6A76-4344-BC8A-5A53857D276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57137" y="4500563"/>
            <a:ext cx="3166862" cy="447675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BC8FEF36-4749-4F4A-A10C-6D5E2906A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489314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04000" y="1440000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9A5908-5517-4143-BA03-677A7D6290B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DF7C099-49DF-6340-A6DC-94F5A325B83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92D18119-9AAC-2B46-A500-9348001C421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42336" y="1438275"/>
            <a:ext cx="4680000" cy="540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DD8D2CF-FBA5-6F47-9B15-08069C30F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80181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w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 bwMode="gray">
          <a:xfrm>
            <a:off x="503999" y="1440000"/>
            <a:ext cx="9720000" cy="540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 bwMode="gray">
          <a:xfrm>
            <a:off x="504000" y="7200000"/>
            <a:ext cx="2611800" cy="16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>
              <a:defRPr sz="10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 bwMode="gray">
          <a:xfrm>
            <a:off x="9486548" y="7200000"/>
            <a:ext cx="737451" cy="166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>
              <a:defRPr sz="1000">
                <a:solidFill>
                  <a:schemeClr val="accent3">
                    <a:lumMod val="75000"/>
                  </a:schemeClr>
                </a:solidFill>
              </a:defRPr>
            </a:lvl1pPr>
          </a:lstStyle>
          <a:p>
            <a:fld id="{1DB903C4-B1C4-4BEB-9413-685076BF49FF}" type="slidenum">
              <a:rPr lang="de-CH" smtClean="0"/>
              <a:pPr/>
              <a:t>‹Nr.›</a:t>
            </a:fld>
            <a:endParaRPr lang="de-CH" dirty="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B701BA24-9E06-AF42-8346-9AF6A2847C27}"/>
              </a:ext>
            </a:extLst>
          </p:cNvPr>
          <p:cNvSpPr/>
          <p:nvPr userDrawn="1"/>
        </p:nvSpPr>
        <p:spPr bwMode="gray">
          <a:xfrm>
            <a:off x="-1" y="0"/>
            <a:ext cx="10692000" cy="89260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6F47C11-E3E3-8747-853D-DCD537B68305}"/>
              </a:ext>
            </a:extLst>
          </p:cNvPr>
          <p:cNvSpPr/>
          <p:nvPr userDrawn="1"/>
        </p:nvSpPr>
        <p:spPr bwMode="gray">
          <a:xfrm>
            <a:off x="991" y="891712"/>
            <a:ext cx="10692000" cy="7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 bwMode="gray">
          <a:xfrm>
            <a:off x="503999" y="234000"/>
            <a:ext cx="7380000" cy="468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de-CH" dirty="0"/>
              <a:t>Titel Präsentation einzeilig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C9B303B-48B0-9842-8270-DE33735809DD}"/>
              </a:ext>
            </a:extLst>
          </p:cNvPr>
          <p:cNvPicPr>
            <a:picLocks noChangeAspect="1"/>
          </p:cNvPicPr>
          <p:nvPr userDrawn="1"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639008" y="180652"/>
            <a:ext cx="1800000" cy="58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572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50" r:id="rId3"/>
    <p:sldLayoutId id="2147483682" r:id="rId4"/>
    <p:sldLayoutId id="2147483663" r:id="rId5"/>
    <p:sldLayoutId id="2147483681" r:id="rId6"/>
    <p:sldLayoutId id="2147483665" r:id="rId7"/>
    <p:sldLayoutId id="2147483683" r:id="rId8"/>
    <p:sldLayoutId id="2147483660" r:id="rId9"/>
    <p:sldLayoutId id="2147483689" r:id="rId10"/>
    <p:sldLayoutId id="2147483688" r:id="rId11"/>
    <p:sldLayoutId id="2147483690" r:id="rId12"/>
    <p:sldLayoutId id="2147483691" r:id="rId13"/>
    <p:sldLayoutId id="2147483686" r:id="rId14"/>
    <p:sldLayoutId id="2147483662" r:id="rId15"/>
    <p:sldLayoutId id="2147483654" r:id="rId16"/>
    <p:sldLayoutId id="2147483655" r:id="rId17"/>
    <p:sldLayoutId id="2147483661" r:id="rId18"/>
    <p:sldLayoutId id="2147483658" r:id="rId19"/>
    <p:sldLayoutId id="2147483666" r:id="rId20"/>
    <p:sldLayoutId id="2147483657" r:id="rId21"/>
  </p:sldLayoutIdLst>
  <p:hf sldNum="0" hdr="0" dt="0"/>
  <p:txStyles>
    <p:titleStyle>
      <a:lvl1pPr algn="l" defTabSz="1007943" rtl="0" eaLnBrk="1" latinLnBrk="0" hangingPunct="1">
        <a:lnSpc>
          <a:spcPts val="2880"/>
        </a:lnSpc>
        <a:spcBef>
          <a:spcPct val="0"/>
        </a:spcBef>
        <a:buNone/>
        <a:defRPr lang="de-CH" sz="2000" kern="1200" cap="none" baseline="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1007943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None/>
        <a:defRPr sz="2400" b="1" kern="1200" cap="none" baseline="0">
          <a:solidFill>
            <a:schemeClr val="bg2"/>
          </a:solidFill>
          <a:latin typeface="+mn-lt"/>
          <a:ea typeface="+mn-ea"/>
          <a:cs typeface="+mn-cs"/>
        </a:defRPr>
      </a:lvl1pPr>
      <a:lvl2pPr marL="0" indent="0" algn="l" defTabSz="1007943" rtl="0" eaLnBrk="1" latinLnBrk="0" hangingPunct="1">
        <a:lnSpc>
          <a:spcPct val="110000"/>
        </a:lnSpc>
        <a:spcBef>
          <a:spcPts val="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252000" indent="-252000" algn="l" defTabSz="1007943" rtl="0" eaLnBrk="1" latinLnBrk="0" hangingPunct="1">
        <a:lnSpc>
          <a:spcPct val="105000"/>
        </a:lnSpc>
        <a:spcBef>
          <a:spcPts val="300"/>
        </a:spcBef>
        <a:spcAft>
          <a:spcPts val="300"/>
        </a:spcAft>
        <a:buClr>
          <a:schemeClr val="bg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04000" indent="-252000" algn="l" defTabSz="1007943" rtl="0" eaLnBrk="1" latinLnBrk="0" hangingPunct="1">
        <a:lnSpc>
          <a:spcPct val="105000"/>
        </a:lnSpc>
        <a:spcBef>
          <a:spcPts val="300"/>
        </a:spcBef>
        <a:spcAft>
          <a:spcPts val="300"/>
        </a:spcAft>
        <a:buClr>
          <a:schemeClr val="bg2"/>
        </a:buClr>
        <a:buSzPct val="100000"/>
        <a:buFont typeface="Symbol" pitchFamily="2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56000" indent="-251986" algn="l" defTabSz="1007943" rtl="0" eaLnBrk="1" latinLnBrk="0" hangingPunct="1">
        <a:lnSpc>
          <a:spcPct val="105000"/>
        </a:lnSpc>
        <a:spcBef>
          <a:spcPts val="300"/>
        </a:spcBef>
        <a:spcAft>
          <a:spcPts val="300"/>
        </a:spcAft>
        <a:buClr>
          <a:schemeClr val="bg2"/>
        </a:buClr>
        <a:buSzPct val="100000"/>
        <a:buFont typeface="Symbol" pitchFamily="2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4" userDrawn="1">
          <p15:clr>
            <a:srgbClr val="F26B43"/>
          </p15:clr>
        </p15:guide>
        <p15:guide id="2" pos="6446" userDrawn="1">
          <p15:clr>
            <a:srgbClr val="F26B43"/>
          </p15:clr>
        </p15:guide>
        <p15:guide id="3" orient="horz" pos="906" userDrawn="1">
          <p15:clr>
            <a:srgbClr val="F26B43"/>
          </p15:clr>
        </p15:guide>
        <p15:guide id="4" orient="horz" pos="4315" userDrawn="1">
          <p15:clr>
            <a:srgbClr val="F26B43"/>
          </p15:clr>
        </p15:guide>
        <p15:guide id="5" pos="2314" userDrawn="1">
          <p15:clr>
            <a:srgbClr val="F26B43"/>
          </p15:clr>
        </p15:guide>
        <p15:guide id="6" pos="2383" userDrawn="1">
          <p15:clr>
            <a:srgbClr val="F26B43"/>
          </p15:clr>
        </p15:guide>
        <p15:guide id="7" pos="4378" userDrawn="1">
          <p15:clr>
            <a:srgbClr val="F26B43"/>
          </p15:clr>
        </p15:guide>
        <p15:guide id="8" pos="4446" userDrawn="1">
          <p15:clr>
            <a:srgbClr val="F26B43"/>
          </p15:clr>
        </p15:guide>
        <p15:guide id="9" orient="horz" pos="4535" userDrawn="1">
          <p15:clr>
            <a:srgbClr val="F26B43"/>
          </p15:clr>
        </p15:guide>
        <p15:guide id="10" orient="horz" pos="2571" userDrawn="1">
          <p15:clr>
            <a:srgbClr val="F26B43"/>
          </p15:clr>
        </p15:guide>
        <p15:guide id="11" orient="horz" pos="26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www.bav.admin.ch/dam/bav/de/dokumente/themen/umwelt/energiestrategie-projekte/schlussbericht-p167.pdf.download.pdf/P-167%2020200630_Projektschlussbericht_ESoV2050_V1.0.pdf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yves.flueckiger@bvb.ch" TargetMode="Externa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18C5B8BB-1884-EF48-A4A8-6956161549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 dirty="0"/>
              <a:t>Basel erfahren. </a:t>
            </a:r>
            <a:br>
              <a:rPr lang="de-CH" dirty="0"/>
            </a:br>
            <a:r>
              <a:rPr lang="de-CH" dirty="0"/>
              <a:t>Die BVB.</a:t>
            </a:r>
          </a:p>
          <a:p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41097B-B661-7D43-B1D1-F3CC78CDB5B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98475" y="5147989"/>
            <a:ext cx="9734550" cy="1165477"/>
          </a:xfrm>
        </p:spPr>
        <p:txBody>
          <a:bodyPr/>
          <a:lstStyle/>
          <a:p>
            <a:r>
              <a:rPr lang="de-DE" dirty="0"/>
              <a:t>Yves Flückiger</a:t>
            </a:r>
          </a:p>
          <a:p>
            <a:r>
              <a:rPr lang="de-CH" dirty="0"/>
              <a:t>Energiesparpotenzial im Traktionsstromversorgungsnetz</a:t>
            </a:r>
            <a:endParaRPr lang="de-DE" dirty="0"/>
          </a:p>
          <a:p>
            <a:r>
              <a:rPr lang="de-DE" dirty="0"/>
              <a:t>Forum Nachhaltige Energie, 22. September 2021</a:t>
            </a:r>
          </a:p>
        </p:txBody>
      </p:sp>
    </p:spTree>
    <p:extLst>
      <p:ext uri="{BB962C8B-B14F-4D97-AF65-F5344CB8AC3E}">
        <p14:creationId xmlns:p14="http://schemas.microsoft.com/office/powerpoint/2010/main" val="2617903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 descr="Ein Bild, das Wasser, draußen, Brücke, Gebäude enthält.&#10;&#10;Automatisch generierte Beschreibung">
            <a:extLst>
              <a:ext uri="{FF2B5EF4-FFF2-40B4-BE49-F238E27FC236}">
                <a16:creationId xmlns:a16="http://schemas.microsoft.com/office/drawing/2014/main" id="{F1FAFC5A-460F-4E91-9751-E1B942D3EA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/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Einleitung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4312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Studie zur Reduktion von ungenutzter Bremsenergie im </a:t>
            </a:r>
            <a:r>
              <a:rPr lang="de-CH" dirty="0" err="1"/>
              <a:t>Tramnetz</a:t>
            </a:r>
            <a:r>
              <a:rPr lang="de-CH" dirty="0"/>
              <a:t> der Basler-Verkehrsbetriebe basierend auf Simulationen</a:t>
            </a:r>
          </a:p>
          <a:p>
            <a:pPr lvl="2"/>
            <a:r>
              <a:rPr lang="de-CH" dirty="0"/>
              <a:t>Gefördert durch das Programm </a:t>
            </a:r>
            <a:r>
              <a:rPr lang="de-CH" dirty="0" err="1"/>
              <a:t>ESöV</a:t>
            </a:r>
            <a:r>
              <a:rPr lang="de-CH" dirty="0"/>
              <a:t> (Energiestrategie 2050 im öffentlichen Verkehr)</a:t>
            </a:r>
          </a:p>
          <a:p>
            <a:pPr lvl="2"/>
            <a:r>
              <a:rPr lang="de-CH" dirty="0">
                <a:hlinkClick r:id="rId2"/>
              </a:rPr>
              <a:t>Link zum Schlussbericht</a:t>
            </a:r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Einleitung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3B0A821D-5B71-4CD0-96A6-CAF5AF0846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395" y="2915741"/>
            <a:ext cx="4183419" cy="4046817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067451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Theoretisches Optimierungspotential der rekuperierten Energie von 20% – 25%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998" y="234000"/>
            <a:ext cx="9720000" cy="468000"/>
          </a:xfrm>
        </p:spPr>
        <p:txBody>
          <a:bodyPr/>
          <a:lstStyle/>
          <a:p>
            <a:r>
              <a:rPr lang="de-CH" dirty="0"/>
              <a:t>Einleitung: ungenutzte </a:t>
            </a:r>
            <a:r>
              <a:rPr lang="de-CH" dirty="0" err="1"/>
              <a:t>Rekuperationsenergie</a:t>
            </a:r>
            <a:endParaRPr lang="de-CH" dirty="0"/>
          </a:p>
        </p:txBody>
      </p:sp>
      <p:pic>
        <p:nvPicPr>
          <p:cNvPr id="7" name="Picture 9">
            <a:extLst>
              <a:ext uri="{FF2B5EF4-FFF2-40B4-BE49-F238E27FC236}">
                <a16:creationId xmlns:a16="http://schemas.microsoft.com/office/drawing/2014/main" id="{B81C0B71-60D2-403F-A4A6-20703F1C71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1930" y="2411685"/>
            <a:ext cx="3703504" cy="2110080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BEDAE644-45E1-4289-BE97-CA5279CE3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84" y="2421142"/>
            <a:ext cx="2490120" cy="3861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29BA8460-7E31-49C5-9C9F-5C44C3C05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5400" y="4964507"/>
            <a:ext cx="4625330" cy="1782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llipse 9">
            <a:extLst>
              <a:ext uri="{FF2B5EF4-FFF2-40B4-BE49-F238E27FC236}">
                <a16:creationId xmlns:a16="http://schemas.microsoft.com/office/drawing/2014/main" id="{6D856855-7F9B-4C96-A321-FC818E70525E}"/>
              </a:ext>
            </a:extLst>
          </p:cNvPr>
          <p:cNvSpPr/>
          <p:nvPr/>
        </p:nvSpPr>
        <p:spPr bwMode="auto">
          <a:xfrm>
            <a:off x="2044888" y="4923221"/>
            <a:ext cx="739826" cy="57579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C59B9BE2-1492-406F-8FD9-B7503FF15184}"/>
              </a:ext>
            </a:extLst>
          </p:cNvPr>
          <p:cNvSpPr/>
          <p:nvPr/>
        </p:nvSpPr>
        <p:spPr bwMode="auto">
          <a:xfrm>
            <a:off x="7465234" y="2483693"/>
            <a:ext cx="360040" cy="575796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893CE2AF-30E1-43E7-B556-19B9E1388975}"/>
              </a:ext>
            </a:extLst>
          </p:cNvPr>
          <p:cNvSpPr/>
          <p:nvPr/>
        </p:nvSpPr>
        <p:spPr bwMode="auto">
          <a:xfrm>
            <a:off x="7823779" y="3419797"/>
            <a:ext cx="1376889" cy="72008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BE8E0E2-0F29-49B3-A163-E5BFD0D621C4}"/>
              </a:ext>
            </a:extLst>
          </p:cNvPr>
          <p:cNvSpPr txBox="1">
            <a:spLocks/>
          </p:cNvSpPr>
          <p:nvPr/>
        </p:nvSpPr>
        <p:spPr bwMode="gray">
          <a:xfrm>
            <a:off x="2080375" y="2574201"/>
            <a:ext cx="3093320" cy="160207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955843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animBg="1"/>
      <p:bldP spid="11" grpId="0" animBg="1"/>
      <p:bldP spid="12" grpId="0" animBg="1"/>
      <p:bldP spid="1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Fragenstellung und Ziele:</a:t>
            </a:r>
          </a:p>
          <a:p>
            <a:pPr lvl="2"/>
            <a:r>
              <a:rPr lang="de-CH" dirty="0"/>
              <a:t>Reduktion der vorhandenen ungenutzten Bremsenergie in den Bremswiderständen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Einleitung: Fokus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90B334-387D-45E1-B335-1E220D3647D6}"/>
              </a:ext>
            </a:extLst>
          </p:cNvPr>
          <p:cNvSpPr txBox="1">
            <a:spLocks/>
          </p:cNvSpPr>
          <p:nvPr/>
        </p:nvSpPr>
        <p:spPr bwMode="gray">
          <a:xfrm>
            <a:off x="377354" y="2267669"/>
            <a:ext cx="8642350" cy="3744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  <a:p>
            <a:endParaRPr lang="de-CH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4A2D3A29-036C-4AF5-A906-D6583FBE9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9482" y="2426147"/>
            <a:ext cx="7226358" cy="4324434"/>
          </a:xfrm>
          <a:prstGeom prst="rect">
            <a:avLst/>
          </a:prstGeom>
        </p:spPr>
      </p:pic>
      <p:sp>
        <p:nvSpPr>
          <p:cNvPr id="9" name="Ellipse 8">
            <a:extLst>
              <a:ext uri="{FF2B5EF4-FFF2-40B4-BE49-F238E27FC236}">
                <a16:creationId xmlns:a16="http://schemas.microsoft.com/office/drawing/2014/main" id="{2716562D-B364-4B6D-91C1-06BA5B024BDA}"/>
              </a:ext>
            </a:extLst>
          </p:cNvPr>
          <p:cNvSpPr/>
          <p:nvPr/>
        </p:nvSpPr>
        <p:spPr bwMode="auto">
          <a:xfrm>
            <a:off x="5385012" y="3361658"/>
            <a:ext cx="2952328" cy="432049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767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Fragenstellung und Ziele:</a:t>
            </a:r>
          </a:p>
          <a:p>
            <a:pPr lvl="2"/>
            <a:r>
              <a:rPr lang="de-CH" dirty="0"/>
              <a:t>Reduktion der vorhandenen ungenutzten Bremsenergie in den Bremswiderständen</a:t>
            </a:r>
          </a:p>
          <a:p>
            <a:pPr lvl="2"/>
            <a:r>
              <a:rPr lang="de-CH" dirty="0"/>
              <a:t>Lokale Unterschiede Innenstadt und Aussennetzstrecken?</a:t>
            </a:r>
          </a:p>
          <a:p>
            <a:pPr lvl="2"/>
            <a:r>
              <a:rPr lang="de-CH" dirty="0"/>
              <a:t>Komplette Nutzung der </a:t>
            </a:r>
            <a:r>
              <a:rPr lang="de-CH" dirty="0" err="1"/>
              <a:t>rheostatischen</a:t>
            </a:r>
            <a:r>
              <a:rPr lang="de-CH" dirty="0"/>
              <a:t> Bremsenergie mittels Energiesparmassnahmen überhaupt möglich?</a:t>
            </a:r>
          </a:p>
          <a:p>
            <a:pPr lvl="2"/>
            <a:r>
              <a:rPr lang="de-CH" dirty="0"/>
              <a:t>Vergleich Nutzen und Wirtschaftlichkeit der untersuchten Energiesparmassnahmen</a:t>
            </a:r>
          </a:p>
          <a:p>
            <a:pPr lvl="2"/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Einleitung: Zielsetzung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390B334-387D-45E1-B335-1E220D3647D6}"/>
              </a:ext>
            </a:extLst>
          </p:cNvPr>
          <p:cNvSpPr txBox="1">
            <a:spLocks/>
          </p:cNvSpPr>
          <p:nvPr/>
        </p:nvSpPr>
        <p:spPr bwMode="gray">
          <a:xfrm>
            <a:off x="377354" y="2267669"/>
            <a:ext cx="8642350" cy="3744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  <a:p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067619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draußen, Gebäude, grün, geparkt enthält.&#10;&#10;Automatisch generierte Beschreibung">
            <a:extLst>
              <a:ext uri="{FF2B5EF4-FFF2-40B4-BE49-F238E27FC236}">
                <a16:creationId xmlns:a16="http://schemas.microsoft.com/office/drawing/2014/main" id="{B7E3107A-1BCF-47A3-91CC-5FF9D262C0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2378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Ausgangslage Studie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88735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de-CH" dirty="0"/>
              <a:t>Fahrzeuge und Betrieb BVB und BLT</a:t>
            </a:r>
          </a:p>
          <a:p>
            <a:pPr lvl="2"/>
            <a:r>
              <a:rPr lang="de-CH" dirty="0"/>
              <a:t>Messdaten Energieverbrauch IWB/BVB</a:t>
            </a:r>
          </a:p>
          <a:p>
            <a:pPr lvl="2"/>
            <a:r>
              <a:rPr lang="de-CH" dirty="0"/>
              <a:t>Energieversorgung 600 VDC-Netz.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Ausgangslage: Trambetrieb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C70C88E0-35D1-4380-80BE-909441D30025}"/>
              </a:ext>
            </a:extLst>
          </p:cNvPr>
          <p:cNvSpPr txBox="1">
            <a:spLocks/>
          </p:cNvSpPr>
          <p:nvPr/>
        </p:nvSpPr>
        <p:spPr bwMode="gray">
          <a:xfrm>
            <a:off x="844198" y="2195661"/>
            <a:ext cx="8642350" cy="374491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0" indent="0" algn="l" defTabSz="1007943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2400" b="1" kern="1200" cap="none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0" indent="0" algn="l" defTabSz="1007943" rtl="0" eaLnBrk="1" latinLnBrk="0" hangingPunct="1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2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04000" indent="-252000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56000" indent="-251986" algn="l" defTabSz="1007943" rtl="0" eaLnBrk="1" latinLnBrk="0" hangingPunct="1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SzPct val="100000"/>
              <a:buFont typeface="Symbol" pitchFamily="2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844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815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787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758" indent="-251986" algn="l" defTabSz="1007943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CH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8A06C8-CE50-4C58-8D74-7CB6D05EDE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9389" y="3429922"/>
            <a:ext cx="1422308" cy="926698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AE859C24-9D34-4A98-84AA-15CB865014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237" y="3510610"/>
            <a:ext cx="1381110" cy="84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>
            <a:extLst>
              <a:ext uri="{FF2B5EF4-FFF2-40B4-BE49-F238E27FC236}">
                <a16:creationId xmlns:a16="http://schemas.microsoft.com/office/drawing/2014/main" id="{A1DACF07-204F-46C3-9C17-7A9CF6503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25" y="3276500"/>
            <a:ext cx="1217568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Tabelle 10">
            <a:extLst>
              <a:ext uri="{FF2B5EF4-FFF2-40B4-BE49-F238E27FC236}">
                <a16:creationId xmlns:a16="http://schemas.microsoft.com/office/drawing/2014/main" id="{7E2E8E77-749E-4080-BCAB-DEA689E11E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936992"/>
              </p:ext>
            </p:extLst>
          </p:nvPr>
        </p:nvGraphicFramePr>
        <p:xfrm>
          <a:off x="2141037" y="4356620"/>
          <a:ext cx="597666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036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046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Fahrzeugtyp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 err="1">
                          <a:solidFill>
                            <a:schemeClr val="bg1"/>
                          </a:solidFill>
                        </a:rPr>
                        <a:t>Flexity</a:t>
                      </a:r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 (BVB)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 err="1">
                          <a:solidFill>
                            <a:schemeClr val="bg1"/>
                          </a:solidFill>
                        </a:rPr>
                        <a:t>Combino</a:t>
                      </a:r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 (BVB)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Tango </a:t>
                      </a:r>
                      <a:br>
                        <a:rPr lang="de-CH" sz="1800" dirty="0">
                          <a:solidFill>
                            <a:schemeClr val="bg1"/>
                          </a:solidFill>
                        </a:rPr>
                      </a:br>
                      <a:r>
                        <a:rPr lang="de-CH" sz="1800" dirty="0">
                          <a:solidFill>
                            <a:schemeClr val="bg1"/>
                          </a:solidFill>
                        </a:rPr>
                        <a:t>(BLT)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456"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Spitzenleistung </a:t>
                      </a:r>
                      <a:b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</a:br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Antrieb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720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733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900 kW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Spitzenleistung Neben-verbraucher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99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78 kW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107 kW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21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7FC9830A-C71D-4439-A2DE-C574F63AB7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402" y="1979637"/>
            <a:ext cx="646692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440000"/>
            <a:ext cx="3761787" cy="5400000"/>
          </a:xfrm>
        </p:spPr>
        <p:txBody>
          <a:bodyPr/>
          <a:lstStyle/>
          <a:p>
            <a:r>
              <a:rPr lang="de-CH" kern="0" dirty="0"/>
              <a:t>600 VDC-Netz</a:t>
            </a:r>
          </a:p>
          <a:p>
            <a:pPr lvl="2"/>
            <a:r>
              <a:rPr lang="de-CH" kern="0" dirty="0"/>
              <a:t>25 Gleichrichter</a:t>
            </a:r>
          </a:p>
          <a:p>
            <a:pPr lvl="2"/>
            <a:r>
              <a:rPr lang="de-CH" kern="0" dirty="0"/>
              <a:t>92 Abgänge</a:t>
            </a:r>
          </a:p>
          <a:p>
            <a:pPr lvl="2"/>
            <a:r>
              <a:rPr lang="de-CH" kern="0" dirty="0"/>
              <a:t>75 Speiseabschnitte;</a:t>
            </a:r>
            <a:br>
              <a:rPr lang="de-CH" kern="0" dirty="0"/>
            </a:br>
            <a:r>
              <a:rPr lang="de-CH" kern="0" dirty="0"/>
              <a:t>14 zweiseitig gespeist </a:t>
            </a:r>
          </a:p>
          <a:p>
            <a:pPr lvl="2"/>
            <a:r>
              <a:rPr lang="de-CH" kern="0" dirty="0"/>
              <a:t>Ca. 39 </a:t>
            </a:r>
            <a:r>
              <a:rPr lang="de-CH" kern="0" dirty="0" err="1"/>
              <a:t>GWh</a:t>
            </a:r>
            <a:r>
              <a:rPr lang="de-CH" kern="0" dirty="0"/>
              <a:t> Jahres-energieverbrauch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Ausgangslage: Traktionsstromnetz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0C67D617-249E-424F-AF34-88AD25F9C5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" b="21777"/>
          <a:stretch/>
        </p:blipFill>
        <p:spPr bwMode="auto">
          <a:xfrm>
            <a:off x="3732058" y="1979637"/>
            <a:ext cx="6466273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492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1849062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Vorgehen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246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FABEL-Simulationen</a:t>
            </a:r>
          </a:p>
          <a:p>
            <a:pPr lvl="1"/>
            <a:r>
              <a:rPr lang="de-CH" dirty="0"/>
              <a:t>Basis: Berechnung der jährlich «verheizten» Bremsenergie zur Bestimmung des Energiesparpotentials unter Berücksichtigung von:</a:t>
            </a:r>
          </a:p>
          <a:p>
            <a:pPr lvl="1"/>
            <a:endParaRPr lang="de-CH" dirty="0"/>
          </a:p>
          <a:p>
            <a:pPr lvl="2"/>
            <a:r>
              <a:rPr lang="de-CH" dirty="0"/>
              <a:t>Temperaturschwankungen (Herbst/Frühling, Winter und Sommer)</a:t>
            </a:r>
          </a:p>
          <a:p>
            <a:pPr lvl="2"/>
            <a:r>
              <a:rPr lang="de-CH" dirty="0"/>
              <a:t>24 h – Betrieb (Wochentag)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Vorgehen: Basis für Simulation</a:t>
            </a:r>
          </a:p>
        </p:txBody>
      </p:sp>
    </p:spTree>
    <p:extLst>
      <p:ext uri="{BB962C8B-B14F-4D97-AF65-F5344CB8AC3E}">
        <p14:creationId xmlns:p14="http://schemas.microsoft.com/office/powerpoint/2010/main" val="1957317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Energiesparpotenzial im Traktionsstromversorgungsnetz der Basler Verkehrs-Betriebe</a:t>
            </a:r>
          </a:p>
          <a:p>
            <a:endParaRPr lang="de-CH" dirty="0"/>
          </a:p>
          <a:p>
            <a:pPr lvl="2"/>
            <a:r>
              <a:rPr lang="de-DE" dirty="0"/>
              <a:t>Yves Flückiger, Basler Verkehrs-Betriebe (BVB)</a:t>
            </a:r>
          </a:p>
          <a:p>
            <a:pPr lvl="2"/>
            <a:endParaRPr lang="de-DE" dirty="0"/>
          </a:p>
          <a:p>
            <a:pPr lvl="2"/>
            <a:r>
              <a:rPr lang="de-DE" dirty="0"/>
              <a:t>ENOTRAC AG, </a:t>
            </a:r>
            <a:r>
              <a:rPr lang="de-CH" dirty="0"/>
              <a:t>Ingenieurunternehmung im Bahnbereich, Thun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Einleitung</a:t>
            </a:r>
          </a:p>
        </p:txBody>
      </p:sp>
      <p:pic>
        <p:nvPicPr>
          <p:cNvPr id="8" name="Grafik 7" descr="Ein Bild, das Text, draußen, Schild, ClipArt enthält.&#10;&#10;Automatisch generierte Beschreibung">
            <a:extLst>
              <a:ext uri="{FF2B5EF4-FFF2-40B4-BE49-F238E27FC236}">
                <a16:creationId xmlns:a16="http://schemas.microsoft.com/office/drawing/2014/main" id="{6DD53732-BC01-4F6F-9E59-A4DF19813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4683" y="3508374"/>
            <a:ext cx="2952750" cy="542925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08B33792-6F35-419F-9CEF-BA80F379CF57}"/>
              </a:ext>
            </a:extLst>
          </p:cNvPr>
          <p:cNvSpPr/>
          <p:nvPr/>
        </p:nvSpPr>
        <p:spPr>
          <a:xfrm>
            <a:off x="4409802" y="6129738"/>
            <a:ext cx="5814197" cy="720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Teile der Präsentation wurden in Zusammenarbeit mit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Enotrac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erstellt und an der </a:t>
            </a:r>
            <a:r>
              <a:rPr lang="de-CH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dcrps</a:t>
            </a:r>
            <a:r>
              <a:rPr lang="de-CH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Leipzig gezeigt. </a:t>
            </a:r>
          </a:p>
        </p:txBody>
      </p:sp>
    </p:spTree>
    <p:extLst>
      <p:ext uri="{BB962C8B-B14F-4D97-AF65-F5344CB8AC3E}">
        <p14:creationId xmlns:p14="http://schemas.microsoft.com/office/powerpoint/2010/main" val="6328204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Massnahmen zur Reduktion </a:t>
            </a:r>
            <a:r>
              <a:rPr lang="de-CH" dirty="0" err="1"/>
              <a:t>rheostatischer</a:t>
            </a:r>
            <a:r>
              <a:rPr lang="de-CH" dirty="0"/>
              <a:t> Bremsenergie</a:t>
            </a:r>
          </a:p>
          <a:p>
            <a:pPr lvl="2"/>
            <a:r>
              <a:rPr lang="de-CH" dirty="0" err="1"/>
              <a:t>Sektionierung</a:t>
            </a:r>
            <a:r>
              <a:rPr lang="de-CH" dirty="0"/>
              <a:t> (Erweiterung von Speisebereichen)</a:t>
            </a:r>
          </a:p>
          <a:p>
            <a:pPr lvl="2"/>
            <a:r>
              <a:rPr lang="de-CH" dirty="0"/>
              <a:t>Stationäre Energiespeicher </a:t>
            </a:r>
          </a:p>
          <a:p>
            <a:pPr lvl="2"/>
            <a:r>
              <a:rPr lang="de-CH" dirty="0"/>
              <a:t>Rückspeisefähige Gleichrichter (Wechselrichter) </a:t>
            </a:r>
          </a:p>
          <a:p>
            <a:pPr lvl="2"/>
            <a:endParaRPr lang="de-CH" dirty="0"/>
          </a:p>
          <a:p>
            <a:pPr lvl="2"/>
            <a:r>
              <a:rPr lang="de-CH" dirty="0"/>
              <a:t>Erhöhung der Rückspeisespannung </a:t>
            </a:r>
          </a:p>
          <a:p>
            <a:pPr lvl="2"/>
            <a:r>
              <a:rPr lang="de-CH" dirty="0"/>
              <a:t>Spannungserhöhung von 600 V auf 750 V </a:t>
            </a:r>
          </a:p>
          <a:p>
            <a:pPr lvl="2"/>
            <a:r>
              <a:rPr lang="de-CH" dirty="0"/>
              <a:t>Querschnittserhöhung der Verstärkungsleitung</a:t>
            </a:r>
          </a:p>
          <a:p>
            <a:pPr lvl="2"/>
            <a:r>
              <a:rPr lang="de-CH" dirty="0"/>
              <a:t>Energiespeicher auf den Fahrzeugen </a:t>
            </a:r>
          </a:p>
          <a:p>
            <a:pPr lvl="2"/>
            <a:r>
              <a:rPr lang="de-CH" dirty="0"/>
              <a:t>Mögliche Mischlösung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Vorgehen: Massnahmen</a:t>
            </a:r>
          </a:p>
        </p:txBody>
      </p:sp>
      <p:grpSp>
        <p:nvGrpSpPr>
          <p:cNvPr id="9" name="Group 12">
            <a:extLst>
              <a:ext uri="{FF2B5EF4-FFF2-40B4-BE49-F238E27FC236}">
                <a16:creationId xmlns:a16="http://schemas.microsoft.com/office/drawing/2014/main" id="{99E1A566-42E0-4B87-BF87-51329F7F689D}"/>
              </a:ext>
            </a:extLst>
          </p:cNvPr>
          <p:cNvGrpSpPr/>
          <p:nvPr/>
        </p:nvGrpSpPr>
        <p:grpSpPr>
          <a:xfrm>
            <a:off x="7650162" y="2051645"/>
            <a:ext cx="2088232" cy="1080120"/>
            <a:chOff x="6372200" y="1563638"/>
            <a:chExt cx="2088232" cy="1080120"/>
          </a:xfrm>
        </p:grpSpPr>
        <p:sp>
          <p:nvSpPr>
            <p:cNvPr id="10" name="Right Brace 7">
              <a:extLst>
                <a:ext uri="{FF2B5EF4-FFF2-40B4-BE49-F238E27FC236}">
                  <a16:creationId xmlns:a16="http://schemas.microsoft.com/office/drawing/2014/main" id="{0758A74F-F345-40DB-BD72-B7EBBDA7C665}"/>
                </a:ext>
              </a:extLst>
            </p:cNvPr>
            <p:cNvSpPr/>
            <p:nvPr/>
          </p:nvSpPr>
          <p:spPr bwMode="auto">
            <a:xfrm>
              <a:off x="6372200" y="1563638"/>
              <a:ext cx="216024" cy="1080120"/>
            </a:xfrm>
            <a:prstGeom prst="rightBrac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C95C33B2-E4DF-4585-B7BA-2E7528D28482}"/>
                </a:ext>
              </a:extLst>
            </p:cNvPr>
            <p:cNvSpPr/>
            <p:nvPr/>
          </p:nvSpPr>
          <p:spPr>
            <a:xfrm>
              <a:off x="6660593" y="1749755"/>
              <a:ext cx="179983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de-CH" dirty="0"/>
                <a:t>Ortsbezogene Massnahmen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2D5B04C-2261-4BB1-A9DD-76F881C6D94D}"/>
              </a:ext>
            </a:extLst>
          </p:cNvPr>
          <p:cNvGrpSpPr/>
          <p:nvPr/>
        </p:nvGrpSpPr>
        <p:grpSpPr>
          <a:xfrm>
            <a:off x="7652519" y="3419797"/>
            <a:ext cx="1857693" cy="1843179"/>
            <a:chOff x="6372200" y="2744794"/>
            <a:chExt cx="1857693" cy="1843179"/>
          </a:xfrm>
        </p:grpSpPr>
        <p:sp>
          <p:nvSpPr>
            <p:cNvPr id="15" name="Right Brace 8">
              <a:extLst>
                <a:ext uri="{FF2B5EF4-FFF2-40B4-BE49-F238E27FC236}">
                  <a16:creationId xmlns:a16="http://schemas.microsoft.com/office/drawing/2014/main" id="{DB53DE3A-3A6B-41AB-B730-9C84F4D802DE}"/>
                </a:ext>
              </a:extLst>
            </p:cNvPr>
            <p:cNvSpPr/>
            <p:nvPr/>
          </p:nvSpPr>
          <p:spPr bwMode="auto">
            <a:xfrm>
              <a:off x="6372200" y="2744794"/>
              <a:ext cx="216024" cy="1843179"/>
            </a:xfrm>
            <a:prstGeom prst="rightBrace">
              <a:avLst/>
            </a:prstGeom>
            <a:noFill/>
            <a:ln w="12700" cap="flat" cmpd="sng" algn="ctr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E81D95B1-4C32-4FA1-AC04-0D15C11B2639}"/>
                </a:ext>
              </a:extLst>
            </p:cNvPr>
            <p:cNvSpPr/>
            <p:nvPr/>
          </p:nvSpPr>
          <p:spPr>
            <a:xfrm>
              <a:off x="6660233" y="3312440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CH" dirty="0"/>
                <a:t>Gesamtnetz-</a:t>
              </a:r>
            </a:p>
            <a:p>
              <a:r>
                <a:rPr lang="de-CH" dirty="0"/>
                <a:t>Massnahmen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556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873955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Ergebnisse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36723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kern="0" dirty="0"/>
              <a:t>Validierung der Simulationsergebnisse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Validierung</a:t>
            </a:r>
          </a:p>
        </p:txBody>
      </p:sp>
      <p:pic>
        <p:nvPicPr>
          <p:cNvPr id="8" name="Content Placeholder 6">
            <a:extLst>
              <a:ext uri="{FF2B5EF4-FFF2-40B4-BE49-F238E27FC236}">
                <a16:creationId xmlns:a16="http://schemas.microsoft.com/office/drawing/2014/main" id="{4EA7571E-B825-495C-BA99-6CDC048BA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gray">
          <a:xfrm>
            <a:off x="1025426" y="2124287"/>
            <a:ext cx="8818438" cy="4716347"/>
          </a:xfrm>
          <a:prstGeom prst="rect">
            <a:avLst/>
          </a:prstGeom>
        </p:spPr>
      </p:pic>
      <p:sp>
        <p:nvSpPr>
          <p:cNvPr id="9" name="TextBox 9">
            <a:extLst>
              <a:ext uri="{FF2B5EF4-FFF2-40B4-BE49-F238E27FC236}">
                <a16:creationId xmlns:a16="http://schemas.microsoft.com/office/drawing/2014/main" id="{02EA9AA9-5D6C-404B-B6D4-B2106DF708FD}"/>
              </a:ext>
            </a:extLst>
          </p:cNvPr>
          <p:cNvSpPr txBox="1"/>
          <p:nvPr/>
        </p:nvSpPr>
        <p:spPr>
          <a:xfrm>
            <a:off x="2897634" y="2339677"/>
            <a:ext cx="385754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2000" dirty="0">
                <a:solidFill>
                  <a:srgbClr val="000000"/>
                </a:solidFill>
              </a:rPr>
              <a:t>Mittlere Abweichung: 4%</a:t>
            </a:r>
          </a:p>
        </p:txBody>
      </p:sp>
    </p:spTree>
    <p:extLst>
      <p:ext uri="{BB962C8B-B14F-4D97-AF65-F5344CB8AC3E}">
        <p14:creationId xmlns:p14="http://schemas.microsoft.com/office/powerpoint/2010/main" val="14999482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kern="0" dirty="0"/>
              <a:t>Basissimulation (Zustand heute)</a:t>
            </a:r>
          </a:p>
          <a:p>
            <a:pPr lvl="2"/>
            <a:r>
              <a:rPr lang="de-CH" dirty="0"/>
              <a:t>Ungenutzte Bremsenergie:	  3'780 MWh</a:t>
            </a:r>
          </a:p>
          <a:p>
            <a:pPr lvl="2"/>
            <a:r>
              <a:rPr lang="de-CH" dirty="0"/>
              <a:t>Genutzte Bremsenergie: 	11'496 MWh</a:t>
            </a:r>
          </a:p>
          <a:p>
            <a:pPr lvl="2"/>
            <a:r>
              <a:rPr lang="de-CH" dirty="0"/>
              <a:t>Anteil genutzt: 75%</a:t>
            </a:r>
          </a:p>
          <a:p>
            <a:pPr lvl="2"/>
            <a:endParaRPr lang="de-CH" dirty="0"/>
          </a:p>
          <a:p>
            <a:pPr lvl="2"/>
            <a:r>
              <a:rPr lang="de-CH" dirty="0"/>
              <a:t>Jahresenergieverbrauch: ~ 37’500 MWh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Basissimulation</a:t>
            </a:r>
          </a:p>
        </p:txBody>
      </p:sp>
      <p:grpSp>
        <p:nvGrpSpPr>
          <p:cNvPr id="7" name="Group 13">
            <a:extLst>
              <a:ext uri="{FF2B5EF4-FFF2-40B4-BE49-F238E27FC236}">
                <a16:creationId xmlns:a16="http://schemas.microsoft.com/office/drawing/2014/main" id="{8933E3DF-3B12-426F-816A-1F6B4A1818CD}"/>
              </a:ext>
            </a:extLst>
          </p:cNvPr>
          <p:cNvGrpSpPr/>
          <p:nvPr/>
        </p:nvGrpSpPr>
        <p:grpSpPr>
          <a:xfrm>
            <a:off x="4841849" y="2269454"/>
            <a:ext cx="5382149" cy="4709607"/>
            <a:chOff x="4453717" y="1561754"/>
            <a:chExt cx="4006715" cy="3517898"/>
          </a:xfrm>
        </p:grpSpPr>
        <p:pic>
          <p:nvPicPr>
            <p:cNvPr id="8" name="Picture 8">
              <a:extLst>
                <a:ext uri="{FF2B5EF4-FFF2-40B4-BE49-F238E27FC236}">
                  <a16:creationId xmlns:a16="http://schemas.microsoft.com/office/drawing/2014/main" id="{BB11529E-BACD-4F1F-BB9F-9191109594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43245" y="1561754"/>
              <a:ext cx="3917187" cy="3242021"/>
            </a:xfrm>
            <a:prstGeom prst="rect">
              <a:avLst/>
            </a:prstGeom>
          </p:spPr>
        </p:pic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43881CE8-F493-4DF4-9B03-F9F15591D610}"/>
                </a:ext>
              </a:extLst>
            </p:cNvPr>
            <p:cNvSpPr/>
            <p:nvPr/>
          </p:nvSpPr>
          <p:spPr>
            <a:xfrm>
              <a:off x="4453717" y="4803775"/>
              <a:ext cx="2117238" cy="2758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CH" dirty="0"/>
                <a:t>Ungenutzte Bremsenergie</a:t>
              </a:r>
            </a:p>
          </p:txBody>
        </p:sp>
      </p:grpSp>
      <p:sp>
        <p:nvSpPr>
          <p:cNvPr id="10" name="Oval 2">
            <a:extLst>
              <a:ext uri="{FF2B5EF4-FFF2-40B4-BE49-F238E27FC236}">
                <a16:creationId xmlns:a16="http://schemas.microsoft.com/office/drawing/2014/main" id="{0E455F85-FE67-4636-8863-E24D9A241490}"/>
              </a:ext>
            </a:extLst>
          </p:cNvPr>
          <p:cNvSpPr/>
          <p:nvPr/>
        </p:nvSpPr>
        <p:spPr bwMode="auto">
          <a:xfrm>
            <a:off x="4965411" y="3921670"/>
            <a:ext cx="2130291" cy="1389321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3CCC52-E216-4B24-BF24-5C291EFF29D7}"/>
              </a:ext>
            </a:extLst>
          </p:cNvPr>
          <p:cNvSpPr/>
          <p:nvPr/>
        </p:nvSpPr>
        <p:spPr bwMode="auto">
          <a:xfrm>
            <a:off x="6469930" y="3041353"/>
            <a:ext cx="1514260" cy="1389321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689C987-5722-4763-B6B9-46329EEA024D}"/>
              </a:ext>
            </a:extLst>
          </p:cNvPr>
          <p:cNvSpPr/>
          <p:nvPr/>
        </p:nvSpPr>
        <p:spPr bwMode="auto">
          <a:xfrm>
            <a:off x="7095702" y="4507912"/>
            <a:ext cx="2130291" cy="1389321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539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kern="0" dirty="0"/>
              <a:t>Standortwahl für ortsfeste Massnahmen</a:t>
            </a:r>
          </a:p>
          <a:p>
            <a:pPr lvl="2"/>
            <a:r>
              <a:rPr lang="de-CH" dirty="0"/>
              <a:t>Speisegebiete</a:t>
            </a:r>
          </a:p>
          <a:p>
            <a:pPr lvl="2"/>
            <a:r>
              <a:rPr lang="de-CH" dirty="0"/>
              <a:t>Energiespeicher </a:t>
            </a:r>
          </a:p>
          <a:p>
            <a:pPr lvl="2"/>
            <a:r>
              <a:rPr lang="de-CH" dirty="0"/>
              <a:t>Wechselrichter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Standortwahl</a:t>
            </a:r>
          </a:p>
        </p:txBody>
      </p:sp>
      <p:pic>
        <p:nvPicPr>
          <p:cNvPr id="7" name="Picture 14">
            <a:extLst>
              <a:ext uri="{FF2B5EF4-FFF2-40B4-BE49-F238E27FC236}">
                <a16:creationId xmlns:a16="http://schemas.microsoft.com/office/drawing/2014/main" id="{A026AFC7-B7A1-40C4-A583-765AA595B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430" y="2051645"/>
            <a:ext cx="7560840" cy="4873875"/>
          </a:xfrm>
          <a:prstGeom prst="rect">
            <a:avLst/>
          </a:prstGeom>
        </p:spPr>
      </p:pic>
      <p:sp>
        <p:nvSpPr>
          <p:cNvPr id="8" name="Oval 6">
            <a:extLst>
              <a:ext uri="{FF2B5EF4-FFF2-40B4-BE49-F238E27FC236}">
                <a16:creationId xmlns:a16="http://schemas.microsoft.com/office/drawing/2014/main" id="{035C6DFD-0527-4EBF-A068-280C0AFFFD6D}"/>
              </a:ext>
            </a:extLst>
          </p:cNvPr>
          <p:cNvSpPr/>
          <p:nvPr/>
        </p:nvSpPr>
        <p:spPr bwMode="auto">
          <a:xfrm rot="2678106">
            <a:off x="9198409" y="5732872"/>
            <a:ext cx="269816" cy="1084635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25E59A9-744A-4071-B47D-F77A4C76C8FF}"/>
              </a:ext>
            </a:extLst>
          </p:cNvPr>
          <p:cNvSpPr/>
          <p:nvPr/>
        </p:nvSpPr>
        <p:spPr bwMode="auto">
          <a:xfrm rot="2678106">
            <a:off x="6630384" y="5769016"/>
            <a:ext cx="269816" cy="833983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7E40A90-FBBF-400C-9913-AAA31E8BCEB1}"/>
              </a:ext>
            </a:extLst>
          </p:cNvPr>
          <p:cNvSpPr/>
          <p:nvPr/>
        </p:nvSpPr>
        <p:spPr bwMode="auto">
          <a:xfrm rot="2678106">
            <a:off x="7796805" y="5712855"/>
            <a:ext cx="269816" cy="1223446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3D2EE53-D63C-4092-8E7F-F8F43255F43B}"/>
              </a:ext>
            </a:extLst>
          </p:cNvPr>
          <p:cNvSpPr/>
          <p:nvPr/>
        </p:nvSpPr>
        <p:spPr bwMode="auto">
          <a:xfrm rot="2678106">
            <a:off x="3733306" y="5767908"/>
            <a:ext cx="269816" cy="841669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Oval 12">
            <a:extLst>
              <a:ext uri="{FF2B5EF4-FFF2-40B4-BE49-F238E27FC236}">
                <a16:creationId xmlns:a16="http://schemas.microsoft.com/office/drawing/2014/main" id="{B555B878-7F73-47A7-B847-61E08C1BA7A9}"/>
              </a:ext>
            </a:extLst>
          </p:cNvPr>
          <p:cNvSpPr/>
          <p:nvPr/>
        </p:nvSpPr>
        <p:spPr bwMode="auto">
          <a:xfrm rot="2678106">
            <a:off x="4801775" y="5783862"/>
            <a:ext cx="269816" cy="731034"/>
          </a:xfrm>
          <a:prstGeom prst="ellipse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36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Erweiterung Speisegebiete: Beispiel Voltastrasse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Anpassung Speisegebiete</a:t>
            </a:r>
          </a:p>
        </p:txBody>
      </p:sp>
      <p:grpSp>
        <p:nvGrpSpPr>
          <p:cNvPr id="18" name="Group 89">
            <a:extLst>
              <a:ext uri="{FF2B5EF4-FFF2-40B4-BE49-F238E27FC236}">
                <a16:creationId xmlns:a16="http://schemas.microsoft.com/office/drawing/2014/main" id="{FD950C6A-C9AE-4969-A03E-173839F0C1FF}"/>
              </a:ext>
            </a:extLst>
          </p:cNvPr>
          <p:cNvGrpSpPr/>
          <p:nvPr/>
        </p:nvGrpSpPr>
        <p:grpSpPr>
          <a:xfrm>
            <a:off x="1173526" y="2145483"/>
            <a:ext cx="7488832" cy="4588806"/>
            <a:chOff x="1928084" y="1563638"/>
            <a:chExt cx="5287833" cy="3240137"/>
          </a:xfrm>
        </p:grpSpPr>
        <p:grpSp>
          <p:nvGrpSpPr>
            <p:cNvPr id="19" name="Group 62">
              <a:extLst>
                <a:ext uri="{FF2B5EF4-FFF2-40B4-BE49-F238E27FC236}">
                  <a16:creationId xmlns:a16="http://schemas.microsoft.com/office/drawing/2014/main" id="{CF95CAA6-3DA5-4005-B7FA-A353DF6B7580}"/>
                </a:ext>
              </a:extLst>
            </p:cNvPr>
            <p:cNvGrpSpPr/>
            <p:nvPr/>
          </p:nvGrpSpPr>
          <p:grpSpPr>
            <a:xfrm>
              <a:off x="1928084" y="1563638"/>
              <a:ext cx="5287833" cy="3240137"/>
              <a:chOff x="1928084" y="1563638"/>
              <a:chExt cx="5287833" cy="3240137"/>
            </a:xfrm>
          </p:grpSpPr>
          <p:pic>
            <p:nvPicPr>
              <p:cNvPr id="21" name="Picture 22">
                <a:extLst>
                  <a:ext uri="{FF2B5EF4-FFF2-40B4-BE49-F238E27FC236}">
                    <a16:creationId xmlns:a16="http://schemas.microsoft.com/office/drawing/2014/main" id="{F513D60A-CE6F-474B-BF22-AAF52B152D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1928084" y="1563638"/>
                <a:ext cx="5287833" cy="3240137"/>
              </a:xfrm>
              <a:prstGeom prst="rect">
                <a:avLst/>
              </a:prstGeom>
            </p:spPr>
          </p:pic>
          <p:grpSp>
            <p:nvGrpSpPr>
              <p:cNvPr id="22" name="Group 61">
                <a:extLst>
                  <a:ext uri="{FF2B5EF4-FFF2-40B4-BE49-F238E27FC236}">
                    <a16:creationId xmlns:a16="http://schemas.microsoft.com/office/drawing/2014/main" id="{959CB26B-0A8E-4F5B-BA97-D087CD27B1BD}"/>
                  </a:ext>
                </a:extLst>
              </p:cNvPr>
              <p:cNvGrpSpPr/>
              <p:nvPr/>
            </p:nvGrpSpPr>
            <p:grpSpPr>
              <a:xfrm>
                <a:off x="3203848" y="2139699"/>
                <a:ext cx="3744416" cy="1152131"/>
                <a:chOff x="3203848" y="2139699"/>
                <a:chExt cx="3744416" cy="1152131"/>
              </a:xfrm>
            </p:grpSpPr>
            <p:grpSp>
              <p:nvGrpSpPr>
                <p:cNvPr id="23" name="Group 50">
                  <a:extLst>
                    <a:ext uri="{FF2B5EF4-FFF2-40B4-BE49-F238E27FC236}">
                      <a16:creationId xmlns:a16="http://schemas.microsoft.com/office/drawing/2014/main" id="{E4F1218B-803A-46E2-9141-5E0969F4C422}"/>
                    </a:ext>
                  </a:extLst>
                </p:cNvPr>
                <p:cNvGrpSpPr/>
                <p:nvPr/>
              </p:nvGrpSpPr>
              <p:grpSpPr>
                <a:xfrm>
                  <a:off x="3203848" y="2139699"/>
                  <a:ext cx="3744416" cy="1080123"/>
                  <a:chOff x="3203848" y="2139699"/>
                  <a:chExt cx="3744416" cy="1080123"/>
                </a:xfrm>
              </p:grpSpPr>
              <p:cxnSp>
                <p:nvCxnSpPr>
                  <p:cNvPr id="25" name="Straight Connector 32">
                    <a:extLst>
                      <a:ext uri="{FF2B5EF4-FFF2-40B4-BE49-F238E27FC236}">
                        <a16:creationId xmlns:a16="http://schemas.microsoft.com/office/drawing/2014/main" id="{CB187F1F-FF57-44AB-B134-5577C14384F5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3203848" y="2643758"/>
                    <a:ext cx="576064" cy="57606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  <p:cxnSp>
                <p:nvCxnSpPr>
                  <p:cNvPr id="26" name="Straight Connector 33">
                    <a:extLst>
                      <a:ext uri="{FF2B5EF4-FFF2-40B4-BE49-F238E27FC236}">
                        <a16:creationId xmlns:a16="http://schemas.microsoft.com/office/drawing/2014/main" id="{80538EBD-7B6A-45A4-8F01-CE9B1B7CE595}"/>
                      </a:ext>
                    </a:extLst>
                  </p:cNvPr>
                  <p:cNvCxnSpPr/>
                  <p:nvPr/>
                </p:nvCxnSpPr>
                <p:spPr bwMode="auto">
                  <a:xfrm>
                    <a:off x="3779912" y="2643758"/>
                    <a:ext cx="3168352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  <p:cxnSp>
                <p:nvCxnSpPr>
                  <p:cNvPr id="27" name="Straight Connector 37">
                    <a:extLst>
                      <a:ext uri="{FF2B5EF4-FFF2-40B4-BE49-F238E27FC236}">
                        <a16:creationId xmlns:a16="http://schemas.microsoft.com/office/drawing/2014/main" id="{B9A56430-61B1-4439-B12B-B4057658006B}"/>
                      </a:ext>
                    </a:extLst>
                  </p:cNvPr>
                  <p:cNvCxnSpPr/>
                  <p:nvPr/>
                </p:nvCxnSpPr>
                <p:spPr bwMode="auto">
                  <a:xfrm flipH="1" flipV="1">
                    <a:off x="3275856" y="2139699"/>
                    <a:ext cx="864096" cy="8641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  <p:cxnSp>
                <p:nvCxnSpPr>
                  <p:cNvPr id="28" name="Straight Connector 43">
                    <a:extLst>
                      <a:ext uri="{FF2B5EF4-FFF2-40B4-BE49-F238E27FC236}">
                        <a16:creationId xmlns:a16="http://schemas.microsoft.com/office/drawing/2014/main" id="{87BC47E4-A078-4949-A528-69ECF2437E0A}"/>
                      </a:ext>
                    </a:extLst>
                  </p:cNvPr>
                  <p:cNvCxnSpPr/>
                  <p:nvPr/>
                </p:nvCxnSpPr>
                <p:spPr bwMode="auto">
                  <a:xfrm flipV="1">
                    <a:off x="5542855" y="2463758"/>
                    <a:ext cx="0" cy="36000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76200" cap="flat" cmpd="sng" algn="ctr">
                    <a:solidFill>
                      <a:srgbClr val="FFFF00">
                        <a:alpha val="50196"/>
                      </a:srgbClr>
                    </a:solidFill>
                    <a:prstDash val="solid"/>
                    <a:round/>
                    <a:headEnd type="none" w="sm" len="sm"/>
                    <a:tailEnd type="none" w="sm" len="sm"/>
                  </a:ln>
                  <a:effectLst/>
                </p:spPr>
              </p:cxnSp>
            </p:grpSp>
            <p:cxnSp>
              <p:nvCxnSpPr>
                <p:cNvPr id="24" name="Straight Connector 57">
                  <a:extLst>
                    <a:ext uri="{FF2B5EF4-FFF2-40B4-BE49-F238E27FC236}">
                      <a16:creationId xmlns:a16="http://schemas.microsoft.com/office/drawing/2014/main" id="{AE803AEC-F148-4B0E-9772-BF5D4CC98263}"/>
                    </a:ext>
                  </a:extLst>
                </p:cNvPr>
                <p:cNvCxnSpPr/>
                <p:nvPr/>
              </p:nvCxnSpPr>
              <p:spPr bwMode="auto">
                <a:xfrm>
                  <a:off x="6876256" y="2663677"/>
                  <a:ext cx="0" cy="628153"/>
                </a:xfrm>
                <a:prstGeom prst="line">
                  <a:avLst/>
                </a:prstGeom>
                <a:solidFill>
                  <a:schemeClr val="accent1"/>
                </a:solidFill>
                <a:ln w="76200" cap="flat" cmpd="sng" algn="ctr">
                  <a:solidFill>
                    <a:srgbClr val="FFFF00">
                      <a:alpha val="50196"/>
                    </a:srgbClr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</p:cxnSp>
          </p:grpSp>
        </p:grpSp>
        <p:sp>
          <p:nvSpPr>
            <p:cNvPr id="20" name="Rectangle 88">
              <a:extLst>
                <a:ext uri="{FF2B5EF4-FFF2-40B4-BE49-F238E27FC236}">
                  <a16:creationId xmlns:a16="http://schemas.microsoft.com/office/drawing/2014/main" id="{9A44072E-DB37-4D36-AB75-85F463FF39BB}"/>
                </a:ext>
              </a:extLst>
            </p:cNvPr>
            <p:cNvSpPr/>
            <p:nvPr/>
          </p:nvSpPr>
          <p:spPr bwMode="auto">
            <a:xfrm>
              <a:off x="3940914" y="2211710"/>
              <a:ext cx="415062" cy="216024"/>
            </a:xfrm>
            <a:prstGeom prst="rect">
              <a:avLst/>
            </a:prstGeom>
            <a:noFill/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9" name="Group 60">
            <a:extLst>
              <a:ext uri="{FF2B5EF4-FFF2-40B4-BE49-F238E27FC236}">
                <a16:creationId xmlns:a16="http://schemas.microsoft.com/office/drawing/2014/main" id="{5E115AD3-25CF-4466-AB08-ECC6574750BE}"/>
              </a:ext>
            </a:extLst>
          </p:cNvPr>
          <p:cNvGrpSpPr/>
          <p:nvPr/>
        </p:nvGrpSpPr>
        <p:grpSpPr>
          <a:xfrm>
            <a:off x="4940837" y="4231507"/>
            <a:ext cx="1938577" cy="1630777"/>
            <a:chOff x="4588296" y="3037677"/>
            <a:chExt cx="1368821" cy="1151485"/>
          </a:xfrm>
        </p:grpSpPr>
        <p:sp>
          <p:nvSpPr>
            <p:cNvPr id="30" name="Down Arrow 26">
              <a:extLst>
                <a:ext uri="{FF2B5EF4-FFF2-40B4-BE49-F238E27FC236}">
                  <a16:creationId xmlns:a16="http://schemas.microsoft.com/office/drawing/2014/main" id="{D97A0AC0-A324-4E0B-BEE3-1EDEE60A8A2A}"/>
                </a:ext>
              </a:extLst>
            </p:cNvPr>
            <p:cNvSpPr/>
            <p:nvPr/>
          </p:nvSpPr>
          <p:spPr bwMode="auto">
            <a:xfrm rot="2744832">
              <a:off x="4644629" y="3113514"/>
              <a:ext cx="264339" cy="377005"/>
            </a:xfrm>
            <a:prstGeom prst="downArrow">
              <a:avLst/>
            </a:prstGeom>
            <a:solidFill>
              <a:srgbClr val="FFC000"/>
            </a:solidFill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Down Arrow 27">
              <a:extLst>
                <a:ext uri="{FF2B5EF4-FFF2-40B4-BE49-F238E27FC236}">
                  <a16:creationId xmlns:a16="http://schemas.microsoft.com/office/drawing/2014/main" id="{731D3443-B5CF-4C3C-B2F2-35C4045DFF51}"/>
                </a:ext>
              </a:extLst>
            </p:cNvPr>
            <p:cNvSpPr/>
            <p:nvPr/>
          </p:nvSpPr>
          <p:spPr bwMode="auto">
            <a:xfrm rot="8147085">
              <a:off x="4594006" y="3812157"/>
              <a:ext cx="264339" cy="377005"/>
            </a:xfrm>
            <a:prstGeom prst="downArrow">
              <a:avLst/>
            </a:prstGeom>
            <a:solidFill>
              <a:srgbClr val="FFC000"/>
            </a:solidFill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Down Arrow 28">
              <a:extLst>
                <a:ext uri="{FF2B5EF4-FFF2-40B4-BE49-F238E27FC236}">
                  <a16:creationId xmlns:a16="http://schemas.microsoft.com/office/drawing/2014/main" id="{7E94416D-9DEB-4124-9F7F-DE1A380798A1}"/>
                </a:ext>
              </a:extLst>
            </p:cNvPr>
            <p:cNvSpPr/>
            <p:nvPr/>
          </p:nvSpPr>
          <p:spPr bwMode="auto">
            <a:xfrm rot="5400000">
              <a:off x="5636445" y="2981344"/>
              <a:ext cx="264339" cy="377005"/>
            </a:xfrm>
            <a:prstGeom prst="downArrow">
              <a:avLst/>
            </a:prstGeom>
            <a:solidFill>
              <a:srgbClr val="FFC000"/>
            </a:solidFill>
            <a:ln w="12700" cap="flat" cmpd="sng" algn="ctr">
              <a:solidFill>
                <a:srgbClr val="FF33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CH" sz="4800" b="0" i="0" u="none" strike="noStrike" cap="none" normalizeH="0" baseline="0">
                <a:ln>
                  <a:noFill/>
                </a:ln>
                <a:solidFill>
                  <a:srgbClr val="0A3B6C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33" name="Group 92">
            <a:extLst>
              <a:ext uri="{FF2B5EF4-FFF2-40B4-BE49-F238E27FC236}">
                <a16:creationId xmlns:a16="http://schemas.microsoft.com/office/drawing/2014/main" id="{E684B55D-66C1-4FC6-8561-DD2A14A5D57D}"/>
              </a:ext>
            </a:extLst>
          </p:cNvPr>
          <p:cNvGrpSpPr/>
          <p:nvPr/>
        </p:nvGrpSpPr>
        <p:grpSpPr>
          <a:xfrm>
            <a:off x="2130239" y="3925641"/>
            <a:ext cx="6532119" cy="2816606"/>
            <a:chOff x="2603615" y="2823799"/>
            <a:chExt cx="4612302" cy="1988794"/>
          </a:xfrm>
        </p:grpSpPr>
        <p:grpSp>
          <p:nvGrpSpPr>
            <p:cNvPr id="34" name="Group 87">
              <a:extLst>
                <a:ext uri="{FF2B5EF4-FFF2-40B4-BE49-F238E27FC236}">
                  <a16:creationId xmlns:a16="http://schemas.microsoft.com/office/drawing/2014/main" id="{ABB2B6A9-8D54-47CE-8C60-52734EF94044}"/>
                </a:ext>
              </a:extLst>
            </p:cNvPr>
            <p:cNvGrpSpPr/>
            <p:nvPr/>
          </p:nvGrpSpPr>
          <p:grpSpPr>
            <a:xfrm>
              <a:off x="2603615" y="2823799"/>
              <a:ext cx="4272641" cy="1988794"/>
              <a:chOff x="2603615" y="2823799"/>
              <a:chExt cx="4272641" cy="1988794"/>
            </a:xfrm>
          </p:grpSpPr>
          <p:cxnSp>
            <p:nvCxnSpPr>
              <p:cNvPr id="36" name="Straight Connector 63">
                <a:extLst>
                  <a:ext uri="{FF2B5EF4-FFF2-40B4-BE49-F238E27FC236}">
                    <a16:creationId xmlns:a16="http://schemas.microsoft.com/office/drawing/2014/main" id="{D40F85AE-80CD-41EB-AA6E-50AF599B1E78}"/>
                  </a:ext>
                </a:extLst>
              </p:cNvPr>
              <p:cNvCxnSpPr/>
              <p:nvPr/>
            </p:nvCxnSpPr>
            <p:spPr bwMode="auto">
              <a:xfrm flipH="1" flipV="1">
                <a:off x="4139953" y="3003799"/>
                <a:ext cx="864096" cy="86410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7" name="Straight Connector 64">
                <a:extLst>
                  <a:ext uri="{FF2B5EF4-FFF2-40B4-BE49-F238E27FC236}">
                    <a16:creationId xmlns:a16="http://schemas.microsoft.com/office/drawing/2014/main" id="{BDD5D17B-2E31-440E-9201-B06C9BDB4C1B}"/>
                  </a:ext>
                </a:extLst>
              </p:cNvPr>
              <p:cNvCxnSpPr/>
              <p:nvPr/>
            </p:nvCxnSpPr>
            <p:spPr bwMode="auto">
              <a:xfrm flipV="1">
                <a:off x="5537397" y="2823799"/>
                <a:ext cx="0" cy="704429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8" name="Straight Connector 66">
                <a:extLst>
                  <a:ext uri="{FF2B5EF4-FFF2-40B4-BE49-F238E27FC236}">
                    <a16:creationId xmlns:a16="http://schemas.microsoft.com/office/drawing/2014/main" id="{BA071D1F-1ABB-4AF9-A251-5FF229A6B9C1}"/>
                  </a:ext>
                </a:extLst>
              </p:cNvPr>
              <p:cNvCxnSpPr/>
              <p:nvPr/>
            </p:nvCxnSpPr>
            <p:spPr bwMode="auto">
              <a:xfrm flipV="1">
                <a:off x="4214848" y="3644599"/>
                <a:ext cx="511327" cy="511327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39" name="Straight Connector 68">
                <a:extLst>
                  <a:ext uri="{FF2B5EF4-FFF2-40B4-BE49-F238E27FC236}">
                    <a16:creationId xmlns:a16="http://schemas.microsoft.com/office/drawing/2014/main" id="{A035A7BA-231E-4507-BFBE-D65950FAE60A}"/>
                  </a:ext>
                </a:extLst>
              </p:cNvPr>
              <p:cNvCxnSpPr/>
              <p:nvPr/>
            </p:nvCxnSpPr>
            <p:spPr bwMode="auto">
              <a:xfrm flipH="1" flipV="1">
                <a:off x="3923928" y="3876494"/>
                <a:ext cx="927277" cy="927281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0" name="Straight Connector 70">
                <a:extLst>
                  <a:ext uri="{FF2B5EF4-FFF2-40B4-BE49-F238E27FC236}">
                    <a16:creationId xmlns:a16="http://schemas.microsoft.com/office/drawing/2014/main" id="{4645B044-F322-447F-8AC0-62CAE9812854}"/>
                  </a:ext>
                </a:extLst>
              </p:cNvPr>
              <p:cNvCxnSpPr/>
              <p:nvPr/>
            </p:nvCxnSpPr>
            <p:spPr bwMode="auto">
              <a:xfrm flipV="1">
                <a:off x="4851205" y="3759885"/>
                <a:ext cx="1052708" cy="1052708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1" name="Straight Connector 72">
                <a:extLst>
                  <a:ext uri="{FF2B5EF4-FFF2-40B4-BE49-F238E27FC236}">
                    <a16:creationId xmlns:a16="http://schemas.microsoft.com/office/drawing/2014/main" id="{78BC9155-7314-4029-9FEF-DBE8A7E197F3}"/>
                  </a:ext>
                </a:extLst>
              </p:cNvPr>
              <p:cNvCxnSpPr/>
              <p:nvPr/>
            </p:nvCxnSpPr>
            <p:spPr bwMode="auto">
              <a:xfrm flipV="1">
                <a:off x="6876256" y="3281803"/>
                <a:ext cx="0" cy="491582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2" name="Straight Connector 74">
                <a:extLst>
                  <a:ext uri="{FF2B5EF4-FFF2-40B4-BE49-F238E27FC236}">
                    <a16:creationId xmlns:a16="http://schemas.microsoft.com/office/drawing/2014/main" id="{C699EEAF-6FB7-41E6-AB3B-DE6CDC9ABCD9}"/>
                  </a:ext>
                </a:extLst>
              </p:cNvPr>
              <p:cNvCxnSpPr/>
              <p:nvPr/>
            </p:nvCxnSpPr>
            <p:spPr bwMode="auto">
              <a:xfrm>
                <a:off x="5377559" y="3507854"/>
                <a:ext cx="1472529" cy="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3" name="Straight Connector 76">
                <a:extLst>
                  <a:ext uri="{FF2B5EF4-FFF2-40B4-BE49-F238E27FC236}">
                    <a16:creationId xmlns:a16="http://schemas.microsoft.com/office/drawing/2014/main" id="{7DF2501D-A26B-4D4C-893C-247291A3E389}"/>
                  </a:ext>
                </a:extLst>
              </p:cNvPr>
              <p:cNvCxnSpPr/>
              <p:nvPr/>
            </p:nvCxnSpPr>
            <p:spPr bwMode="auto">
              <a:xfrm>
                <a:off x="5903913" y="3769689"/>
                <a:ext cx="932704" cy="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4" name="Straight Connector 78">
                <a:extLst>
                  <a:ext uri="{FF2B5EF4-FFF2-40B4-BE49-F238E27FC236}">
                    <a16:creationId xmlns:a16="http://schemas.microsoft.com/office/drawing/2014/main" id="{6CD7AFF9-D3ED-4452-A693-17674EEFD559}"/>
                  </a:ext>
                </a:extLst>
              </p:cNvPr>
              <p:cNvCxnSpPr/>
              <p:nvPr/>
            </p:nvCxnSpPr>
            <p:spPr bwMode="auto">
              <a:xfrm flipV="1">
                <a:off x="5019186" y="3502309"/>
                <a:ext cx="365367" cy="365367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5" name="Straight Connector 80">
                <a:extLst>
                  <a:ext uri="{FF2B5EF4-FFF2-40B4-BE49-F238E27FC236}">
                    <a16:creationId xmlns:a16="http://schemas.microsoft.com/office/drawing/2014/main" id="{F2F3C3E3-9357-4AFD-BEB2-924AF597AF2A}"/>
                  </a:ext>
                </a:extLst>
              </p:cNvPr>
              <p:cNvCxnSpPr/>
              <p:nvPr/>
            </p:nvCxnSpPr>
            <p:spPr bwMode="auto">
              <a:xfrm flipH="1" flipV="1">
                <a:off x="2603615" y="2940396"/>
                <a:ext cx="959862" cy="959866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6" name="Straight Connector 82">
                <a:extLst>
                  <a:ext uri="{FF2B5EF4-FFF2-40B4-BE49-F238E27FC236}">
                    <a16:creationId xmlns:a16="http://schemas.microsoft.com/office/drawing/2014/main" id="{DE4117DE-7FCF-40D2-9042-2420B932A74E}"/>
                  </a:ext>
                </a:extLst>
              </p:cNvPr>
              <p:cNvCxnSpPr/>
              <p:nvPr/>
            </p:nvCxnSpPr>
            <p:spPr bwMode="auto">
              <a:xfrm>
                <a:off x="3563477" y="3900262"/>
                <a:ext cx="360451" cy="0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  <p:cxnSp>
            <p:nvCxnSpPr>
              <p:cNvPr id="47" name="Straight Connector 84">
                <a:extLst>
                  <a:ext uri="{FF2B5EF4-FFF2-40B4-BE49-F238E27FC236}">
                    <a16:creationId xmlns:a16="http://schemas.microsoft.com/office/drawing/2014/main" id="{053704C2-D142-4E9E-A588-3D404C6EF20C}"/>
                  </a:ext>
                </a:extLst>
              </p:cNvPr>
              <p:cNvCxnSpPr/>
              <p:nvPr/>
            </p:nvCxnSpPr>
            <p:spPr bwMode="auto">
              <a:xfrm flipV="1">
                <a:off x="4211214" y="4443958"/>
                <a:ext cx="255552" cy="255553"/>
              </a:xfrm>
              <a:prstGeom prst="line">
                <a:avLst/>
              </a:prstGeom>
              <a:solidFill>
                <a:schemeClr val="accent1"/>
              </a:solidFill>
              <a:ln w="76200" cap="flat" cmpd="sng" algn="ctr">
                <a:solidFill>
                  <a:srgbClr val="FFFF00">
                    <a:alpha val="50196"/>
                  </a:srgbClr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</p:cxnSp>
        </p:grpSp>
        <p:cxnSp>
          <p:nvCxnSpPr>
            <p:cNvPr id="35" name="Straight Connector 90">
              <a:extLst>
                <a:ext uri="{FF2B5EF4-FFF2-40B4-BE49-F238E27FC236}">
                  <a16:creationId xmlns:a16="http://schemas.microsoft.com/office/drawing/2014/main" id="{4DF7F2A0-17E3-405F-AE5D-D4D103ABFFA4}"/>
                </a:ext>
              </a:extLst>
            </p:cNvPr>
            <p:cNvCxnSpPr/>
            <p:nvPr/>
          </p:nvCxnSpPr>
          <p:spPr bwMode="auto">
            <a:xfrm>
              <a:off x="6876256" y="3509623"/>
              <a:ext cx="339661" cy="0"/>
            </a:xfrm>
            <a:prstGeom prst="line">
              <a:avLst/>
            </a:prstGeom>
            <a:solidFill>
              <a:schemeClr val="accent1"/>
            </a:solidFill>
            <a:ln w="76200" cap="flat" cmpd="sng" algn="ctr">
              <a:solidFill>
                <a:srgbClr val="FFFF00">
                  <a:alpha val="50196"/>
                </a:srgbClr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</p:cxnSp>
      </p:grpSp>
      <p:sp>
        <p:nvSpPr>
          <p:cNvPr id="48" name="Rechteck 47">
            <a:extLst>
              <a:ext uri="{FF2B5EF4-FFF2-40B4-BE49-F238E27FC236}">
                <a16:creationId xmlns:a16="http://schemas.microsoft.com/office/drawing/2014/main" id="{DA1D2DD9-6BDC-45EC-B5E5-629755D0F8CF}"/>
              </a:ext>
            </a:extLst>
          </p:cNvPr>
          <p:cNvSpPr/>
          <p:nvPr/>
        </p:nvSpPr>
        <p:spPr>
          <a:xfrm>
            <a:off x="8125179" y="2051645"/>
            <a:ext cx="749119" cy="28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5295EB11-DB2B-4A3C-BC2C-717A6974E9CE}"/>
              </a:ext>
            </a:extLst>
          </p:cNvPr>
          <p:cNvSpPr/>
          <p:nvPr/>
        </p:nvSpPr>
        <p:spPr>
          <a:xfrm>
            <a:off x="878622" y="6427449"/>
            <a:ext cx="749119" cy="28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7801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99" y="1440000"/>
            <a:ext cx="9306403" cy="5400000"/>
          </a:xfrm>
        </p:spPr>
        <p:txBody>
          <a:bodyPr/>
          <a:lstStyle/>
          <a:p>
            <a:r>
              <a:rPr lang="de-CH" dirty="0"/>
              <a:t>Jährlich eingesparte Energie bei ortsfesten Massnahmen</a:t>
            </a:r>
          </a:p>
          <a:p>
            <a:endParaRPr lang="de-CH" sz="1200" dirty="0"/>
          </a:p>
          <a:p>
            <a:pPr lvl="2"/>
            <a:r>
              <a:rPr lang="de-CH" dirty="0"/>
              <a:t>Erweiterung Speisegebiet Voltastrasse:	665 MWh</a:t>
            </a:r>
          </a:p>
          <a:p>
            <a:pPr lvl="2"/>
            <a:r>
              <a:rPr lang="de-CH" dirty="0"/>
              <a:t>Energiespeicher Voltastrasse: 		257 MWh </a:t>
            </a:r>
          </a:p>
          <a:p>
            <a:pPr lvl="2"/>
            <a:r>
              <a:rPr lang="de-CH" dirty="0"/>
              <a:t>Wechselrichter Voltastrasse:		358 MWh</a:t>
            </a:r>
          </a:p>
          <a:p>
            <a:endParaRPr lang="de-CH" kern="0" dirty="0"/>
          </a:p>
          <a:p>
            <a:pPr marL="342900" indent="-342900">
              <a:buFont typeface="Arial" panose="020B0604020202020204" pitchFamily="34" charset="0"/>
              <a:buChar char="→"/>
            </a:pPr>
            <a:r>
              <a:rPr lang="de-CH" b="0" kern="0" dirty="0"/>
              <a:t> Hohes Energiesparpotential mit erweiterten Speisegebieten</a:t>
            </a:r>
          </a:p>
          <a:p>
            <a:pPr marL="342900" indent="-342900">
              <a:buFont typeface="Arial" panose="020B0604020202020204" pitchFamily="34" charset="0"/>
              <a:buChar char="→"/>
            </a:pPr>
            <a:r>
              <a:rPr lang="de-CH" b="0" kern="0" dirty="0"/>
              <a:t> Verhältnismässig eher begrenzter Nutzen von Energiespeicher &amp;    Wechselrichter</a:t>
            </a:r>
          </a:p>
          <a:p>
            <a:endParaRPr lang="de-CH" kern="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Energiesparpotenzial / ortsfeste Massnahmen</a:t>
            </a:r>
          </a:p>
        </p:txBody>
      </p:sp>
    </p:spTree>
    <p:extLst>
      <p:ext uri="{BB962C8B-B14F-4D97-AF65-F5344CB8AC3E}">
        <p14:creationId xmlns:p14="http://schemas.microsoft.com/office/powerpoint/2010/main" val="171750560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Jährlich eingesparte</a:t>
            </a:r>
            <a:r>
              <a:rPr lang="de-CH" kern="0" dirty="0"/>
              <a:t> Energie bei den Gesamtnetzmassnahmen</a:t>
            </a:r>
            <a:endParaRPr lang="de-CH" dirty="0"/>
          </a:p>
          <a:p>
            <a:pPr lvl="2"/>
            <a:r>
              <a:rPr lang="de-CH" dirty="0"/>
              <a:t>Erhöhung Rückspeisespannung:		205 MWh</a:t>
            </a:r>
          </a:p>
          <a:p>
            <a:pPr lvl="2"/>
            <a:r>
              <a:rPr lang="de-CH" dirty="0"/>
              <a:t>Erhöhung Systemspannung auf 750 VDC:	649 MWh</a:t>
            </a:r>
          </a:p>
          <a:p>
            <a:pPr lvl="2"/>
            <a:r>
              <a:rPr lang="de-CH" dirty="0"/>
              <a:t>Verstärkungsleitung mit 120mm2:		130 MWh	</a:t>
            </a:r>
          </a:p>
          <a:p>
            <a:pPr lvl="2"/>
            <a:r>
              <a:rPr lang="de-CH" dirty="0"/>
              <a:t>Mobile Energiespeicher:			2'875 MWh</a:t>
            </a:r>
          </a:p>
          <a:p>
            <a:pPr lvl="2"/>
            <a:endParaRPr lang="de-CH" dirty="0"/>
          </a:p>
          <a:p>
            <a:pPr marL="342900" lvl="1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de-CH" sz="2400" kern="0" dirty="0">
                <a:solidFill>
                  <a:schemeClr val="bg2"/>
                </a:solidFill>
              </a:rPr>
              <a:t> Schlussendlich eine Frage der Rentabilität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Energiesparpotenzial / Gesamtnetzmassnahmen</a:t>
            </a:r>
          </a:p>
        </p:txBody>
      </p:sp>
    </p:spTree>
    <p:extLst>
      <p:ext uri="{BB962C8B-B14F-4D97-AF65-F5344CB8AC3E}">
        <p14:creationId xmlns:p14="http://schemas.microsoft.com/office/powerpoint/2010/main" val="129719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Wirtschaftlichkeitsbetrachtung</a:t>
            </a:r>
          </a:p>
          <a:p>
            <a:pPr lvl="1"/>
            <a:r>
              <a:rPr lang="de-CH" dirty="0"/>
              <a:t>Berücksichtigte Parameter:</a:t>
            </a:r>
          </a:p>
          <a:p>
            <a:pPr lvl="2"/>
            <a:r>
              <a:rPr lang="de-CH" dirty="0"/>
              <a:t>Anschaffungs-, Installations- und Integrationskosten</a:t>
            </a:r>
          </a:p>
          <a:p>
            <a:pPr lvl="2"/>
            <a:r>
              <a:rPr lang="de-CH" dirty="0"/>
              <a:t>Wartungskosten</a:t>
            </a:r>
          </a:p>
          <a:p>
            <a:pPr lvl="2"/>
            <a:r>
              <a:rPr lang="de-CH" dirty="0"/>
              <a:t>Jährliche Energieersparnis</a:t>
            </a:r>
          </a:p>
          <a:p>
            <a:pPr lvl="2"/>
            <a:r>
              <a:rPr lang="de-CH" dirty="0"/>
              <a:t>Massgebender Energiepreis</a:t>
            </a:r>
          </a:p>
          <a:p>
            <a:pPr lvl="2"/>
            <a:r>
              <a:rPr lang="de-CH" dirty="0"/>
              <a:t>Jährliche Ersparnisse (nicht diskontiert)</a:t>
            </a:r>
          </a:p>
          <a:p>
            <a:pPr lvl="2"/>
            <a:r>
              <a:rPr lang="de-CH" dirty="0"/>
              <a:t>Anstieg Energiepreis</a:t>
            </a:r>
          </a:p>
          <a:p>
            <a:pPr lvl="2"/>
            <a:r>
              <a:rPr lang="de-CH" dirty="0"/>
              <a:t>Diskontierung</a:t>
            </a:r>
          </a:p>
          <a:p>
            <a:pPr lvl="2"/>
            <a:r>
              <a:rPr lang="de-CH" dirty="0"/>
              <a:t>Abschreibungsdauer / Nutzung: angelehnt an die Verordnung des UVEK</a:t>
            </a:r>
          </a:p>
          <a:p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Rentabilität</a:t>
            </a:r>
          </a:p>
        </p:txBody>
      </p:sp>
    </p:spTree>
    <p:extLst>
      <p:ext uri="{BB962C8B-B14F-4D97-AF65-F5344CB8AC3E}">
        <p14:creationId xmlns:p14="http://schemas.microsoft.com/office/powerpoint/2010/main" val="6637458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Massnahmen und Wirtschaftlichkeit in der Übersicht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D0F1097-D46E-47B1-97F6-ED57FBAD71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615" y="1331565"/>
            <a:ext cx="9604767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940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Yves Flückiger</a:t>
            </a:r>
          </a:p>
          <a:p>
            <a:pPr lvl="1"/>
            <a:r>
              <a:rPr lang="de-CH" dirty="0"/>
              <a:t>Abteilungsleiter Standards </a:t>
            </a:r>
          </a:p>
          <a:p>
            <a:pPr lvl="1"/>
            <a:r>
              <a:rPr lang="de-CH" dirty="0"/>
              <a:t>Infrastruktur</a:t>
            </a:r>
          </a:p>
          <a:p>
            <a:pPr lvl="1"/>
            <a:r>
              <a:rPr lang="de-CH" dirty="0"/>
              <a:t>BVB: Basler Verkehrs-Betriebe, Basel</a:t>
            </a:r>
          </a:p>
          <a:p>
            <a:pPr lvl="1"/>
            <a:endParaRPr lang="de-CH" dirty="0"/>
          </a:p>
          <a:p>
            <a:pPr lvl="1"/>
            <a:r>
              <a:rPr lang="de-CH" u="sng" dirty="0">
                <a:hlinkClick r:id="rId2"/>
              </a:rPr>
              <a:t>yves.flueckiger@bvb.ch</a:t>
            </a:r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Vorstellung</a:t>
            </a:r>
          </a:p>
        </p:txBody>
      </p:sp>
    </p:spTree>
    <p:extLst>
      <p:ext uri="{BB962C8B-B14F-4D97-AF65-F5344CB8AC3E}">
        <p14:creationId xmlns:p14="http://schemas.microsoft.com/office/powerpoint/2010/main" val="2338134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sz="2800" dirty="0"/>
              <a:t>Wirtschaftliche Massnahmen</a:t>
            </a:r>
            <a:endParaRPr lang="de-CH" dirty="0"/>
          </a:p>
          <a:p>
            <a:pPr lvl="2"/>
            <a:r>
              <a:rPr lang="de-CH" dirty="0"/>
              <a:t>Erweiterung von Speisegebieten</a:t>
            </a:r>
          </a:p>
          <a:p>
            <a:pPr lvl="2"/>
            <a:r>
              <a:rPr lang="de-CH" dirty="0"/>
              <a:t>Erhöhung der Bremsspannung</a:t>
            </a:r>
          </a:p>
          <a:p>
            <a:pPr lvl="2"/>
            <a:r>
              <a:rPr lang="de-CH" dirty="0"/>
              <a:t>Stationärer Energiespeicher</a:t>
            </a:r>
          </a:p>
          <a:p>
            <a:endParaRPr lang="de-CH" dirty="0"/>
          </a:p>
          <a:p>
            <a:pPr marL="342900" lvl="1" indent="-342900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kombinierte Lösung?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Auswahl</a:t>
            </a:r>
          </a:p>
        </p:txBody>
      </p:sp>
    </p:spTree>
    <p:extLst>
      <p:ext uri="{BB962C8B-B14F-4D97-AF65-F5344CB8AC3E}">
        <p14:creationId xmlns:p14="http://schemas.microsoft.com/office/powerpoint/2010/main" val="42737958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mögliche </a:t>
            </a:r>
            <a:r>
              <a:rPr lang="de-CH" u="sng" dirty="0"/>
              <a:t>Gesamtlösung</a:t>
            </a:r>
            <a:r>
              <a:rPr lang="de-CH" dirty="0"/>
              <a:t> – eine Mischvariante</a:t>
            </a:r>
          </a:p>
          <a:p>
            <a:endParaRPr lang="de-CH" dirty="0"/>
          </a:p>
          <a:p>
            <a:pPr lvl="2"/>
            <a:r>
              <a:rPr lang="de-CH" dirty="0"/>
              <a:t>Erhöhung Bremsspannung</a:t>
            </a:r>
          </a:p>
          <a:p>
            <a:pPr lvl="2"/>
            <a:r>
              <a:rPr lang="de-CH" dirty="0"/>
              <a:t>Drei Speisegebiete erweitern</a:t>
            </a:r>
          </a:p>
          <a:p>
            <a:pPr lvl="2"/>
            <a:r>
              <a:rPr lang="de-CH" dirty="0"/>
              <a:t>Zwei Energiespeicher</a:t>
            </a:r>
          </a:p>
          <a:p>
            <a:pPr lvl="2"/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Mischvariante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822CBA-47A5-49E1-8825-83A119933D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770" y="2267669"/>
            <a:ext cx="6102229" cy="4537186"/>
          </a:xfrm>
          <a:prstGeom prst="rect">
            <a:avLst/>
          </a:prstGeom>
        </p:spPr>
      </p:pic>
      <p:sp>
        <p:nvSpPr>
          <p:cNvPr id="8" name="Oval 9">
            <a:extLst>
              <a:ext uri="{FF2B5EF4-FFF2-40B4-BE49-F238E27FC236}">
                <a16:creationId xmlns:a16="http://schemas.microsoft.com/office/drawing/2014/main" id="{8DBAF402-2371-4A09-9F26-81822C18EA18}"/>
              </a:ext>
            </a:extLst>
          </p:cNvPr>
          <p:cNvSpPr/>
          <p:nvPr/>
        </p:nvSpPr>
        <p:spPr bwMode="auto">
          <a:xfrm>
            <a:off x="4107732" y="4294357"/>
            <a:ext cx="2269589" cy="1220472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9" name="Oval 19">
            <a:extLst>
              <a:ext uri="{FF2B5EF4-FFF2-40B4-BE49-F238E27FC236}">
                <a16:creationId xmlns:a16="http://schemas.microsoft.com/office/drawing/2014/main" id="{96167B77-E1B2-447D-9EC1-61881A5C5555}"/>
              </a:ext>
            </a:extLst>
          </p:cNvPr>
          <p:cNvSpPr/>
          <p:nvPr/>
        </p:nvSpPr>
        <p:spPr bwMode="auto">
          <a:xfrm>
            <a:off x="5864889" y="3420487"/>
            <a:ext cx="1554444" cy="1310833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0" name="Oval 20">
            <a:extLst>
              <a:ext uri="{FF2B5EF4-FFF2-40B4-BE49-F238E27FC236}">
                <a16:creationId xmlns:a16="http://schemas.microsoft.com/office/drawing/2014/main" id="{D5B021D1-BC3F-407D-AF0A-47DBB4A45F54}"/>
              </a:ext>
            </a:extLst>
          </p:cNvPr>
          <p:cNvSpPr/>
          <p:nvPr/>
        </p:nvSpPr>
        <p:spPr bwMode="auto">
          <a:xfrm rot="19015080">
            <a:off x="6773785" y="4859543"/>
            <a:ext cx="798196" cy="1760570"/>
          </a:xfrm>
          <a:prstGeom prst="ellipse">
            <a:avLst/>
          </a:prstGeom>
          <a:noFill/>
          <a:ln w="12700" cap="flat" cmpd="sng" algn="ctr">
            <a:solidFill>
              <a:srgbClr val="FF33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1" name="Down Arrow 12">
            <a:extLst>
              <a:ext uri="{FF2B5EF4-FFF2-40B4-BE49-F238E27FC236}">
                <a16:creationId xmlns:a16="http://schemas.microsoft.com/office/drawing/2014/main" id="{AB60F8D5-8C3B-438F-AC2D-15AF68C7C2C6}"/>
              </a:ext>
            </a:extLst>
          </p:cNvPr>
          <p:cNvSpPr/>
          <p:nvPr/>
        </p:nvSpPr>
        <p:spPr bwMode="auto">
          <a:xfrm>
            <a:off x="7217667" y="4412538"/>
            <a:ext cx="403333" cy="620406"/>
          </a:xfrm>
          <a:prstGeom prst="downArrow">
            <a:avLst/>
          </a:prstGeom>
          <a:solidFill>
            <a:srgbClr val="FF3300"/>
          </a:solidFill>
          <a:ln w="12700" cap="flat" cmpd="sng" algn="ctr">
            <a:solidFill>
              <a:srgbClr val="E82808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2" name="Down Arrow 21">
            <a:extLst>
              <a:ext uri="{FF2B5EF4-FFF2-40B4-BE49-F238E27FC236}">
                <a16:creationId xmlns:a16="http://schemas.microsoft.com/office/drawing/2014/main" id="{A4344C48-D89E-4E7F-B357-5302C55A4AF7}"/>
              </a:ext>
            </a:extLst>
          </p:cNvPr>
          <p:cNvSpPr/>
          <p:nvPr/>
        </p:nvSpPr>
        <p:spPr bwMode="auto">
          <a:xfrm>
            <a:off x="8802290" y="2597649"/>
            <a:ext cx="403333" cy="620406"/>
          </a:xfrm>
          <a:prstGeom prst="downArrow">
            <a:avLst/>
          </a:prstGeom>
          <a:solidFill>
            <a:srgbClr val="FF3300"/>
          </a:solidFill>
          <a:ln w="12700" cap="flat" cmpd="sng" algn="ctr">
            <a:solidFill>
              <a:srgbClr val="E82808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CH" sz="4800" b="0" i="0" u="none" strike="noStrike" cap="none" normalizeH="0" baseline="0">
              <a:ln>
                <a:noFill/>
              </a:ln>
              <a:solidFill>
                <a:srgbClr val="0A3B6C"/>
              </a:solidFill>
              <a:effectLst/>
              <a:latin typeface="Arial" charset="0"/>
            </a:endParaRPr>
          </a:p>
        </p:txBody>
      </p:sp>
      <p:sp>
        <p:nvSpPr>
          <p:cNvPr id="13" name="TextBox 8">
            <a:extLst>
              <a:ext uri="{FF2B5EF4-FFF2-40B4-BE49-F238E27FC236}">
                <a16:creationId xmlns:a16="http://schemas.microsoft.com/office/drawing/2014/main" id="{633DF875-0DA4-42CD-90BE-33F271719D85}"/>
              </a:ext>
            </a:extLst>
          </p:cNvPr>
          <p:cNvSpPr txBox="1"/>
          <p:nvPr/>
        </p:nvSpPr>
        <p:spPr>
          <a:xfrm>
            <a:off x="4064159" y="6810240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dirty="0"/>
              <a:t>Stand heute</a:t>
            </a:r>
          </a:p>
        </p:txBody>
      </p:sp>
    </p:spTree>
    <p:extLst>
      <p:ext uri="{BB962C8B-B14F-4D97-AF65-F5344CB8AC3E}">
        <p14:creationId xmlns:p14="http://schemas.microsoft.com/office/powerpoint/2010/main" val="227327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mögliche </a:t>
            </a:r>
            <a:r>
              <a:rPr lang="de-CH" u="sng" dirty="0"/>
              <a:t>Gesamtlösung</a:t>
            </a:r>
            <a:r>
              <a:rPr lang="de-CH" dirty="0"/>
              <a:t> – eine Mischvariante</a:t>
            </a:r>
          </a:p>
          <a:p>
            <a:endParaRPr lang="de-CH" dirty="0"/>
          </a:p>
          <a:p>
            <a:pPr lvl="2"/>
            <a:r>
              <a:rPr lang="de-CH" dirty="0"/>
              <a:t>Erhöhung Bremsspannung</a:t>
            </a:r>
          </a:p>
          <a:p>
            <a:pPr lvl="2"/>
            <a:r>
              <a:rPr lang="de-CH" dirty="0"/>
              <a:t>Drei Speisegebiete erweitern</a:t>
            </a:r>
          </a:p>
          <a:p>
            <a:pPr lvl="2"/>
            <a:r>
              <a:rPr lang="de-CH" dirty="0"/>
              <a:t>Zwei Energiespeicher</a:t>
            </a:r>
          </a:p>
          <a:p>
            <a:pPr marL="0" lvl="2" indent="0">
              <a:buNone/>
            </a:pPr>
            <a:endParaRPr lang="de-CH" dirty="0"/>
          </a:p>
          <a:p>
            <a:pPr lvl="2"/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Ergebnisse: Energieeinsparung und Amortisation</a:t>
            </a:r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2FCC6A62-7B2F-4B39-8809-02AFD71AB0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065" y="2275982"/>
            <a:ext cx="6085240" cy="4524555"/>
          </a:xfrm>
          <a:prstGeom prst="rect">
            <a:avLst/>
          </a:prstGeom>
        </p:spPr>
      </p:pic>
      <p:sp>
        <p:nvSpPr>
          <p:cNvPr id="8" name="Rechteck 7">
            <a:extLst>
              <a:ext uri="{FF2B5EF4-FFF2-40B4-BE49-F238E27FC236}">
                <a16:creationId xmlns:a16="http://schemas.microsoft.com/office/drawing/2014/main" id="{0A09424C-21FE-415B-88C8-F68DCDD7991A}"/>
              </a:ext>
            </a:extLst>
          </p:cNvPr>
          <p:cNvSpPr/>
          <p:nvPr/>
        </p:nvSpPr>
        <p:spPr>
          <a:xfrm>
            <a:off x="474530" y="4140000"/>
            <a:ext cx="310166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 defTabSz="1007943"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Energieersparnis: ~ 2 </a:t>
            </a:r>
            <a:r>
              <a:rPr lang="de-CH" sz="2400" kern="0" dirty="0" err="1">
                <a:solidFill>
                  <a:schemeClr val="bg2"/>
                </a:solidFill>
                <a:sym typeface="Wingdings" panose="05000000000000000000" pitchFamily="2" charset="2"/>
              </a:rPr>
              <a:t>GWh</a:t>
            </a:r>
            <a:endParaRPr lang="de-CH" sz="2400" kern="0" dirty="0">
              <a:solidFill>
                <a:schemeClr val="bg2"/>
              </a:solidFill>
              <a:sym typeface="Wingdings" panose="05000000000000000000" pitchFamily="2" charset="2"/>
            </a:endParaRPr>
          </a:p>
          <a:p>
            <a:pPr marL="342900" lvl="1" indent="-342900" defTabSz="1007943">
              <a:spcAft>
                <a:spcPts val="1200"/>
              </a:spcAft>
              <a:buFont typeface="Arial" panose="020B0604020202020204" pitchFamily="34" charset="0"/>
              <a:buChar char="→"/>
            </a:pPr>
            <a:r>
              <a:rPr lang="de-CH" sz="2400" kern="0" dirty="0">
                <a:solidFill>
                  <a:schemeClr val="bg2"/>
                </a:solidFill>
                <a:sym typeface="Wingdings" panose="05000000000000000000" pitchFamily="2" charset="2"/>
              </a:rPr>
              <a:t>  Amortisationszeit: ~ 6 Jahre</a:t>
            </a:r>
            <a:endParaRPr lang="de-CH" sz="2400" kern="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7638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580089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Fazit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620878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r>
              <a:rPr lang="de-CH" dirty="0"/>
              <a:t>Erhöhung der Rückspeisespannung wird geprüft und gegebenenfalls weiterverfolgt.</a:t>
            </a:r>
          </a:p>
          <a:p>
            <a:pPr lvl="2"/>
            <a:r>
              <a:rPr lang="de-CH" dirty="0"/>
              <a:t>Erweiterung von Speisegebieten wird im Laufe des Jahres 2021 umgesetzt.</a:t>
            </a:r>
          </a:p>
          <a:p>
            <a:pPr lvl="2"/>
            <a:r>
              <a:rPr lang="de-CH" dirty="0"/>
              <a:t>Die Thematik Wechselrichter / Energiespeicher wird für zukünftige Erhaltungsmassnahmen bei entsprechenden Gleichrichterstationen in Betracht gezogen.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Fazit</a:t>
            </a:r>
          </a:p>
        </p:txBody>
      </p:sp>
    </p:spTree>
    <p:extLst>
      <p:ext uri="{BB962C8B-B14F-4D97-AF65-F5344CB8AC3E}">
        <p14:creationId xmlns:p14="http://schemas.microsoft.com/office/powerpoint/2010/main" val="32355143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platzhalter 5" descr="Ein Bild, das Auto, Person, Mann, tragen enthält.&#10;&#10;Automatisch generierte Beschreibung">
            <a:extLst>
              <a:ext uri="{FF2B5EF4-FFF2-40B4-BE49-F238E27FC236}">
                <a16:creationId xmlns:a16="http://schemas.microsoft.com/office/drawing/2014/main" id="{DE81B0C0-6020-40FD-93F0-06869C79CC2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193931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Aktueller Stand / Ausblick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1591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Aktueller Stand / Ausblick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D6CE79A-31D9-4079-B57A-8649FFCC89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" t="1107" r="1432" b="1068"/>
          <a:stretch/>
        </p:blipFill>
        <p:spPr>
          <a:xfrm>
            <a:off x="479723" y="1415722"/>
            <a:ext cx="6761892" cy="4752322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60DA3B65-DA30-4562-8B78-91D6194DD379}"/>
              </a:ext>
            </a:extLst>
          </p:cNvPr>
          <p:cNvSpPr txBox="1"/>
          <p:nvPr/>
        </p:nvSpPr>
        <p:spPr>
          <a:xfrm>
            <a:off x="7359711" y="1475581"/>
            <a:ext cx="156453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1007943">
              <a:buFont typeface="Arial" panose="020B0604020202020204" pitchFamily="34" charset="0"/>
            </a:pPr>
            <a:r>
              <a:rPr lang="de-CH" dirty="0"/>
              <a:t>Aktueller Stand</a:t>
            </a:r>
          </a:p>
        </p:txBody>
      </p:sp>
    </p:spTree>
    <p:extLst>
      <p:ext uri="{BB962C8B-B14F-4D97-AF65-F5344CB8AC3E}">
        <p14:creationId xmlns:p14="http://schemas.microsoft.com/office/powerpoint/2010/main" val="121929088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Aktueller Stand / Ausblick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4B254B8-3157-4743-BE82-319819CA813E}"/>
              </a:ext>
            </a:extLst>
          </p:cNvPr>
          <p:cNvSpPr/>
          <p:nvPr/>
        </p:nvSpPr>
        <p:spPr>
          <a:xfrm>
            <a:off x="7357565" y="4527327"/>
            <a:ext cx="2866434" cy="24208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CH" sz="1200" dirty="0">
                <a:solidFill>
                  <a:srgbClr val="474840"/>
                </a:solidFill>
              </a:rPr>
              <a:t>Legende:</a:t>
            </a:r>
          </a:p>
          <a:p>
            <a:pPr lvl="1"/>
            <a:endParaRPr lang="de-CH" sz="8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r>
              <a:rPr lang="de-CH" sz="1200" dirty="0" err="1">
                <a:solidFill>
                  <a:srgbClr val="474840"/>
                </a:solidFill>
                <a:ea typeface="Calibri" panose="020F0502020204030204" pitchFamily="34" charset="0"/>
              </a:rPr>
              <a:t>Trenner</a:t>
            </a:r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 muss geschlossen werden</a:t>
            </a:r>
          </a:p>
          <a:p>
            <a:pPr lvl="1"/>
            <a:endParaRPr lang="de-CH" sz="7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r>
              <a:rPr lang="de-CH" sz="1200" dirty="0" err="1">
                <a:solidFill>
                  <a:srgbClr val="474840"/>
                </a:solidFill>
              </a:rPr>
              <a:t>Trenner</a:t>
            </a:r>
            <a:r>
              <a:rPr lang="de-CH" sz="1200" dirty="0">
                <a:solidFill>
                  <a:srgbClr val="474840"/>
                </a:solidFill>
              </a:rPr>
              <a:t> muss geöffnet werden</a:t>
            </a:r>
          </a:p>
          <a:p>
            <a:pPr lvl="1"/>
            <a:endParaRPr lang="de-CH" sz="1400" dirty="0">
              <a:solidFill>
                <a:srgbClr val="474840"/>
              </a:solidFill>
            </a:endParaRPr>
          </a:p>
          <a:p>
            <a:pPr lvl="1"/>
            <a:br>
              <a:rPr lang="de-CH" sz="1200" dirty="0">
                <a:solidFill>
                  <a:srgbClr val="474840"/>
                </a:solidFill>
              </a:rPr>
            </a:br>
            <a:endParaRPr lang="de-CH" sz="1200" dirty="0">
              <a:solidFill>
                <a:srgbClr val="474840"/>
              </a:solidFill>
            </a:endParaRPr>
          </a:p>
          <a:p>
            <a:endParaRPr lang="de-CH" dirty="0">
              <a:solidFill>
                <a:srgbClr val="474840"/>
              </a:solidFill>
            </a:endParaRPr>
          </a:p>
          <a:p>
            <a:pPr algn="ctr"/>
            <a:endParaRPr lang="de-CH" dirty="0">
              <a:solidFill>
                <a:srgbClr val="474840"/>
              </a:solidFill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7A5C0D23-B5C7-4684-AE91-50A92316DF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6690" b="61036"/>
          <a:stretch/>
        </p:blipFill>
        <p:spPr>
          <a:xfrm>
            <a:off x="7415687" y="4927534"/>
            <a:ext cx="468312" cy="724511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60DA3B65-DA30-4562-8B78-91D6194DD379}"/>
              </a:ext>
            </a:extLst>
          </p:cNvPr>
          <p:cNvSpPr txBox="1"/>
          <p:nvPr/>
        </p:nvSpPr>
        <p:spPr>
          <a:xfrm>
            <a:off x="7359711" y="1475581"/>
            <a:ext cx="2234667" cy="1489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07943">
              <a:buFont typeface="Arial" panose="020B0604020202020204" pitchFamily="34" charset="0"/>
            </a:pPr>
            <a:r>
              <a:rPr lang="de-CH" dirty="0"/>
              <a:t>Ausblick Ende 2021</a:t>
            </a:r>
          </a:p>
          <a:p>
            <a:pPr defTabSz="1007943">
              <a:buFont typeface="Arial" panose="020B0604020202020204" pitchFamily="34" charset="0"/>
            </a:pPr>
            <a:endParaRPr lang="de-CH" dirty="0"/>
          </a:p>
          <a:p>
            <a:pPr marL="252000" lvl="2" indent="-252000" defTabSz="1007943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de-CH" dirty="0"/>
              <a:t>Energieeinsparung ca. 1’100 MWh</a:t>
            </a:r>
          </a:p>
          <a:p>
            <a:endParaRPr lang="de-CH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5E984372-2C6E-4FC0-A9E7-659F47F059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5" t="662" r="1102" b="2639"/>
          <a:stretch/>
        </p:blipFill>
        <p:spPr>
          <a:xfrm>
            <a:off x="456207" y="1388861"/>
            <a:ext cx="6802075" cy="477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9714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FA8E714-A0B9-2449-90F7-C16C655A6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CH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4C73757-8954-6345-ADEB-AE44856BA74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7A722BF6-6B82-5B45-98E3-0C2897452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Aktueller Stand / Ausblick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94B254B8-3157-4743-BE82-319819CA813E}"/>
              </a:ext>
            </a:extLst>
          </p:cNvPr>
          <p:cNvSpPr/>
          <p:nvPr/>
        </p:nvSpPr>
        <p:spPr>
          <a:xfrm>
            <a:off x="7357565" y="4527327"/>
            <a:ext cx="2866434" cy="242086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de-CH" sz="1200" dirty="0">
                <a:solidFill>
                  <a:srgbClr val="474840"/>
                </a:solidFill>
              </a:rPr>
              <a:t>Legende:</a:t>
            </a:r>
          </a:p>
          <a:p>
            <a:pPr lvl="1"/>
            <a:endParaRPr lang="de-CH" sz="8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r>
              <a:rPr lang="de-CH" sz="1200" dirty="0" err="1">
                <a:solidFill>
                  <a:srgbClr val="474840"/>
                </a:solidFill>
                <a:ea typeface="Calibri" panose="020F0502020204030204" pitchFamily="34" charset="0"/>
              </a:rPr>
              <a:t>Trenner</a:t>
            </a:r>
            <a:r>
              <a:rPr lang="de-CH" sz="1200" dirty="0">
                <a:solidFill>
                  <a:srgbClr val="474840"/>
                </a:solidFill>
                <a:ea typeface="Calibri" panose="020F0502020204030204" pitchFamily="34" charset="0"/>
              </a:rPr>
              <a:t> muss geschlossen werden</a:t>
            </a:r>
          </a:p>
          <a:p>
            <a:pPr lvl="1"/>
            <a:endParaRPr lang="de-CH" sz="700" dirty="0">
              <a:solidFill>
                <a:srgbClr val="474840"/>
              </a:solidFill>
              <a:ea typeface="Calibri" panose="020F0502020204030204" pitchFamily="34" charset="0"/>
            </a:endParaRPr>
          </a:p>
          <a:p>
            <a:pPr lvl="1"/>
            <a:r>
              <a:rPr lang="de-CH" sz="1200" dirty="0" err="1">
                <a:solidFill>
                  <a:srgbClr val="474840"/>
                </a:solidFill>
              </a:rPr>
              <a:t>Trenner</a:t>
            </a:r>
            <a:r>
              <a:rPr lang="de-CH" sz="1200" dirty="0">
                <a:solidFill>
                  <a:srgbClr val="474840"/>
                </a:solidFill>
              </a:rPr>
              <a:t> muss geöffnet werden</a:t>
            </a:r>
          </a:p>
          <a:p>
            <a:pPr lvl="1"/>
            <a:endParaRPr lang="de-CH" sz="1400" dirty="0">
              <a:solidFill>
                <a:srgbClr val="474840"/>
              </a:solidFill>
            </a:endParaRPr>
          </a:p>
          <a:p>
            <a:pPr lvl="1"/>
            <a:r>
              <a:rPr lang="de-CH" sz="1200" dirty="0">
                <a:solidFill>
                  <a:srgbClr val="474840"/>
                </a:solidFill>
              </a:rPr>
              <a:t>zusätzlicher Abgang benötigt </a:t>
            </a:r>
          </a:p>
          <a:p>
            <a:pPr lvl="1"/>
            <a:endParaRPr lang="de-CH" sz="1400" dirty="0">
              <a:solidFill>
                <a:srgbClr val="474840"/>
              </a:solidFill>
            </a:endParaRPr>
          </a:p>
          <a:p>
            <a:pPr lvl="1"/>
            <a:r>
              <a:rPr lang="de-CH" sz="1200" dirty="0">
                <a:solidFill>
                  <a:srgbClr val="474840"/>
                </a:solidFill>
              </a:rPr>
              <a:t>zusätzliche Abklärungen nötig</a:t>
            </a:r>
          </a:p>
          <a:p>
            <a:pPr lvl="1"/>
            <a:endParaRPr lang="de-CH" sz="800" dirty="0">
              <a:solidFill>
                <a:srgbClr val="474840"/>
              </a:solidFill>
            </a:endParaRPr>
          </a:p>
          <a:p>
            <a:pPr lvl="1"/>
            <a:r>
              <a:rPr lang="de-CH" sz="1200" dirty="0">
                <a:solidFill>
                  <a:srgbClr val="474840"/>
                </a:solidFill>
              </a:rPr>
              <a:t>Möglicher Standort für Energiespeicher (ES)</a:t>
            </a:r>
            <a:br>
              <a:rPr lang="de-CH" sz="1200" dirty="0">
                <a:solidFill>
                  <a:srgbClr val="474840"/>
                </a:solidFill>
              </a:rPr>
            </a:br>
            <a:br>
              <a:rPr lang="de-CH" sz="1200" dirty="0">
                <a:solidFill>
                  <a:srgbClr val="474840"/>
                </a:solidFill>
              </a:rPr>
            </a:br>
            <a:endParaRPr lang="de-CH" sz="1200" dirty="0">
              <a:solidFill>
                <a:srgbClr val="474840"/>
              </a:solidFill>
            </a:endParaRPr>
          </a:p>
          <a:p>
            <a:endParaRPr lang="de-CH" dirty="0">
              <a:solidFill>
                <a:srgbClr val="474840"/>
              </a:solidFill>
            </a:endParaRPr>
          </a:p>
          <a:p>
            <a:pPr algn="ctr"/>
            <a:endParaRPr lang="de-CH" dirty="0">
              <a:solidFill>
                <a:srgbClr val="474840"/>
              </a:solidFill>
            </a:endParaRPr>
          </a:p>
        </p:txBody>
      </p:sp>
      <p:pic>
        <p:nvPicPr>
          <p:cNvPr id="57" name="Grafik 56">
            <a:extLst>
              <a:ext uri="{FF2B5EF4-FFF2-40B4-BE49-F238E27FC236}">
                <a16:creationId xmlns:a16="http://schemas.microsoft.com/office/drawing/2014/main" id="{7A5C0D23-B5C7-4684-AE91-50A92316D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5687" y="4927534"/>
            <a:ext cx="438950" cy="1859441"/>
          </a:xfrm>
          <a:prstGeom prst="rect">
            <a:avLst/>
          </a:prstGeom>
        </p:spPr>
      </p:pic>
      <p:sp>
        <p:nvSpPr>
          <p:cNvPr id="59" name="Textfeld 58">
            <a:extLst>
              <a:ext uri="{FF2B5EF4-FFF2-40B4-BE49-F238E27FC236}">
                <a16:creationId xmlns:a16="http://schemas.microsoft.com/office/drawing/2014/main" id="{60DA3B65-DA30-4562-8B78-91D6194DD379}"/>
              </a:ext>
            </a:extLst>
          </p:cNvPr>
          <p:cNvSpPr txBox="1"/>
          <p:nvPr/>
        </p:nvSpPr>
        <p:spPr>
          <a:xfrm>
            <a:off x="7359711" y="1475581"/>
            <a:ext cx="2234667" cy="14896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007943">
              <a:buFont typeface="Arial" panose="020B0604020202020204" pitchFamily="34" charset="0"/>
            </a:pPr>
            <a:r>
              <a:rPr lang="de-CH" dirty="0"/>
              <a:t>Ausblick mittelfristig</a:t>
            </a:r>
          </a:p>
          <a:p>
            <a:pPr defTabSz="1007943">
              <a:buFont typeface="Arial" panose="020B0604020202020204" pitchFamily="34" charset="0"/>
            </a:pPr>
            <a:endParaRPr lang="de-CH" dirty="0"/>
          </a:p>
          <a:p>
            <a:pPr marL="252000" lvl="2" indent="-252000" defTabSz="1007943">
              <a:lnSpc>
                <a:spcPct val="105000"/>
              </a:lnSpc>
              <a:spcBef>
                <a:spcPts val="300"/>
              </a:spcBef>
              <a:spcAft>
                <a:spcPts val="3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de-CH" dirty="0"/>
              <a:t>Energieeinsparung ca. 2’000 MWh</a:t>
            </a:r>
          </a:p>
          <a:p>
            <a:endParaRPr lang="de-CH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E182B3E-9CB3-40FB-B04C-13EEE96AE2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46" t="596" r="1104" b="2721"/>
          <a:stretch/>
        </p:blipFill>
        <p:spPr>
          <a:xfrm>
            <a:off x="464414" y="1382872"/>
            <a:ext cx="6786396" cy="4768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188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elle 11">
            <a:extLst>
              <a:ext uri="{FF2B5EF4-FFF2-40B4-BE49-F238E27FC236}">
                <a16:creationId xmlns:a16="http://schemas.microsoft.com/office/drawing/2014/main" id="{3860BA63-FF79-2A4A-B892-BFD5CBB0A707}"/>
              </a:ext>
            </a:extLst>
          </p:cNvPr>
          <p:cNvGraphicFramePr>
            <a:graphicFrameLocks noGrp="1"/>
          </p:cNvGraphicFramePr>
          <p:nvPr/>
        </p:nvGraphicFramePr>
        <p:xfrm>
          <a:off x="3635906" y="0"/>
          <a:ext cx="3420000" cy="328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20000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698351">
                <a:tc>
                  <a:txBody>
                    <a:bodyPr/>
                    <a:lstStyle/>
                    <a:p>
                      <a:pPr marL="0" lvl="2" indent="0" algn="ctr">
                        <a:buNone/>
                      </a:pPr>
                      <a:r>
                        <a:rPr lang="de-CH" sz="2800" b="0" dirty="0"/>
                        <a:t>Herzlichen </a:t>
                      </a:r>
                      <a:r>
                        <a:rPr lang="de-CH" sz="6200" b="0" dirty="0"/>
                        <a:t>Dank</a:t>
                      </a:r>
                    </a:p>
                    <a:p>
                      <a:pPr marL="0" lvl="2" indent="0" algn="ctr">
                        <a:buNone/>
                      </a:pPr>
                      <a:r>
                        <a:rPr lang="de-DE" sz="2800" b="0" dirty="0"/>
                        <a:t>für Ihr Interesse.</a:t>
                      </a:r>
                    </a:p>
                  </a:txBody>
                  <a:tcPr marL="360000" marR="360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55445">
                <a:tc>
                  <a:txBody>
                    <a:bodyPr/>
                    <a:lstStyle/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521985">
                <a:tc>
                  <a:txBody>
                    <a:bodyPr/>
                    <a:lstStyle/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324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9371385"/>
                  </a:ext>
                </a:extLst>
              </a:tr>
            </a:tbl>
          </a:graphicData>
        </a:graphic>
      </p:graphicFrame>
      <p:pic>
        <p:nvPicPr>
          <p:cNvPr id="13" name="Grafik 12">
            <a:extLst>
              <a:ext uri="{FF2B5EF4-FFF2-40B4-BE49-F238E27FC236}">
                <a16:creationId xmlns:a16="http://schemas.microsoft.com/office/drawing/2014/main" id="{51C840B3-C3C3-0247-A5B6-D713F0B457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93" y="137618"/>
            <a:ext cx="3420000" cy="2241790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140DB3F2-87BE-094B-BE2E-3EA2DCC8F3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52"/>
          <a:stretch/>
        </p:blipFill>
        <p:spPr>
          <a:xfrm>
            <a:off x="3629118" y="3417713"/>
            <a:ext cx="3426788" cy="3967459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39A854E8-880D-EF48-B04C-1057DFA7C7F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93" y="5139158"/>
            <a:ext cx="3420000" cy="2242800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43F2C384-D031-A74C-9BE6-21AF5EDD0C6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893" y="2483693"/>
            <a:ext cx="3423308" cy="2551293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50F5408D-D37F-E84D-A5DA-59DBEE97584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"/>
          <a:stretch/>
        </p:blipFill>
        <p:spPr>
          <a:xfrm>
            <a:off x="7169611" y="137618"/>
            <a:ext cx="3423307" cy="224179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B60B9287-237E-6243-8BBC-6C99A2F82182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69610" y="2483693"/>
            <a:ext cx="3423308" cy="489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813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 descr="Ein Bild, das draußen, grün, Bus, Gebäude enthält.&#10;&#10;Automatisch generierte Beschreibung">
            <a:extLst>
              <a:ext uri="{FF2B5EF4-FFF2-40B4-BE49-F238E27FC236}">
                <a16:creationId xmlns:a16="http://schemas.microsoft.com/office/drawing/2014/main" id="{12BA065B-2A33-4BF6-978F-052A6A6134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"/>
          <a:stretch/>
        </p:blipFill>
        <p:spPr>
          <a:xfrm>
            <a:off x="0" y="-1"/>
            <a:ext cx="10684372" cy="7559675"/>
          </a:xfrm>
          <a:prstGeom prst="rect">
            <a:avLst/>
          </a:prstGeom>
        </p:spPr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66525552-8EC0-FF43-8686-FA1F581187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244205"/>
              </p:ext>
            </p:extLst>
          </p:nvPr>
        </p:nvGraphicFramePr>
        <p:xfrm>
          <a:off x="5388775" y="443511"/>
          <a:ext cx="4949862" cy="61172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49862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945900">
                <a:tc>
                  <a:txBody>
                    <a:bodyPr/>
                    <a:lstStyle/>
                    <a:p>
                      <a:pPr marL="0" lvl="2" indent="0" algn="l">
                        <a:lnSpc>
                          <a:spcPct val="85000"/>
                        </a:lnSpc>
                        <a:buNone/>
                      </a:pPr>
                      <a:r>
                        <a:rPr lang="de-CH" sz="3200" b="1" dirty="0"/>
                        <a:t>Agenda</a:t>
                      </a:r>
                      <a:endParaRPr lang="de-CH" sz="4000" b="1" dirty="0"/>
                    </a:p>
                  </a:txBody>
                  <a:tcPr marL="288000" marR="288000" marT="360000" marB="21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75356">
                <a:tc>
                  <a:txBody>
                    <a:bodyPr/>
                    <a:lstStyle/>
                    <a:p>
                      <a:pPr algn="l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5051374">
                <a:tc>
                  <a:txBody>
                    <a:bodyPr/>
                    <a:lstStyle/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BVB</a:t>
                      </a: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Einleitung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Ausgangslage Studie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Vorgehen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  <a:p>
                      <a:pPr marL="185738" lvl="2" indent="-177800">
                        <a:spcAft>
                          <a:spcPts val="18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Ergebnisse</a:t>
                      </a:r>
                      <a:endParaRPr lang="de-CH" sz="1800" dirty="0">
                        <a:solidFill>
                          <a:schemeClr val="bg1"/>
                        </a:solidFill>
                      </a:endParaRPr>
                    </a:p>
                    <a:p>
                      <a:pPr marL="185738" marR="0" lvl="2" indent="-17780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Fazit</a:t>
                      </a:r>
                      <a:endParaRPr lang="de-CH" sz="1600" dirty="0">
                        <a:solidFill>
                          <a:schemeClr val="bg1"/>
                        </a:solidFill>
                      </a:endParaRPr>
                    </a:p>
                    <a:p>
                      <a:pPr marL="185738" marR="0" lvl="2" indent="-17780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8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e-CH" sz="2400" b="1" dirty="0">
                          <a:solidFill>
                            <a:schemeClr val="bg1"/>
                          </a:solidFill>
                        </a:rPr>
                        <a:t>Aktueller Stand / Ausblick</a:t>
                      </a:r>
                      <a:endParaRPr lang="de-CH" sz="2000" dirty="0">
                        <a:solidFill>
                          <a:schemeClr val="bg1"/>
                        </a:solidFill>
                      </a:endParaRPr>
                    </a:p>
                  </a:txBody>
                  <a:tcPr marL="288000" marT="28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5729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platzhalter 2" descr="Ein Bild, das Wasser, draußen, Brücke, Gebäude enthält.&#10;&#10;Automatisch generierte Beschreibung">
            <a:extLst>
              <a:ext uri="{FF2B5EF4-FFF2-40B4-BE49-F238E27FC236}">
                <a16:creationId xmlns:a16="http://schemas.microsoft.com/office/drawing/2014/main" id="{F1FAFC5A-460F-4E91-9751-E1B942D3EAF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aphicFrame>
        <p:nvGraphicFramePr>
          <p:cNvPr id="7" name="Tabelle 6">
            <a:extLst>
              <a:ext uri="{FF2B5EF4-FFF2-40B4-BE49-F238E27FC236}">
                <a16:creationId xmlns:a16="http://schemas.microsoft.com/office/drawing/2014/main" id="{C69F23AB-6A13-C642-AB08-1EE58D7E01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559887"/>
              </p:ext>
            </p:extLst>
          </p:nvPr>
        </p:nvGraphicFramePr>
        <p:xfrm>
          <a:off x="5074282" y="1185523"/>
          <a:ext cx="5256584" cy="3206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84">
                  <a:extLst>
                    <a:ext uri="{9D8B030D-6E8A-4147-A177-3AD203B41FA5}">
                      <a16:colId xmlns:a16="http://schemas.microsoft.com/office/drawing/2014/main" val="10118460"/>
                    </a:ext>
                  </a:extLst>
                </a:gridCol>
              </a:tblGrid>
              <a:tr h="2776533">
                <a:tc>
                  <a:txBody>
                    <a:bodyPr/>
                    <a:lstStyle/>
                    <a:p>
                      <a:pPr marL="0" lvl="2" indent="0" algn="ctr">
                        <a:lnSpc>
                          <a:spcPct val="850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de-CH" sz="4000" b="0" dirty="0"/>
                        <a:t>Über die BVB</a:t>
                      </a:r>
                      <a:endParaRPr lang="de-CH" sz="6000" b="0" dirty="0"/>
                    </a:p>
                  </a:txBody>
                  <a:tcPr marL="288000" marR="288000" marT="360000" marB="216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4902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7014328"/>
                  </a:ext>
                </a:extLst>
              </a:tr>
              <a:tr h="80635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1139363"/>
                  </a:ext>
                </a:extLst>
              </a:tr>
              <a:tr h="346601">
                <a:tc>
                  <a:txBody>
                    <a:bodyPr/>
                    <a:lstStyle/>
                    <a:p>
                      <a:pPr algn="ctr">
                        <a:lnSpc>
                          <a:spcPts val="360"/>
                        </a:lnSpc>
                        <a:spcAft>
                          <a:spcPts val="0"/>
                        </a:spcAft>
                      </a:pPr>
                      <a:endParaRPr lang="de-DE" sz="800" b="0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28800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762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alpha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39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952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235104-2D20-F348-AE95-794C2D53D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spcAft>
                <a:spcPts val="1200"/>
              </a:spcAft>
            </a:pPr>
            <a:r>
              <a:rPr lang="de-CH" sz="5800" dirty="0">
                <a:solidFill>
                  <a:schemeClr val="bg2"/>
                </a:solidFill>
              </a:rPr>
              <a:t>Die BVB</a:t>
            </a:r>
            <a:br>
              <a:rPr lang="de-CH" sz="5800" dirty="0">
                <a:solidFill>
                  <a:schemeClr val="bg2"/>
                </a:solidFill>
              </a:rPr>
            </a:br>
            <a:r>
              <a:rPr lang="de-CH" sz="5800" dirty="0">
                <a:solidFill>
                  <a:schemeClr val="bg2"/>
                </a:solidFill>
              </a:rPr>
              <a:t>verbindet.</a:t>
            </a:r>
            <a:br>
              <a:rPr lang="de-CH" sz="5800" dirty="0">
                <a:solidFill>
                  <a:schemeClr val="bg2"/>
                </a:solidFill>
              </a:rPr>
            </a:br>
            <a:r>
              <a:rPr lang="de-CH" sz="5800" dirty="0"/>
              <a:t>Grenzenlos.</a:t>
            </a:r>
            <a:r>
              <a:rPr lang="de-CH" sz="5400" dirty="0">
                <a:solidFill>
                  <a:schemeClr val="bg2"/>
                </a:solidFill>
              </a:rPr>
              <a:t> </a:t>
            </a:r>
            <a:br>
              <a:rPr lang="de-CH" dirty="0">
                <a:solidFill>
                  <a:schemeClr val="bg2"/>
                </a:solidFill>
              </a:rPr>
            </a:b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1EB14BB-657E-4F4A-9636-ADA7189685E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200000"/>
            <a:ext cx="3041706" cy="125675"/>
          </a:xfrm>
        </p:spPr>
        <p:txBody>
          <a:bodyPr/>
          <a:lstStyle/>
          <a:p>
            <a:r>
              <a:rPr lang="de-CH" dirty="0"/>
              <a:t>22. September 2021 - Yves Flückiger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5C9FAC1-3DFF-3E42-BE52-96E0C13F5D60}"/>
              </a:ext>
            </a:extLst>
          </p:cNvPr>
          <p:cNvSpPr>
            <a:spLocks noGrp="1"/>
          </p:cNvSpPr>
          <p:nvPr>
            <p:ph idx="19"/>
          </p:nvPr>
        </p:nvSpPr>
        <p:spPr/>
        <p:txBody>
          <a:bodyPr/>
          <a:lstStyle/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de-CH" dirty="0"/>
              <a:t>Buslinie 55 nach </a:t>
            </a:r>
            <a:r>
              <a:rPr lang="de-CH" dirty="0" err="1"/>
              <a:t>Kandern</a:t>
            </a:r>
            <a:r>
              <a:rPr lang="de-CH" dirty="0"/>
              <a:t> (D) seit 1999</a:t>
            </a:r>
          </a:p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de-CH" dirty="0"/>
              <a:t>Buslinie 38 nach Grenzach-Wyhlen (D) seit 2008</a:t>
            </a:r>
          </a:p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de-CH" dirty="0"/>
              <a:t>Tramlinie 8 nach Weil am Rhein (D) seit Dezember 2014</a:t>
            </a:r>
          </a:p>
          <a:p>
            <a:pPr lvl="2">
              <a:lnSpc>
                <a:spcPct val="105000"/>
              </a:lnSpc>
              <a:spcAft>
                <a:spcPts val="600"/>
              </a:spcAft>
            </a:pPr>
            <a:r>
              <a:rPr lang="de-CH" dirty="0"/>
              <a:t>Tramlinie 3 nach Saint-Louis (F) seit Dezember 2017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F5FAA7CF-6376-7E4B-BEAD-EC1F7072E60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Tram 8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A0A9E90-1F9C-A74D-9594-6AE0DB6B1DE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/>
              <a:t>Bus 38 und 55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DF84358B-A934-F64D-B93B-1AB0030A5A7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Tram 3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E039E65-D61B-9E43-85E6-C8379CA79E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Grenzenloser ÖV im Dreiländereck</a:t>
            </a:r>
            <a:endParaRPr lang="de-DE" sz="2000" dirty="0"/>
          </a:p>
        </p:txBody>
      </p:sp>
      <p:pic>
        <p:nvPicPr>
          <p:cNvPr id="27" name="Picture 2">
            <a:extLst>
              <a:ext uri="{FF2B5EF4-FFF2-40B4-BE49-F238E27FC236}">
                <a16:creationId xmlns:a16="http://schemas.microsoft.com/office/drawing/2014/main" id="{FB6F0172-402C-A846-AE2F-2604B8730D60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55" b="155"/>
          <a:stretch/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Bildplatzhalter 8" descr="Ein Bild, das draußen, Straße, Bus, grün enthält.&#10;&#10;Automatisch generierte Beschreibung">
            <a:extLst>
              <a:ext uri="{FF2B5EF4-FFF2-40B4-BE49-F238E27FC236}">
                <a16:creationId xmlns:a16="http://schemas.microsoft.com/office/drawing/2014/main" id="{A13CCCEF-56B4-4380-8C40-487AEE893D7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33" t="39735" r="-1" b="4961"/>
          <a:stretch/>
        </p:blipFill>
        <p:spPr>
          <a:xfrm>
            <a:off x="3833738" y="4965075"/>
            <a:ext cx="3116336" cy="1884988"/>
          </a:xfrm>
        </p:spPr>
      </p:pic>
      <p:pic>
        <p:nvPicPr>
          <p:cNvPr id="12" name="Bildplatzhalter 11" descr="Ein Bild, das Gebäude, draußen, Schild, leer enthält.&#10;&#10;Automatisch generierte Beschreibung">
            <a:extLst>
              <a:ext uri="{FF2B5EF4-FFF2-40B4-BE49-F238E27FC236}">
                <a16:creationId xmlns:a16="http://schemas.microsoft.com/office/drawing/2014/main" id="{1C3574BB-C815-43D1-9487-9A8876A48BA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" b="50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552746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>
            <a:extLst>
              <a:ext uri="{FF2B5EF4-FFF2-40B4-BE49-F238E27FC236}">
                <a16:creationId xmlns:a16="http://schemas.microsoft.com/office/drawing/2014/main" id="{D694337B-7964-8749-8AF4-546B9751FA8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3338" y="2843733"/>
            <a:ext cx="6120680" cy="4086819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2F5AE99-9DF5-9B4D-94BF-F597821B3D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200000"/>
            <a:ext cx="3329738" cy="125675"/>
          </a:xfrm>
        </p:spPr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F6C59CFA-C1EF-A244-AEBA-CB111F8B1AC8}"/>
              </a:ext>
            </a:extLst>
          </p:cNvPr>
          <p:cNvSpPr txBox="1"/>
          <p:nvPr/>
        </p:nvSpPr>
        <p:spPr>
          <a:xfrm>
            <a:off x="503999" y="1403573"/>
            <a:ext cx="9157956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CH" sz="4400" b="1" dirty="0">
                <a:solidFill>
                  <a:schemeClr val="bg2"/>
                </a:solidFill>
              </a:rPr>
              <a:t>Dichtes Netz und dichter Fahrplan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298B070-FE2F-4743-90E3-ED1709DD97AD}"/>
              </a:ext>
            </a:extLst>
          </p:cNvPr>
          <p:cNvSpPr txBox="1"/>
          <p:nvPr/>
        </p:nvSpPr>
        <p:spPr>
          <a:xfrm>
            <a:off x="6842735" y="2329224"/>
            <a:ext cx="229344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CH" sz="2400" dirty="0">
                <a:solidFill>
                  <a:schemeClr val="accent3"/>
                </a:solidFill>
              </a:rPr>
              <a:t>7.5-Minuten-Takt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4F790B48-9725-1644-9610-78341C159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Hohe Beförderungsleistung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062EC70-C41D-4840-B374-CAAC96BB004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713"/>
          <a:stretch/>
        </p:blipFill>
        <p:spPr>
          <a:xfrm>
            <a:off x="6842735" y="2957959"/>
            <a:ext cx="3091180" cy="2118022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57403495-5766-3F46-A4C2-D8205E2D0DDD}"/>
              </a:ext>
            </a:extLst>
          </p:cNvPr>
          <p:cNvSpPr txBox="1"/>
          <p:nvPr/>
        </p:nvSpPr>
        <p:spPr>
          <a:xfrm>
            <a:off x="509116" y="2329224"/>
            <a:ext cx="263213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CH" sz="2400" dirty="0">
                <a:solidFill>
                  <a:schemeClr val="accent3"/>
                </a:solidFill>
              </a:rPr>
              <a:t>184</a:t>
            </a:r>
            <a:r>
              <a:rPr lang="de-CH" sz="1200" dirty="0">
                <a:solidFill>
                  <a:schemeClr val="accent3"/>
                </a:solidFill>
              </a:rPr>
              <a:t> </a:t>
            </a:r>
            <a:r>
              <a:rPr lang="de-CH" sz="2400" dirty="0">
                <a:solidFill>
                  <a:schemeClr val="accent3"/>
                </a:solidFill>
              </a:rPr>
              <a:t>km Linienlänge</a:t>
            </a:r>
          </a:p>
        </p:txBody>
      </p:sp>
    </p:spTree>
    <p:extLst>
      <p:ext uri="{BB962C8B-B14F-4D97-AF65-F5344CB8AC3E}">
        <p14:creationId xmlns:p14="http://schemas.microsoft.com/office/powerpoint/2010/main" val="1259200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F439B94-BE77-2D47-81F8-78D19E45F45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200000"/>
            <a:ext cx="3041706" cy="125675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000" b="0" i="0" u="none" strike="noStrike" kern="1200" cap="none" spc="0" normalizeH="0" baseline="0" noProof="0">
                <a:ln>
                  <a:noFill/>
                </a:ln>
                <a:solidFill>
                  <a:srgbClr val="415A69">
                    <a:lumMod val="75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22. September 2021 - Yves Flückiger</a:t>
            </a:r>
            <a:endParaRPr kumimoji="0" lang="de-CH" sz="1000" b="0" i="0" u="none" strike="noStrike" kern="1200" cap="none" spc="0" normalizeH="0" baseline="0" noProof="0" dirty="0">
              <a:ln>
                <a:noFill/>
              </a:ln>
              <a:solidFill>
                <a:srgbClr val="415A69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842989E6-779B-F04F-AF8E-BD264450FC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Wichtige Kennzahlen aus dem Geschäftsjahr 2020 </a:t>
            </a:r>
          </a:p>
        </p:txBody>
      </p:sp>
      <p:graphicFrame>
        <p:nvGraphicFramePr>
          <p:cNvPr id="10" name="Tabelle 9">
            <a:extLst>
              <a:ext uri="{FF2B5EF4-FFF2-40B4-BE49-F238E27FC236}">
                <a16:creationId xmlns:a16="http://schemas.microsoft.com/office/drawing/2014/main" id="{3C45EEF4-5922-0B40-8322-F659AD85D879}"/>
              </a:ext>
            </a:extLst>
          </p:cNvPr>
          <p:cNvGraphicFramePr>
            <a:graphicFrameLocks noGrp="1"/>
          </p:cNvGraphicFramePr>
          <p:nvPr/>
        </p:nvGraphicFramePr>
        <p:xfrm>
          <a:off x="2033538" y="1331565"/>
          <a:ext cx="7453010" cy="4756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672408">
                  <a:extLst>
                    <a:ext uri="{9D8B030D-6E8A-4147-A177-3AD203B41FA5}">
                      <a16:colId xmlns:a16="http://schemas.microsoft.com/office/drawing/2014/main" val="1157611507"/>
                    </a:ext>
                  </a:extLst>
                </a:gridCol>
                <a:gridCol w="2002907">
                  <a:extLst>
                    <a:ext uri="{9D8B030D-6E8A-4147-A177-3AD203B41FA5}">
                      <a16:colId xmlns:a16="http://schemas.microsoft.com/office/drawing/2014/main" val="33004010"/>
                    </a:ext>
                  </a:extLst>
                </a:gridCol>
                <a:gridCol w="1777695">
                  <a:extLst>
                    <a:ext uri="{9D8B030D-6E8A-4147-A177-3AD203B41FA5}">
                      <a16:colId xmlns:a16="http://schemas.microsoft.com/office/drawing/2014/main" val="3707870357"/>
                    </a:ext>
                  </a:extLst>
                </a:gridCol>
              </a:tblGrid>
              <a:tr h="864096">
                <a:tc>
                  <a:txBody>
                    <a:bodyPr/>
                    <a:lstStyle/>
                    <a:p>
                      <a:endParaRPr lang="de-CH" dirty="0"/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b="1" u="none" dirty="0">
                          <a:solidFill>
                            <a:schemeClr val="bg2"/>
                          </a:solidFill>
                        </a:rPr>
                        <a:t>Tram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1800" b="1" u="none" dirty="0">
                          <a:solidFill>
                            <a:schemeClr val="accent3"/>
                          </a:solidFill>
                        </a:rPr>
                        <a:t>Bus</a:t>
                      </a:r>
                    </a:p>
                  </a:txBody>
                  <a:tcPr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19913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CH" sz="600" dirty="0">
                        <a:solidFill>
                          <a:schemeClr val="tx1"/>
                        </a:solidFill>
                      </a:endParaRPr>
                    </a:p>
                  </a:txBody>
                  <a:tcPr marL="21600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CH" sz="600" b="1" dirty="0">
                        <a:solidFill>
                          <a:schemeClr val="bg2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de-CH" sz="600" b="1" dirty="0">
                        <a:solidFill>
                          <a:schemeClr val="accent3"/>
                        </a:solidFill>
                      </a:endParaRPr>
                    </a:p>
                  </a:txBody>
                  <a:tcPr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9451181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000" b="1" dirty="0">
                          <a:solidFill>
                            <a:schemeClr val="tx1"/>
                          </a:solidFill>
                        </a:rPr>
                        <a:t>Linienlängen</a:t>
                      </a:r>
                      <a:r>
                        <a:rPr lang="de-CH" sz="180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200" dirty="0">
                          <a:solidFill>
                            <a:schemeClr val="tx1"/>
                          </a:solidFill>
                        </a:rPr>
                        <a:t>in m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bg2"/>
                          </a:solidFill>
                        </a:rPr>
                        <a:t>72’898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accent3"/>
                          </a:solidFill>
                        </a:rPr>
                        <a:t>111’914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15723231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000" b="1" dirty="0">
                          <a:solidFill>
                            <a:schemeClr val="tx1"/>
                          </a:solidFill>
                        </a:rPr>
                        <a:t>Kurskilometer</a:t>
                      </a:r>
                      <a:endParaRPr lang="de-CH" sz="1800" b="1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200" dirty="0">
                          <a:solidFill>
                            <a:schemeClr val="tx1"/>
                          </a:solidFill>
                        </a:rPr>
                        <a:t>in Tausend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bg2"/>
                          </a:solidFill>
                        </a:rPr>
                        <a:t>6’064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accent3"/>
                          </a:solidFill>
                        </a:rPr>
                        <a:t>6’296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2788050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Rollmaterial</a:t>
                      </a:r>
                      <a:r>
                        <a:rPr lang="de-CH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de-CH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200" dirty="0">
                          <a:solidFill>
                            <a:schemeClr val="tx1"/>
                          </a:solidFill>
                        </a:rPr>
                        <a:t>Fahrzeuge, inkl. Tramanhängerwagen, exkl. Oldtimer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bg2"/>
                          </a:solidFill>
                        </a:rPr>
                        <a:t>135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accent3"/>
                          </a:solidFill>
                        </a:rPr>
                        <a:t>115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23974969"/>
                  </a:ext>
                </a:extLst>
              </a:tr>
              <a:tr h="883058">
                <a:tc>
                  <a:txBody>
                    <a:bodyPr/>
                    <a:lstStyle/>
                    <a:p>
                      <a:pPr marL="0" marR="0" lvl="0" indent="0" algn="l" defTabSz="100794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20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Anzahl Linien </a:t>
                      </a:r>
                      <a:r>
                        <a:rPr lang="de-CH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</a:p>
                  </a:txBody>
                  <a:tcPr marL="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bg2"/>
                          </a:solidFill>
                        </a:rPr>
                        <a:t>9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CH" sz="3200" b="1" dirty="0">
                          <a:solidFill>
                            <a:schemeClr val="accent3"/>
                          </a:solidFill>
                        </a:rPr>
                        <a:t>15</a:t>
                      </a:r>
                    </a:p>
                  </a:txBody>
                  <a:tcPr marT="972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7676160"/>
                  </a:ext>
                </a:extLst>
              </a:tr>
            </a:tbl>
          </a:graphicData>
        </a:graphic>
      </p:graphicFrame>
      <p:pic>
        <p:nvPicPr>
          <p:cNvPr id="16" name="Picture 2" descr="K:\03_Produkte\07_Geschäftsbericht\2015\Fotos\AA_Bilder aus dem GB 2015\Piktogramme\Linienlaengen.jpg">
            <a:extLst>
              <a:ext uri="{FF2B5EF4-FFF2-40B4-BE49-F238E27FC236}">
                <a16:creationId xmlns:a16="http://schemas.microsoft.com/office/drawing/2014/main" id="{CF993C98-9347-3946-8773-F8BE8D54F9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98" y="2501787"/>
            <a:ext cx="762544" cy="71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K:\03_Produkte\07_Geschäftsbericht\2015\Fotos\AA_Bilder aus dem GB 2015\Piktogramme\Kurskilometer.jpg">
            <a:extLst>
              <a:ext uri="{FF2B5EF4-FFF2-40B4-BE49-F238E27FC236}">
                <a16:creationId xmlns:a16="http://schemas.microsoft.com/office/drawing/2014/main" id="{4EB53D3C-34FC-3E49-BE80-E76C06CE48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20" y="3480066"/>
            <a:ext cx="871271" cy="492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K:\03_Produkte\07_Geschäftsbericht\2015\Fotos\AA_Bilder aus dem GB 2015\Piktogramme\Tram_2.jpg">
            <a:extLst>
              <a:ext uri="{FF2B5EF4-FFF2-40B4-BE49-F238E27FC236}">
                <a16:creationId xmlns:a16="http://schemas.microsoft.com/office/drawing/2014/main" id="{F91F206F-5743-3042-A857-5E3747C1BB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52" y="4159042"/>
            <a:ext cx="783468" cy="723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K:\03_Produkte\07_Geschäftsbericht\2015\Fotos\AA_Bilder aus dem GB 2015\Piktogramme\Linienlaengen.jpg">
            <a:extLst>
              <a:ext uri="{FF2B5EF4-FFF2-40B4-BE49-F238E27FC236}">
                <a16:creationId xmlns:a16="http://schemas.microsoft.com/office/drawing/2014/main" id="{4D969B77-D308-354C-B7E2-76186BDAAC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75" y="5122851"/>
            <a:ext cx="762544" cy="71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B959A93-403E-DA42-AAD0-1B5A59CDA9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252000">
              <a:spcBef>
                <a:spcPts val="1200"/>
              </a:spcBef>
            </a:pPr>
            <a:r>
              <a:rPr lang="de-CH" sz="3600" b="1" dirty="0"/>
              <a:t>Engagement.</a:t>
            </a:r>
          </a:p>
          <a:p>
            <a:pPr indent="-252000">
              <a:spcBef>
                <a:spcPts val="1200"/>
              </a:spcBef>
            </a:pPr>
            <a:r>
              <a:rPr lang="de-CH" b="1" dirty="0">
                <a:solidFill>
                  <a:schemeClr val="tx1"/>
                </a:solidFill>
              </a:rPr>
              <a:t>Über 1’300 Mitarbeitende stehen an 365 Tagen praktisch rund um die Uhr für die Fahrgäste der BVB im Einsatz.  </a:t>
            </a:r>
            <a:endParaRPr lang="de-CH" dirty="0">
              <a:solidFill>
                <a:schemeClr val="tx1"/>
              </a:solidFill>
            </a:endParaRPr>
          </a:p>
          <a:p>
            <a:pPr lvl="1"/>
            <a:endParaRPr lang="de-CH" dirty="0"/>
          </a:p>
          <a:p>
            <a:pPr lvl="2"/>
            <a:r>
              <a:rPr lang="de-CH" dirty="0"/>
              <a:t>Fahrdienst und Netzservice</a:t>
            </a:r>
          </a:p>
          <a:p>
            <a:pPr lvl="2"/>
            <a:r>
              <a:rPr lang="de-CH" dirty="0"/>
              <a:t>Service-/Instandhaltungszentren und Busgarage</a:t>
            </a:r>
          </a:p>
          <a:p>
            <a:pPr lvl="2"/>
            <a:r>
              <a:rPr lang="de-CH" dirty="0"/>
              <a:t>Kundenzentrum und Kommunikation</a:t>
            </a:r>
          </a:p>
          <a:p>
            <a:pPr lvl="2"/>
            <a:r>
              <a:rPr lang="de-CH" dirty="0"/>
              <a:t>Bahninfrastruktur und elektrische Anlagen</a:t>
            </a:r>
          </a:p>
          <a:p>
            <a:pPr lvl="2"/>
            <a:r>
              <a:rPr lang="de-CH" dirty="0"/>
              <a:t>Querschnittsaufgaben (z.B. Finanzen, Personal)</a:t>
            </a:r>
          </a:p>
          <a:p>
            <a:endParaRPr lang="de-CH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576AED6-BC83-5C4F-A114-5CEA835B31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4000" y="7199999"/>
            <a:ext cx="3185722" cy="180237"/>
          </a:xfrm>
        </p:spPr>
        <p:txBody>
          <a:bodyPr/>
          <a:lstStyle/>
          <a:p>
            <a:r>
              <a:rPr lang="de-CH"/>
              <a:t>22. September 2021 - Yves Flückiger</a:t>
            </a:r>
            <a:endParaRPr lang="de-CH" dirty="0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308E81B2-A451-5D4B-8FD5-7FB1D17E2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Die Mitarbeiterinnen und Mitarbeiter der BVB</a:t>
            </a:r>
          </a:p>
        </p:txBody>
      </p:sp>
      <p:pic>
        <p:nvPicPr>
          <p:cNvPr id="7" name="Picture 3" descr="N:\Kommunikation\Geschäftsbericht\2015\Fotos\AA_Bilder aus dem GB 2015\Fotos\DSC_9623.jpg">
            <a:extLst>
              <a:ext uri="{FF2B5EF4-FFF2-40B4-BE49-F238E27FC236}">
                <a16:creationId xmlns:a16="http://schemas.microsoft.com/office/drawing/2014/main" id="{EF880542-45B5-AB4A-B4AF-7EBF500FA76B}"/>
              </a:ext>
            </a:extLst>
          </p:cNvPr>
          <p:cNvPicPr>
            <a:picLocks noGrp="1" noChangeAspect="1" noChangeArrowheads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55" r="2963"/>
          <a:stretch/>
        </p:blipFill>
        <p:spPr bwMode="auto">
          <a:xfrm>
            <a:off x="5541963" y="1438274"/>
            <a:ext cx="4679950" cy="540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1891518"/>
      </p:ext>
    </p:extLst>
  </p:cSld>
  <p:clrMapOvr>
    <a:masterClrMapping/>
  </p:clrMapOvr>
</p:sld>
</file>

<file path=ppt/theme/theme1.xml><?xml version="1.0" encoding="utf-8"?>
<a:theme xmlns:a="http://schemas.openxmlformats.org/drawingml/2006/main" name="BVB_PowerPoint">
  <a:themeElements>
    <a:clrScheme name="BVB">
      <a:dk1>
        <a:sysClr val="windowText" lastClr="000000"/>
      </a:dk1>
      <a:lt1>
        <a:sysClr val="window" lastClr="FFFFFF"/>
      </a:lt1>
      <a:dk2>
        <a:srgbClr val="E6EB00"/>
      </a:dk2>
      <a:lt2>
        <a:srgbClr val="00873C"/>
      </a:lt2>
      <a:accent1>
        <a:srgbClr val="184B9C"/>
      </a:accent1>
      <a:accent2>
        <a:srgbClr val="D03423"/>
      </a:accent2>
      <a:accent3>
        <a:srgbClr val="415A69"/>
      </a:accent3>
      <a:accent4>
        <a:srgbClr val="96A0A5"/>
      </a:accent4>
      <a:accent5>
        <a:srgbClr val="5A3C28"/>
      </a:accent5>
      <a:accent6>
        <a:srgbClr val="FFB987"/>
      </a:accent6>
      <a:hlink>
        <a:srgbClr val="000000"/>
      </a:hlink>
      <a:folHlink>
        <a:srgbClr val="00000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dirty="0"/>
        </a:defPPr>
      </a:lstStyle>
    </a:txDef>
  </a:objectDefaults>
  <a:extraClrSchemeLst>
    <a:extraClrScheme>
      <a:clrScheme name="BVB">
        <a:dk1>
          <a:sysClr val="windowText" lastClr="000000"/>
        </a:dk1>
        <a:lt1>
          <a:sysClr val="window" lastClr="FFFFFF"/>
        </a:lt1>
        <a:dk2>
          <a:srgbClr val="E6EB00"/>
        </a:dk2>
        <a:lt2>
          <a:srgbClr val="00873C"/>
        </a:lt2>
        <a:accent1>
          <a:srgbClr val="184B9C"/>
        </a:accent1>
        <a:accent2>
          <a:srgbClr val="D03423"/>
        </a:accent2>
        <a:accent3>
          <a:srgbClr val="415A69"/>
        </a:accent3>
        <a:accent4>
          <a:srgbClr val="96A0A5"/>
        </a:accent4>
        <a:accent5>
          <a:srgbClr val="5A3C28"/>
        </a:accent5>
        <a:accent6>
          <a:srgbClr val="FFB987"/>
        </a:accent6>
        <a:hlink>
          <a:srgbClr val="0000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VB_Vorlage" id="{B56015AD-FC1A-8D46-A81D-C8559DFC9953}" vid="{7CFA0E1A-F82D-BB49-9929-17927D15872B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eate a new document." ma:contentTypeScope="" ma:versionID="65f3c1829ca2fa65ebdc79f2db64727a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bce389b8865d17395dfc988684b48a1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VXEHHNPPKHJR-1000582777-610917</_dlc_DocId>
    <_dlc_DocIdUrl xmlns="fc48761f-100f-4b21-bfba-e6963edc687a">
      <Url>https://voev.sharepoint.com/sites/AbtoeffentlicherVerkehrVoeV/_layouts/15/DocIdRedir.aspx?ID=VXEHHNPPKHJR-1000582777-610917</Url>
      <Description>VXEHHNPPKHJR-1000582777-610917</Description>
    </_dlc_DocIdUrl>
  </documentManagement>
</p:properties>
</file>

<file path=customXml/itemProps1.xml><?xml version="1.0" encoding="utf-8"?>
<ds:datastoreItem xmlns:ds="http://schemas.openxmlformats.org/officeDocument/2006/customXml" ds:itemID="{E2798D64-B38C-42B6-8C25-653202E0FA09}"/>
</file>

<file path=customXml/itemProps2.xml><?xml version="1.0" encoding="utf-8"?>
<ds:datastoreItem xmlns:ds="http://schemas.openxmlformats.org/officeDocument/2006/customXml" ds:itemID="{A36F6388-09AC-405F-83DC-50047BBC5A79}"/>
</file>

<file path=customXml/itemProps3.xml><?xml version="1.0" encoding="utf-8"?>
<ds:datastoreItem xmlns:ds="http://schemas.openxmlformats.org/officeDocument/2006/customXml" ds:itemID="{C4690D21-2D6B-460E-8200-0DDA5D516650}"/>
</file>

<file path=customXml/itemProps4.xml><?xml version="1.0" encoding="utf-8"?>
<ds:datastoreItem xmlns:ds="http://schemas.openxmlformats.org/officeDocument/2006/customXml" ds:itemID="{A67B4630-92F6-4EB3-924C-8671F0A03A73}"/>
</file>

<file path=docProps/app.xml><?xml version="1.0" encoding="utf-8"?>
<Properties xmlns="http://schemas.openxmlformats.org/officeDocument/2006/extended-properties" xmlns:vt="http://schemas.openxmlformats.org/officeDocument/2006/docPropsVTypes">
  <Template>BVB_PPT-Vorlage_MA</Template>
  <TotalTime>0</TotalTime>
  <Words>1747</Words>
  <Application>Microsoft Office PowerPoint</Application>
  <PresentationFormat>Benutzerdefiniert</PresentationFormat>
  <Paragraphs>316</Paragraphs>
  <Slides>39</Slides>
  <Notes>7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39</vt:i4>
      </vt:variant>
    </vt:vector>
  </HeadingPairs>
  <TitlesOfParts>
    <vt:vector size="43" baseType="lpstr">
      <vt:lpstr>Arial</vt:lpstr>
      <vt:lpstr>Calibri</vt:lpstr>
      <vt:lpstr>Symbol</vt:lpstr>
      <vt:lpstr>BVB_PowerPoint</vt:lpstr>
      <vt:lpstr>PowerPoint-Präsentation</vt:lpstr>
      <vt:lpstr>Einleitung</vt:lpstr>
      <vt:lpstr>Vorstellung</vt:lpstr>
      <vt:lpstr>PowerPoint-Präsentation</vt:lpstr>
      <vt:lpstr>PowerPoint-Präsentation</vt:lpstr>
      <vt:lpstr>Grenzenloser ÖV im Dreiländereck</vt:lpstr>
      <vt:lpstr>Hohe Beförderungsleistung</vt:lpstr>
      <vt:lpstr>Wichtige Kennzahlen aus dem Geschäftsjahr 2020 </vt:lpstr>
      <vt:lpstr>Die Mitarbeiterinnen und Mitarbeiter der BVB</vt:lpstr>
      <vt:lpstr>PowerPoint-Präsentation</vt:lpstr>
      <vt:lpstr>Einleitung</vt:lpstr>
      <vt:lpstr>Einleitung: ungenutzte Rekuperationsenergie</vt:lpstr>
      <vt:lpstr>Einleitung: Fokus</vt:lpstr>
      <vt:lpstr>Einleitung: Zielsetzung</vt:lpstr>
      <vt:lpstr>PowerPoint-Präsentation</vt:lpstr>
      <vt:lpstr>Ausgangslage: Trambetrieb</vt:lpstr>
      <vt:lpstr>Ausgangslage: Traktionsstromnetz</vt:lpstr>
      <vt:lpstr>PowerPoint-Präsentation</vt:lpstr>
      <vt:lpstr>Vorgehen: Basis für Simulation</vt:lpstr>
      <vt:lpstr>Vorgehen: Massnahmen</vt:lpstr>
      <vt:lpstr>PowerPoint-Präsentation</vt:lpstr>
      <vt:lpstr>Ergebnisse: Validierung</vt:lpstr>
      <vt:lpstr>Ergebnisse: Basissimulation</vt:lpstr>
      <vt:lpstr>Ergebnisse: Standortwahl</vt:lpstr>
      <vt:lpstr>Ergebnisse: Anpassung Speisegebiete</vt:lpstr>
      <vt:lpstr>Ergebnisse: Energiesparpotenzial / ortsfeste Massnahmen</vt:lpstr>
      <vt:lpstr>Ergebnisse: Energiesparpotenzial / Gesamtnetzmassnahmen</vt:lpstr>
      <vt:lpstr>Ergebnisse: Rentabilität</vt:lpstr>
      <vt:lpstr>Ergebnisse: Massnahmen und Wirtschaftlichkeit in der Übersicht</vt:lpstr>
      <vt:lpstr>Ergebnisse: Auswahl</vt:lpstr>
      <vt:lpstr>Ergebnisse: Mischvariante</vt:lpstr>
      <vt:lpstr>Ergebnisse: Energieeinsparung und Amortisation</vt:lpstr>
      <vt:lpstr>PowerPoint-Präsentation</vt:lpstr>
      <vt:lpstr>Fazit</vt:lpstr>
      <vt:lpstr>PowerPoint-Präsentation</vt:lpstr>
      <vt:lpstr>Aktueller Stand / Ausblick</vt:lpstr>
      <vt:lpstr>Aktueller Stand / Ausblick</vt:lpstr>
      <vt:lpstr>Aktueller Stand / Ausblick</vt:lpstr>
      <vt:lpstr>PowerPoint-Präsentation</vt:lpstr>
    </vt:vector>
  </TitlesOfParts>
  <Company>Basler Verkehrs-Betriebe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Hoffmann Stefanie</dc:creator>
  <cp:lastModifiedBy>Eisele Annegret</cp:lastModifiedBy>
  <cp:revision>28</cp:revision>
  <cp:lastPrinted>2018-01-10T14:39:57Z</cp:lastPrinted>
  <dcterms:created xsi:type="dcterms:W3CDTF">2020-04-09T12:55:19Z</dcterms:created>
  <dcterms:modified xsi:type="dcterms:W3CDTF">2021-08-27T12:20:22Z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0x010100001663C6CEEE474AB7A75D47C7492EF0</vt:lpwstr>
  </property>
  <property fmtid="{D5CDD505-2E9C-101B-9397-08002B2CF9AE}" pid="3" name="_dlc_DocIdItemGuid">
    <vt:lpwstr>421157cf-9460-4899-b53b-a7e0f4d00bac</vt:lpwstr>
  </property>
</Properties>
</file>