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slides/slide9.xml" ContentType="application/vnd.openxmlformats-officedocument.presentationml.slide+xml"/>
  <Override PartName="/ppt/slides/slide10.xml" ContentType="application/vnd.openxmlformats-officedocument.presentationml.slide+xml"/>
  <Override PartName="/ppt/presentation.xml" ContentType="application/vnd.openxmlformats-officedocument.presentationml.presentation.main+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5"/>
  </p:notesMasterIdLst>
  <p:handoutMasterIdLst>
    <p:handoutMasterId r:id="rId16"/>
  </p:handoutMasterIdLst>
  <p:sldIdLst>
    <p:sldId id="256" r:id="rId5"/>
    <p:sldId id="266" r:id="rId6"/>
    <p:sldId id="258" r:id="rId7"/>
    <p:sldId id="260" r:id="rId8"/>
    <p:sldId id="262" r:id="rId9"/>
    <p:sldId id="257" r:id="rId10"/>
    <p:sldId id="263" r:id="rId11"/>
    <p:sldId id="261" r:id="rId12"/>
    <p:sldId id="264" r:id="rId13"/>
    <p:sldId id="265" r:id="rId14"/>
  </p:sldIdLst>
  <p:sldSz cx="12192000" cy="6858000"/>
  <p:notesSz cx="6797675" cy="9928225"/>
  <p:defaultTextStyle>
    <a:defPPr>
      <a:defRPr lang="de-CH"/>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935" userDrawn="1">
          <p15:clr>
            <a:srgbClr val="A4A3A4"/>
          </p15:clr>
        </p15:guide>
        <p15:guide id="2" orient="horz" pos="255" userDrawn="1">
          <p15:clr>
            <a:srgbClr val="A4A3A4"/>
          </p15:clr>
        </p15:guide>
        <p15:guide id="3" orient="horz" pos="436" userDrawn="1">
          <p15:clr>
            <a:srgbClr val="A4A3A4"/>
          </p15:clr>
        </p15:guide>
        <p15:guide id="4" orient="horz" pos="391" userDrawn="1">
          <p15:clr>
            <a:srgbClr val="A4A3A4"/>
          </p15:clr>
        </p15:guide>
        <p15:guide id="8" pos="7408"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 Martignac Marie BAV" initials="dmm" lastIdx="4" clrIdx="0">
    <p:extLst>
      <p:ext uri="{19B8F6BF-5375-455C-9EA6-DF929625EA0E}">
        <p15:presenceInfo xmlns:p15="http://schemas.microsoft.com/office/powerpoint/2012/main" userId="de Martignac Marie BAV"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006A"/>
    <a:srgbClr val="000000"/>
    <a:srgbClr val="ED181E"/>
    <a:srgbClr val="F0F5FD"/>
    <a:srgbClr val="E8F0F8"/>
    <a:srgbClr val="E6E6E6"/>
    <a:srgbClr val="DDDDDD"/>
    <a:srgbClr val="C0C0C0"/>
    <a:srgbClr val="B2B2B2"/>
    <a:srgbClr val="9AD2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05" autoAdjust="0"/>
    <p:restoredTop sz="68525" autoAdjust="0"/>
  </p:normalViewPr>
  <p:slideViewPr>
    <p:cSldViewPr snapToGrid="0" showGuides="1">
      <p:cViewPr varScale="1">
        <p:scale>
          <a:sx n="72" d="100"/>
          <a:sy n="72" d="100"/>
        </p:scale>
        <p:origin x="1356" y="72"/>
      </p:cViewPr>
      <p:guideLst>
        <p:guide orient="horz" pos="935"/>
        <p:guide orient="horz" pos="255"/>
        <p:guide orient="horz" pos="436"/>
        <p:guide orient="horz" pos="391"/>
        <p:guide pos="74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91" d="100"/>
          <a:sy n="91" d="100"/>
        </p:scale>
        <p:origin x="3710" y="72"/>
      </p:cViewPr>
      <p:guideLst>
        <p:guide orient="horz" pos="3127"/>
        <p:guide pos="214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ustomXml" Target="../customXml/item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1" y="0"/>
            <a:ext cx="2946189" cy="496412"/>
          </a:xfrm>
          <a:prstGeom prst="rect">
            <a:avLst/>
          </a:prstGeom>
          <a:noFill/>
          <a:ln w="9525">
            <a:noFill/>
            <a:miter lim="800000"/>
            <a:headEnd/>
            <a:tailEnd/>
          </a:ln>
          <a:effectLst/>
        </p:spPr>
        <p:txBody>
          <a:bodyPr vert="horz" wrap="square" lIns="91573" tIns="45786" rIns="91573" bIns="45786" numCol="1" anchor="t" anchorCtr="0" compatLnSpc="1">
            <a:prstTxWarp prst="textNoShape">
              <a:avLst/>
            </a:prstTxWarp>
          </a:bodyPr>
          <a:lstStyle>
            <a:lvl1pPr>
              <a:defRPr sz="1200"/>
            </a:lvl1pPr>
          </a:lstStyle>
          <a:p>
            <a:endParaRPr lang="en-GB" dirty="0">
              <a:latin typeface="Arial" panose="020B0604020202020204" pitchFamily="34" charset="0"/>
              <a:cs typeface="Arial" panose="020B0604020202020204" pitchFamily="34" charset="0"/>
            </a:endParaRPr>
          </a:p>
        </p:txBody>
      </p:sp>
      <p:sp>
        <p:nvSpPr>
          <p:cNvPr id="20483" name="Rectangle 3"/>
          <p:cNvSpPr>
            <a:spLocks noGrp="1" noChangeArrowheads="1"/>
          </p:cNvSpPr>
          <p:nvPr>
            <p:ph type="dt" sz="quarter" idx="1"/>
          </p:nvPr>
        </p:nvSpPr>
        <p:spPr bwMode="auto">
          <a:xfrm>
            <a:off x="3851487" y="0"/>
            <a:ext cx="2946188" cy="496412"/>
          </a:xfrm>
          <a:prstGeom prst="rect">
            <a:avLst/>
          </a:prstGeom>
          <a:noFill/>
          <a:ln w="9525">
            <a:noFill/>
            <a:miter lim="800000"/>
            <a:headEnd/>
            <a:tailEnd/>
          </a:ln>
          <a:effectLst/>
        </p:spPr>
        <p:txBody>
          <a:bodyPr vert="horz" wrap="square" lIns="91573" tIns="45786" rIns="91573" bIns="45786" numCol="1" anchor="t" anchorCtr="0" compatLnSpc="1">
            <a:prstTxWarp prst="textNoShape">
              <a:avLst/>
            </a:prstTxWarp>
          </a:bodyPr>
          <a:lstStyle>
            <a:lvl1pPr algn="r">
              <a:defRPr sz="1200"/>
            </a:lvl1pPr>
          </a:lstStyle>
          <a:p>
            <a:endParaRPr lang="en-GB">
              <a:latin typeface="Arial" panose="020B0604020202020204" pitchFamily="34" charset="0"/>
              <a:cs typeface="Arial" panose="020B0604020202020204" pitchFamily="34" charset="0"/>
            </a:endParaRPr>
          </a:p>
        </p:txBody>
      </p:sp>
      <p:sp>
        <p:nvSpPr>
          <p:cNvPr id="20484" name="Rectangle 4"/>
          <p:cNvSpPr>
            <a:spLocks noGrp="1" noChangeArrowheads="1"/>
          </p:cNvSpPr>
          <p:nvPr>
            <p:ph type="ftr" sz="quarter" idx="2"/>
          </p:nvPr>
        </p:nvSpPr>
        <p:spPr bwMode="auto">
          <a:xfrm>
            <a:off x="1" y="9431814"/>
            <a:ext cx="2946189" cy="496412"/>
          </a:xfrm>
          <a:prstGeom prst="rect">
            <a:avLst/>
          </a:prstGeom>
          <a:noFill/>
          <a:ln w="9525">
            <a:noFill/>
            <a:miter lim="800000"/>
            <a:headEnd/>
            <a:tailEnd/>
          </a:ln>
          <a:effectLst/>
        </p:spPr>
        <p:txBody>
          <a:bodyPr vert="horz" wrap="square" lIns="91573" tIns="45786" rIns="91573" bIns="45786" numCol="1" anchor="b" anchorCtr="0" compatLnSpc="1">
            <a:prstTxWarp prst="textNoShape">
              <a:avLst/>
            </a:prstTxWarp>
          </a:bodyPr>
          <a:lstStyle>
            <a:lvl1pPr>
              <a:defRPr sz="1200"/>
            </a:lvl1pPr>
          </a:lstStyle>
          <a:p>
            <a:endParaRPr lang="en-GB">
              <a:latin typeface="Arial" panose="020B0604020202020204" pitchFamily="34" charset="0"/>
              <a:cs typeface="Arial" panose="020B0604020202020204" pitchFamily="34" charset="0"/>
            </a:endParaRPr>
          </a:p>
        </p:txBody>
      </p:sp>
      <p:sp>
        <p:nvSpPr>
          <p:cNvPr id="20485" name="Rectangle 5"/>
          <p:cNvSpPr>
            <a:spLocks noGrp="1" noChangeArrowheads="1"/>
          </p:cNvSpPr>
          <p:nvPr>
            <p:ph type="sldNum" sz="quarter" idx="3"/>
          </p:nvPr>
        </p:nvSpPr>
        <p:spPr bwMode="auto">
          <a:xfrm>
            <a:off x="3851487" y="9431814"/>
            <a:ext cx="2946188" cy="496412"/>
          </a:xfrm>
          <a:prstGeom prst="rect">
            <a:avLst/>
          </a:prstGeom>
          <a:noFill/>
          <a:ln w="9525">
            <a:noFill/>
            <a:miter lim="800000"/>
            <a:headEnd/>
            <a:tailEnd/>
          </a:ln>
          <a:effectLst/>
        </p:spPr>
        <p:txBody>
          <a:bodyPr vert="horz" wrap="square" lIns="91573" tIns="45786" rIns="91573" bIns="45786" numCol="1" anchor="b" anchorCtr="0" compatLnSpc="1">
            <a:prstTxWarp prst="textNoShape">
              <a:avLst/>
            </a:prstTxWarp>
          </a:bodyPr>
          <a:lstStyle>
            <a:lvl1pPr algn="r">
              <a:defRPr sz="1200"/>
            </a:lvl1pPr>
          </a:lstStyle>
          <a:p>
            <a:fld id="{4F6F22B0-5AB4-4534-A196-09D5FD40838C}" type="slidenum">
              <a:rPr lang="en-GB">
                <a:latin typeface="Arial" panose="020B0604020202020204" pitchFamily="34" charset="0"/>
                <a:cs typeface="Arial" panose="020B0604020202020204" pitchFamily="34" charset="0"/>
              </a:rPr>
              <a:pPr/>
              <a:t>‹Nr.›</a:t>
            </a:fld>
            <a:endParaRPr lang="en-GB">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0374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46189" cy="496412"/>
          </a:xfrm>
          <a:prstGeom prst="rect">
            <a:avLst/>
          </a:prstGeom>
          <a:noFill/>
          <a:ln w="9525">
            <a:noFill/>
            <a:miter lim="800000"/>
            <a:headEnd/>
            <a:tailEnd/>
          </a:ln>
          <a:effectLst/>
        </p:spPr>
        <p:txBody>
          <a:bodyPr vert="horz" wrap="square" lIns="91573" tIns="45786" rIns="91573" bIns="45786" numCol="1" anchor="t" anchorCtr="0" compatLnSpc="1">
            <a:prstTxWarp prst="textNoShape">
              <a:avLst/>
            </a:prstTxWarp>
          </a:bodyPr>
          <a:lstStyle>
            <a:lvl1pPr>
              <a:defRPr sz="1200">
                <a:latin typeface="Arial" panose="020B0604020202020204" pitchFamily="34" charset="0"/>
                <a:cs typeface="Arial" panose="020B0604020202020204" pitchFamily="34" charset="0"/>
              </a:defRPr>
            </a:lvl1pPr>
          </a:lstStyle>
          <a:p>
            <a:endParaRPr lang="de-CH" dirty="0"/>
          </a:p>
        </p:txBody>
      </p:sp>
      <p:sp>
        <p:nvSpPr>
          <p:cNvPr id="8195" name="Rectangle 3"/>
          <p:cNvSpPr>
            <a:spLocks noGrp="1" noChangeArrowheads="1"/>
          </p:cNvSpPr>
          <p:nvPr>
            <p:ph type="dt" idx="1"/>
          </p:nvPr>
        </p:nvSpPr>
        <p:spPr bwMode="auto">
          <a:xfrm>
            <a:off x="3851487" y="0"/>
            <a:ext cx="2946188" cy="496412"/>
          </a:xfrm>
          <a:prstGeom prst="rect">
            <a:avLst/>
          </a:prstGeom>
          <a:noFill/>
          <a:ln w="9525">
            <a:noFill/>
            <a:miter lim="800000"/>
            <a:headEnd/>
            <a:tailEnd/>
          </a:ln>
          <a:effectLst/>
        </p:spPr>
        <p:txBody>
          <a:bodyPr vert="horz" wrap="square" lIns="91573" tIns="45786" rIns="91573" bIns="45786" numCol="1" anchor="t" anchorCtr="0" compatLnSpc="1">
            <a:prstTxWarp prst="textNoShape">
              <a:avLst/>
            </a:prstTxWarp>
          </a:bodyPr>
          <a:lstStyle>
            <a:lvl1pPr algn="r">
              <a:defRPr sz="1200">
                <a:latin typeface="Arial" panose="020B0604020202020204" pitchFamily="34" charset="0"/>
                <a:cs typeface="Arial" panose="020B0604020202020204" pitchFamily="34" charset="0"/>
              </a:defRPr>
            </a:lvl1pPr>
          </a:lstStyle>
          <a:p>
            <a:endParaRPr lang="de-CH"/>
          </a:p>
        </p:txBody>
      </p:sp>
      <p:sp>
        <p:nvSpPr>
          <p:cNvPr id="8196" name="Rectangle 4"/>
          <p:cNvSpPr>
            <a:spLocks noGrp="1" noRot="1" noChangeAspect="1" noChangeArrowheads="1" noTextEdit="1"/>
          </p:cNvSpPr>
          <p:nvPr>
            <p:ph type="sldImg" idx="2"/>
          </p:nvPr>
        </p:nvSpPr>
        <p:spPr bwMode="auto">
          <a:xfrm>
            <a:off x="90488" y="746125"/>
            <a:ext cx="6616700" cy="37211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848010" y="4715908"/>
            <a:ext cx="5630779" cy="4467702"/>
          </a:xfrm>
          <a:prstGeom prst="rect">
            <a:avLst/>
          </a:prstGeom>
          <a:noFill/>
          <a:ln w="9525">
            <a:noFill/>
            <a:miter lim="800000"/>
            <a:headEnd/>
            <a:tailEnd/>
          </a:ln>
          <a:effectLst/>
        </p:spPr>
        <p:txBody>
          <a:bodyPr vert="horz" wrap="square" lIns="91573" tIns="45786" rIns="91573" bIns="45786" numCol="1" anchor="t" anchorCtr="0" compatLnSpc="1">
            <a:prstTxWarp prst="textNoShape">
              <a:avLst/>
            </a:prstTxWarp>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8198" name="Rectangle 6"/>
          <p:cNvSpPr>
            <a:spLocks noGrp="1" noChangeArrowheads="1"/>
          </p:cNvSpPr>
          <p:nvPr>
            <p:ph type="ftr" sz="quarter" idx="4"/>
          </p:nvPr>
        </p:nvSpPr>
        <p:spPr bwMode="auto">
          <a:xfrm>
            <a:off x="1" y="9431814"/>
            <a:ext cx="2946189" cy="496412"/>
          </a:xfrm>
          <a:prstGeom prst="rect">
            <a:avLst/>
          </a:prstGeom>
          <a:noFill/>
          <a:ln w="9525">
            <a:noFill/>
            <a:miter lim="800000"/>
            <a:headEnd/>
            <a:tailEnd/>
          </a:ln>
          <a:effectLst/>
        </p:spPr>
        <p:txBody>
          <a:bodyPr vert="horz" wrap="square" lIns="91573" tIns="45786" rIns="91573" bIns="45786" numCol="1" anchor="b" anchorCtr="0" compatLnSpc="1">
            <a:prstTxWarp prst="textNoShape">
              <a:avLst/>
            </a:prstTxWarp>
          </a:bodyPr>
          <a:lstStyle>
            <a:lvl1pPr>
              <a:defRPr sz="1200">
                <a:latin typeface="Arial" panose="020B0604020202020204" pitchFamily="34" charset="0"/>
                <a:cs typeface="Arial" panose="020B0604020202020204" pitchFamily="34" charset="0"/>
              </a:defRPr>
            </a:lvl1pPr>
          </a:lstStyle>
          <a:p>
            <a:endParaRPr lang="de-CH"/>
          </a:p>
        </p:txBody>
      </p:sp>
      <p:sp>
        <p:nvSpPr>
          <p:cNvPr id="8199" name="Rectangle 7"/>
          <p:cNvSpPr>
            <a:spLocks noGrp="1" noChangeArrowheads="1"/>
          </p:cNvSpPr>
          <p:nvPr>
            <p:ph type="sldNum" sz="quarter" idx="5"/>
          </p:nvPr>
        </p:nvSpPr>
        <p:spPr bwMode="auto">
          <a:xfrm>
            <a:off x="3851487" y="9431814"/>
            <a:ext cx="2946188" cy="496412"/>
          </a:xfrm>
          <a:prstGeom prst="rect">
            <a:avLst/>
          </a:prstGeom>
          <a:noFill/>
          <a:ln w="9525">
            <a:noFill/>
            <a:miter lim="800000"/>
            <a:headEnd/>
            <a:tailEnd/>
          </a:ln>
          <a:effectLst/>
        </p:spPr>
        <p:txBody>
          <a:bodyPr vert="horz" wrap="square" lIns="91573" tIns="45786" rIns="91573" bIns="45786" numCol="1" anchor="b" anchorCtr="0" compatLnSpc="1">
            <a:prstTxWarp prst="textNoShape">
              <a:avLst/>
            </a:prstTxWarp>
          </a:bodyPr>
          <a:lstStyle>
            <a:lvl1pPr algn="r">
              <a:defRPr sz="1200">
                <a:latin typeface="Arial" panose="020B0604020202020204" pitchFamily="34" charset="0"/>
                <a:cs typeface="Arial" panose="020B0604020202020204" pitchFamily="34" charset="0"/>
              </a:defRPr>
            </a:lvl1pPr>
          </a:lstStyle>
          <a:p>
            <a:fld id="{FF9673C1-B10B-4A71-96FC-7B6CB81AABD2}" type="slidenum">
              <a:rPr lang="de-CH" smtClean="0"/>
              <a:pPr/>
              <a:t>‹Nr.›</a:t>
            </a:fld>
            <a:endParaRPr lang="de-CH"/>
          </a:p>
        </p:txBody>
      </p:sp>
    </p:spTree>
    <p:extLst>
      <p:ext uri="{BB962C8B-B14F-4D97-AF65-F5344CB8AC3E}">
        <p14:creationId xmlns:p14="http://schemas.microsoft.com/office/powerpoint/2010/main" val="28481911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0 Einleitung</a:t>
            </a:r>
            <a:r>
              <a:rPr lang="de-CH" baseline="0" dirty="0" smtClean="0"/>
              <a:t> </a:t>
            </a:r>
            <a:r>
              <a:rPr lang="de-CH" baseline="0" dirty="0" smtClean="0"/>
              <a:t>/ Verzeichnis</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1</a:t>
            </a:fld>
            <a:endParaRPr lang="de-CH"/>
          </a:p>
        </p:txBody>
      </p:sp>
    </p:spTree>
    <p:extLst>
      <p:ext uri="{BB962C8B-B14F-4D97-AF65-F5344CB8AC3E}">
        <p14:creationId xmlns:p14="http://schemas.microsoft.com/office/powerpoint/2010/main" val="3544614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FF9673C1-B10B-4A71-96FC-7B6CB81AABD2}" type="slidenum">
              <a:rPr lang="de-CH" smtClean="0"/>
              <a:pPr/>
              <a:t>10</a:t>
            </a:fld>
            <a:endParaRPr lang="de-CH"/>
          </a:p>
        </p:txBody>
      </p:sp>
    </p:spTree>
    <p:extLst>
      <p:ext uri="{BB962C8B-B14F-4D97-AF65-F5344CB8AC3E}">
        <p14:creationId xmlns:p14="http://schemas.microsoft.com/office/powerpoint/2010/main" val="1959001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7922" indent="-287922">
              <a:buFontTx/>
              <a:buChar char="-"/>
            </a:pPr>
            <a:r>
              <a:rPr lang="de-CH" dirty="0" smtClean="0"/>
              <a:t>Aktuelle Sicht des</a:t>
            </a:r>
            <a:r>
              <a:rPr lang="de-CH" baseline="0" dirty="0" smtClean="0"/>
              <a:t> Bundes vermitteln</a:t>
            </a:r>
          </a:p>
          <a:p>
            <a:pPr marL="287922" indent="-287922">
              <a:buFontTx/>
              <a:buChar char="-"/>
            </a:pPr>
            <a:r>
              <a:rPr lang="de-CH" dirty="0" smtClean="0"/>
              <a:t>2 Vorstösse der </a:t>
            </a:r>
            <a:r>
              <a:rPr lang="de-CH" dirty="0" err="1" smtClean="0"/>
              <a:t>nationalrätlichen</a:t>
            </a:r>
            <a:r>
              <a:rPr lang="de-CH" dirty="0" smtClean="0"/>
              <a:t> Kommission (f Fernmeldewesen und Verkehr)</a:t>
            </a:r>
          </a:p>
          <a:p>
            <a:pPr marL="287922" indent="-287922">
              <a:buFontTx/>
              <a:buChar char="-"/>
            </a:pPr>
            <a:r>
              <a:rPr lang="de-CH" dirty="0" smtClean="0"/>
              <a:t>Klar machen,</a:t>
            </a:r>
            <a:r>
              <a:rPr lang="de-CH" baseline="0" dirty="0" smtClean="0"/>
              <a:t> was die </a:t>
            </a:r>
            <a:r>
              <a:rPr lang="de-CH" dirty="0" smtClean="0"/>
              <a:t>Haltung des Bundes ist zur Elektrifizierung</a:t>
            </a:r>
            <a:r>
              <a:rPr lang="de-CH" baseline="0" dirty="0" smtClean="0"/>
              <a:t>  ist</a:t>
            </a:r>
          </a:p>
          <a:p>
            <a:pPr marL="287922" indent="-287922">
              <a:buFontTx/>
              <a:buChar char="-"/>
            </a:pPr>
            <a:endParaRPr lang="de-CH" baseline="0" dirty="0" smtClean="0"/>
          </a:p>
          <a:p>
            <a:pPr marL="287922" indent="-287922">
              <a:buFontTx/>
              <a:buChar char="-"/>
            </a:pPr>
            <a:r>
              <a:rPr lang="de-CH" baseline="0" dirty="0" err="1" smtClean="0"/>
              <a:t>Elektirfiztierung</a:t>
            </a:r>
            <a:r>
              <a:rPr lang="de-CH" baseline="0" dirty="0" smtClean="0"/>
              <a:t> -&gt; </a:t>
            </a:r>
            <a:r>
              <a:rPr lang="de-CH" baseline="0" dirty="0" err="1" smtClean="0"/>
              <a:t>gängiste</a:t>
            </a:r>
            <a:r>
              <a:rPr lang="de-CH" baseline="0" dirty="0" smtClean="0"/>
              <a:t> Thematik</a:t>
            </a:r>
          </a:p>
          <a:p>
            <a:pPr marL="287922" indent="-287922">
              <a:buFontTx/>
              <a:buChar char="-"/>
            </a:pPr>
            <a:r>
              <a:rPr lang="de-CH" baseline="0" dirty="0" smtClean="0"/>
              <a:t>Wenn immer möglich technologieoffen formulieren: keine relevante Alternativen zu </a:t>
            </a:r>
            <a:r>
              <a:rPr lang="de-CH" baseline="0" dirty="0" err="1" smtClean="0"/>
              <a:t>Elekromotoren</a:t>
            </a:r>
            <a:r>
              <a:rPr lang="de-CH" baseline="0" dirty="0" smtClean="0"/>
              <a:t> gibt; darum ist Elektrifizierung trotzdem </a:t>
            </a:r>
            <a:r>
              <a:rPr lang="de-CH" baseline="0" dirty="0" err="1" smtClean="0"/>
              <a:t>idR</a:t>
            </a:r>
            <a:r>
              <a:rPr lang="de-CH" baseline="0" dirty="0" smtClean="0"/>
              <a:t> das heutige Nonplusultra</a:t>
            </a:r>
            <a:endParaRPr lang="de-CH" dirty="0" smtClean="0"/>
          </a:p>
          <a:p>
            <a:pPr marL="287922" indent="-287922">
              <a:buFontTx/>
              <a:buChar char="-"/>
            </a:pP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2</a:t>
            </a:fld>
            <a:endParaRPr lang="de-CH"/>
          </a:p>
        </p:txBody>
      </p:sp>
    </p:spTree>
    <p:extLst>
      <p:ext uri="{BB962C8B-B14F-4D97-AF65-F5344CB8AC3E}">
        <p14:creationId xmlns:p14="http://schemas.microsoft.com/office/powerpoint/2010/main" val="290603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7922" indent="-287922">
              <a:lnSpc>
                <a:spcPct val="150000"/>
              </a:lnSpc>
              <a:buFont typeface="Arial" panose="020B0604020202020204" pitchFamily="34" charset="0"/>
              <a:buChar char="•"/>
            </a:pPr>
            <a:r>
              <a:rPr lang="de-CH" dirty="0" err="1" smtClean="0"/>
              <a:t>Postulatsbericht</a:t>
            </a:r>
            <a:r>
              <a:rPr lang="de-CH" dirty="0" smtClean="0"/>
              <a:t> von BFE und BAV erstellt, basierend auf Grundlagenstudie von externem Büro (</a:t>
            </a:r>
            <a:r>
              <a:rPr lang="de-CH" dirty="0" err="1" smtClean="0"/>
              <a:t>INFRAS</a:t>
            </a:r>
            <a:r>
              <a:rPr lang="de-CH" dirty="0" smtClean="0"/>
              <a:t>,</a:t>
            </a:r>
            <a:r>
              <a:rPr lang="de-CH" baseline="0" dirty="0" smtClean="0"/>
              <a:t> 2020</a:t>
            </a:r>
            <a:r>
              <a:rPr lang="de-CH" dirty="0" smtClean="0"/>
              <a:t>).</a:t>
            </a:r>
          </a:p>
          <a:p>
            <a:pPr marL="287922" indent="-287922">
              <a:lnSpc>
                <a:spcPct val="150000"/>
              </a:lnSpc>
              <a:buFont typeface="Arial" panose="020B0604020202020204" pitchFamily="34" charset="0"/>
              <a:buChar char="•"/>
            </a:pPr>
            <a:r>
              <a:rPr lang="de-CH" dirty="0" smtClean="0"/>
              <a:t>Verabschiedet vom Bundesrat am 12. März 2021</a:t>
            </a:r>
          </a:p>
          <a:p>
            <a:pPr marL="287922" indent="-287922">
              <a:lnSpc>
                <a:spcPct val="150000"/>
              </a:lnSpc>
              <a:buFont typeface="Arial" panose="020B0604020202020204" pitchFamily="34" charset="0"/>
              <a:buChar char="•"/>
            </a:pPr>
            <a:r>
              <a:rPr lang="de-CH" dirty="0" smtClean="0"/>
              <a:t>Es wurde</a:t>
            </a:r>
            <a:r>
              <a:rPr lang="de-CH" baseline="0" dirty="0" smtClean="0"/>
              <a:t> in Szenarien aufgezeigt, wie dem öffentlichen Verkehr auf Strassen zum Durchbruch verholfen werden kann. </a:t>
            </a:r>
          </a:p>
          <a:p>
            <a:pPr marL="287922" indent="-287922">
              <a:lnSpc>
                <a:spcPct val="150000"/>
              </a:lnSpc>
              <a:buFont typeface="Arial" panose="020B0604020202020204" pitchFamily="34" charset="0"/>
              <a:buChar char="•"/>
            </a:pPr>
            <a:r>
              <a:rPr lang="de-CH" baseline="0" dirty="0" smtClean="0"/>
              <a:t>Das «realistisch» eingeschätzte Potential ist, dass Neuanschaffungen im öffentlichen Busverkehr ab 2030 (Ortsverkehr) </a:t>
            </a:r>
            <a:r>
              <a:rPr lang="de-CH" baseline="0" dirty="0" err="1" smtClean="0"/>
              <a:t>resp</a:t>
            </a:r>
            <a:r>
              <a:rPr lang="de-CH" baseline="0" dirty="0" smtClean="0"/>
              <a:t>, 2032 (Regionalverkehr) nur noch fossilfrei Antriebsarten sind. </a:t>
            </a:r>
          </a:p>
          <a:p>
            <a:pPr marL="287922" indent="-287922">
              <a:lnSpc>
                <a:spcPct val="150000"/>
              </a:lnSpc>
              <a:buFont typeface="Arial" panose="020B0604020202020204" pitchFamily="34" charset="0"/>
              <a:buChar char="•"/>
            </a:pPr>
            <a:r>
              <a:rPr lang="de-CH" baseline="0" dirty="0" smtClean="0"/>
              <a:t>Auch die EU ist in diesem Bereich aktiv und hat für die Phase bis 2030 Zielsetzungen für die Elektrifizierung im öffentlichen Verkehr gesetzt. </a:t>
            </a:r>
            <a:endParaRPr lang="de-CH" dirty="0" smtClean="0"/>
          </a:p>
          <a:p>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3</a:t>
            </a:fld>
            <a:endParaRPr lang="de-CH"/>
          </a:p>
        </p:txBody>
      </p:sp>
    </p:spTree>
    <p:extLst>
      <p:ext uri="{BB962C8B-B14F-4D97-AF65-F5344CB8AC3E}">
        <p14:creationId xmlns:p14="http://schemas.microsoft.com/office/powerpoint/2010/main" val="1712915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7922" indent="-287922">
              <a:buFontTx/>
              <a:buChar char="-"/>
            </a:pPr>
            <a:r>
              <a:rPr lang="de-CH" dirty="0" smtClean="0"/>
              <a:t>Im Rahmen</a:t>
            </a:r>
            <a:r>
              <a:rPr lang="de-CH" baseline="0" dirty="0" smtClean="0"/>
              <a:t> des </a:t>
            </a:r>
            <a:r>
              <a:rPr lang="de-CH" baseline="0" dirty="0" err="1" smtClean="0"/>
              <a:t>Postulatberichts</a:t>
            </a:r>
            <a:r>
              <a:rPr lang="de-CH" baseline="0" dirty="0" smtClean="0"/>
              <a:t> wurden auch die verschiedenen Möglichkeiten von fossilfreien Antriebsarten einander gegenübergestellt. Aus der Gesamtbetrachtung Kosten und Umwelt stehen Elektrobusse klar als Alternative zu Dieselbussen im Fokus</a:t>
            </a:r>
          </a:p>
          <a:p>
            <a:pPr marL="287922" indent="-287922">
              <a:buFontTx/>
              <a:buChar char="-"/>
            </a:pPr>
            <a:r>
              <a:rPr lang="de-CH" baseline="0" dirty="0" smtClean="0"/>
              <a:t>Es wird davon ausgegangen, dass insb. bei den Batteriebussen das Potential für zweckmässige Einsätze im öffentlichen Orts- und im Regionalverkehr stark steigen wird. </a:t>
            </a:r>
          </a:p>
          <a:p>
            <a:pPr marL="287922" indent="-287922">
              <a:buFontTx/>
              <a:buChar char="-"/>
            </a:pPr>
            <a:r>
              <a:rPr lang="de-CH" baseline="0" dirty="0" smtClean="0"/>
              <a:t>Mit dem realistischen Szenario </a:t>
            </a:r>
          </a:p>
          <a:p>
            <a:pPr marL="287922" indent="-287922" defTabSz="921349">
              <a:buFontTx/>
              <a:buChar char="-"/>
              <a:defRPr/>
            </a:pPr>
            <a:r>
              <a:rPr lang="de-CH" dirty="0"/>
              <a:t>Aber die technische Entwicklung geht rasch voran, getrieben durch die Entwicklung der Batterietechnologie (Batterien können immer mehr Energie speichern und werden günstiger). Dies erhöht die Reichweiten der Busse und senkt deren Zusatzkosten.</a:t>
            </a:r>
          </a:p>
          <a:p>
            <a:pPr marL="287922" indent="-287922">
              <a:buFontTx/>
              <a:buChar char="-"/>
            </a:pP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4</a:t>
            </a:fld>
            <a:endParaRPr lang="de-CH"/>
          </a:p>
        </p:txBody>
      </p:sp>
    </p:spTree>
    <p:extLst>
      <p:ext uri="{BB962C8B-B14F-4D97-AF65-F5344CB8AC3E}">
        <p14:creationId xmlns:p14="http://schemas.microsoft.com/office/powerpoint/2010/main" val="3178979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7922" indent="-287922">
              <a:buFontTx/>
              <a:buChar char="-"/>
            </a:pPr>
            <a:r>
              <a:rPr lang="de-CH" dirty="0" smtClean="0"/>
              <a:t>Förderprogramme</a:t>
            </a:r>
            <a:r>
              <a:rPr lang="de-CH" baseline="0" dirty="0" smtClean="0"/>
              <a:t> nutzen: Aufruf sich zu informiere und die Programme nutzen</a:t>
            </a:r>
          </a:p>
          <a:p>
            <a:pPr marL="287922" indent="-287922">
              <a:buFontTx/>
              <a:buChar char="-"/>
            </a:pPr>
            <a:r>
              <a:rPr lang="de-CH" baseline="0" dirty="0" err="1" smtClean="0"/>
              <a:t>Mineralolsteuer</a:t>
            </a:r>
            <a:r>
              <a:rPr lang="de-CH" baseline="0" dirty="0" smtClean="0"/>
              <a:t>: BR beschlossen und in VNL geschickt</a:t>
            </a:r>
          </a:p>
          <a:p>
            <a:pPr marL="748596" lvl="1" indent="-287922">
              <a:buFontTx/>
              <a:buChar char="-"/>
            </a:pPr>
            <a:r>
              <a:rPr lang="de-CH" baseline="0" dirty="0" smtClean="0"/>
              <a:t>Umlagerung - &gt; 2030 : 100% OV </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5</a:t>
            </a:fld>
            <a:endParaRPr lang="de-CH"/>
          </a:p>
        </p:txBody>
      </p:sp>
    </p:spTree>
    <p:extLst>
      <p:ext uri="{BB962C8B-B14F-4D97-AF65-F5344CB8AC3E}">
        <p14:creationId xmlns:p14="http://schemas.microsoft.com/office/powerpoint/2010/main" val="3499304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CH" dirty="0" err="1"/>
              <a:t>Botschaft</a:t>
            </a:r>
            <a:r>
              <a:rPr lang="fr-CH" dirty="0"/>
              <a:t> </a:t>
            </a:r>
            <a:r>
              <a:rPr lang="fr-CH" dirty="0" err="1"/>
              <a:t>betreffend</a:t>
            </a:r>
            <a:r>
              <a:rPr lang="fr-CH" dirty="0"/>
              <a:t> </a:t>
            </a:r>
            <a:r>
              <a:rPr lang="fr-CH" dirty="0" err="1"/>
              <a:t>Elektrifizierung</a:t>
            </a:r>
            <a:r>
              <a:rPr lang="fr-CH" dirty="0"/>
              <a:t> der Busse </a:t>
            </a:r>
            <a:r>
              <a:rPr lang="fr-CH" dirty="0" err="1"/>
              <a:t>im</a:t>
            </a:r>
            <a:r>
              <a:rPr lang="fr-CH" dirty="0"/>
              <a:t> </a:t>
            </a:r>
            <a:r>
              <a:rPr lang="fr-CH" dirty="0" err="1"/>
              <a:t>RPV</a:t>
            </a:r>
            <a:r>
              <a:rPr lang="fr-CH" dirty="0"/>
              <a:t> </a:t>
            </a:r>
            <a:r>
              <a:rPr lang="fr-CH" b="1" dirty="0"/>
              <a:t>« es </a:t>
            </a:r>
            <a:r>
              <a:rPr lang="fr-CH" b="1" dirty="0" err="1"/>
              <a:t>gibt</a:t>
            </a:r>
            <a:r>
              <a:rPr lang="fr-CH" b="1" dirty="0"/>
              <a:t> </a:t>
            </a:r>
            <a:r>
              <a:rPr lang="fr-CH" b="1" dirty="0" err="1"/>
              <a:t>finanzielle</a:t>
            </a:r>
            <a:r>
              <a:rPr lang="fr-CH" b="1" dirty="0"/>
              <a:t> </a:t>
            </a:r>
            <a:r>
              <a:rPr lang="fr-CH" b="1" dirty="0" err="1"/>
              <a:t>Mittel</a:t>
            </a:r>
            <a:r>
              <a:rPr lang="fr-CH" b="1" dirty="0"/>
              <a:t> des BAV </a:t>
            </a:r>
            <a:r>
              <a:rPr lang="fr-CH" b="1" dirty="0" err="1"/>
              <a:t>für</a:t>
            </a:r>
            <a:r>
              <a:rPr lang="fr-CH" b="1" dirty="0"/>
              <a:t> die TU </a:t>
            </a:r>
            <a:r>
              <a:rPr lang="fr-CH" b="1" dirty="0" err="1"/>
              <a:t>zur</a:t>
            </a:r>
            <a:r>
              <a:rPr lang="fr-CH" b="1" dirty="0"/>
              <a:t> </a:t>
            </a:r>
            <a:r>
              <a:rPr lang="fr-CH" b="1" dirty="0" err="1"/>
              <a:t>Elektrifizierung</a:t>
            </a:r>
            <a:r>
              <a:rPr lang="fr-CH" b="1" dirty="0"/>
              <a:t>, </a:t>
            </a:r>
            <a:r>
              <a:rPr lang="fr-CH" b="1" dirty="0" err="1"/>
              <a:t>wenn</a:t>
            </a:r>
            <a:r>
              <a:rPr lang="fr-CH" b="1" dirty="0"/>
              <a:t> </a:t>
            </a:r>
            <a:r>
              <a:rPr lang="fr-CH" b="1" dirty="0" err="1"/>
              <a:t>ersichtlich</a:t>
            </a:r>
            <a:r>
              <a:rPr lang="fr-CH" b="1" dirty="0"/>
              <a:t> </a:t>
            </a:r>
            <a:r>
              <a:rPr lang="fr-CH" b="1" dirty="0" err="1"/>
              <a:t>ist</a:t>
            </a:r>
            <a:r>
              <a:rPr lang="fr-CH" b="1" dirty="0"/>
              <a:t>, </a:t>
            </a:r>
            <a:r>
              <a:rPr lang="fr-CH" b="1" dirty="0" err="1"/>
              <a:t>dass</a:t>
            </a:r>
            <a:r>
              <a:rPr lang="fr-CH" b="1" dirty="0"/>
              <a:t> </a:t>
            </a:r>
            <a:r>
              <a:rPr lang="fr-CH" b="1" dirty="0" err="1"/>
              <a:t>sie</a:t>
            </a:r>
            <a:r>
              <a:rPr lang="fr-CH" b="1" dirty="0"/>
              <a:t> </a:t>
            </a:r>
            <a:r>
              <a:rPr lang="fr-CH" b="1" dirty="0" err="1"/>
              <a:t>gut</a:t>
            </a:r>
            <a:r>
              <a:rPr lang="fr-CH" b="1" dirty="0"/>
              <a:t> </a:t>
            </a:r>
            <a:r>
              <a:rPr lang="fr-CH" b="1" dirty="0" err="1"/>
              <a:t>wirtschaften</a:t>
            </a:r>
            <a:r>
              <a:rPr lang="fr-CH" b="1" dirty="0"/>
              <a:t> »</a:t>
            </a:r>
            <a:r>
              <a:rPr lang="fr-CH" dirty="0"/>
              <a:t>.</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6</a:t>
            </a:fld>
            <a:endParaRPr lang="de-CH"/>
          </a:p>
        </p:txBody>
      </p:sp>
    </p:spTree>
    <p:extLst>
      <p:ext uri="{BB962C8B-B14F-4D97-AF65-F5344CB8AC3E}">
        <p14:creationId xmlns:p14="http://schemas.microsoft.com/office/powerpoint/2010/main" val="494169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Weitere Fördermöglichkeiten auf Bundeseben, </a:t>
            </a:r>
            <a:r>
              <a:rPr lang="de-CH" dirty="0" err="1" smtClean="0"/>
              <a:t>zB</a:t>
            </a:r>
            <a:endParaRPr lang="de-CH" dirty="0" smtClean="0"/>
          </a:p>
          <a:p>
            <a:pPr marL="285750" indent="-285750">
              <a:buFontTx/>
              <a:buChar char="-"/>
            </a:pPr>
            <a:r>
              <a:rPr lang="de-CH" dirty="0" smtClean="0"/>
              <a:t>Stiftung </a:t>
            </a:r>
            <a:r>
              <a:rPr lang="de-CH" dirty="0" err="1" smtClean="0"/>
              <a:t>KliK</a:t>
            </a:r>
            <a:r>
              <a:rPr lang="de-CH" dirty="0" smtClean="0"/>
              <a:t>; über</a:t>
            </a:r>
            <a:r>
              <a:rPr lang="de-CH" baseline="0" dirty="0" smtClean="0"/>
              <a:t> die CO2 Kompensation der Treibstoffimporteure ; wird die Anschaffung von Elektrobussen gefördert</a:t>
            </a:r>
          </a:p>
          <a:p>
            <a:pPr marL="285750" indent="-285750">
              <a:buFontTx/>
              <a:buChar char="-"/>
            </a:pPr>
            <a:r>
              <a:rPr lang="de-CH" baseline="0" dirty="0" smtClean="0"/>
              <a:t>Läuft 2021 aus, aber </a:t>
            </a:r>
            <a:r>
              <a:rPr lang="de-CH" baseline="0" dirty="0" err="1" smtClean="0"/>
              <a:t>Parl</a:t>
            </a:r>
            <a:r>
              <a:rPr lang="de-CH" baseline="0" dirty="0" smtClean="0"/>
              <a:t> </a:t>
            </a:r>
            <a:r>
              <a:rPr lang="de-CH" baseline="0" dirty="0" err="1" smtClean="0"/>
              <a:t>Init</a:t>
            </a:r>
            <a:r>
              <a:rPr lang="de-CH" baseline="0" dirty="0" smtClean="0"/>
              <a:t>. zur Weiterführung</a:t>
            </a:r>
          </a:p>
          <a:p>
            <a:pPr marL="285750" indent="-285750">
              <a:buFontTx/>
              <a:buChar char="-"/>
            </a:pPr>
            <a:endParaRPr lang="de-CH" baseline="0" dirty="0" smtClean="0"/>
          </a:p>
          <a:p>
            <a:pPr marL="285750" indent="-285750">
              <a:buFontTx/>
              <a:buChar char="-"/>
            </a:pPr>
            <a:r>
              <a:rPr lang="de-CH" baseline="0" dirty="0" err="1" smtClean="0"/>
              <a:t>Aggloprogramme</a:t>
            </a:r>
            <a:r>
              <a:rPr lang="de-CH" baseline="0" dirty="0" smtClean="0"/>
              <a:t>, die wohl alle kennen; darin gibt es Möglichkeiten </a:t>
            </a:r>
            <a:r>
              <a:rPr lang="de-CH" baseline="0" dirty="0" err="1" smtClean="0"/>
              <a:t>Infrstrukturanlagen</a:t>
            </a:r>
            <a:r>
              <a:rPr lang="de-CH" baseline="0" dirty="0" smtClean="0"/>
              <a:t> für Buslinien mit Bundesmitteln zu unterstützen; </a:t>
            </a:r>
          </a:p>
          <a:p>
            <a:pPr marL="285750" indent="-285750">
              <a:buFontTx/>
              <a:buChar char="-"/>
            </a:pPr>
            <a:r>
              <a:rPr lang="de-CH" baseline="0" dirty="0" smtClean="0"/>
              <a:t>Finanzierung über Nationalstrassen- und Agglomerationsfonds, zuständig das ASTRA </a:t>
            </a:r>
          </a:p>
          <a:p>
            <a:pPr marL="285750" indent="-285750">
              <a:buFontTx/>
              <a:buChar char="-"/>
            </a:pPr>
            <a:endParaRPr lang="de-CH" baseline="0" dirty="0" smtClean="0"/>
          </a:p>
          <a:p>
            <a:pPr marL="0" indent="0">
              <a:buFontTx/>
              <a:buNone/>
            </a:pPr>
            <a:r>
              <a:rPr lang="de-CH" baseline="0" dirty="0" err="1" smtClean="0"/>
              <a:t>Kt</a:t>
            </a:r>
            <a:r>
              <a:rPr lang="de-CH" baseline="0" dirty="0" smtClean="0"/>
              <a:t>, Städte, Gemeinde</a:t>
            </a:r>
          </a:p>
          <a:p>
            <a:pPr marL="285750" indent="-285750">
              <a:buFontTx/>
              <a:buChar char="-"/>
            </a:pPr>
            <a:r>
              <a:rPr lang="de-CH" baseline="0" dirty="0" smtClean="0"/>
              <a:t>Viele eigene Programme und Fördermittel zur </a:t>
            </a:r>
            <a:r>
              <a:rPr lang="de-CH" baseline="0" dirty="0" err="1" smtClean="0"/>
              <a:t>Dekarbonisierung</a:t>
            </a:r>
            <a:r>
              <a:rPr lang="de-CH" baseline="0" dirty="0" smtClean="0"/>
              <a:t> und Elektrifizierung</a:t>
            </a:r>
          </a:p>
          <a:p>
            <a:pPr marL="285750" indent="-285750">
              <a:buFontTx/>
              <a:buChar char="-"/>
            </a:pPr>
            <a:r>
              <a:rPr lang="de-CH" baseline="0" dirty="0" smtClean="0"/>
              <a:t>Bereits in Kraft oder in Vorbereitung</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7</a:t>
            </a:fld>
            <a:endParaRPr lang="de-CH"/>
          </a:p>
        </p:txBody>
      </p:sp>
    </p:spTree>
    <p:extLst>
      <p:ext uri="{BB962C8B-B14F-4D97-AF65-F5344CB8AC3E}">
        <p14:creationId xmlns:p14="http://schemas.microsoft.com/office/powerpoint/2010/main" val="3489708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Soweit der aktuelle</a:t>
            </a:r>
            <a:r>
              <a:rPr lang="de-CH" baseline="0" dirty="0" smtClean="0"/>
              <a:t> Stand</a:t>
            </a:r>
          </a:p>
          <a:p>
            <a:endParaRPr lang="de-CH" baseline="0" dirty="0" smtClean="0"/>
          </a:p>
          <a:p>
            <a:r>
              <a:rPr lang="de-CH" baseline="0" dirty="0" smtClean="0"/>
              <a:t>Schritt weiter: vom Postulat zur Motion der KVF-NR</a:t>
            </a:r>
          </a:p>
          <a:p>
            <a:endParaRPr lang="de-CH" baseline="0" dirty="0" smtClean="0"/>
          </a:p>
          <a:p>
            <a:pPr marL="285750" indent="-285750">
              <a:buFontTx/>
              <a:buChar char="-"/>
            </a:pPr>
            <a:r>
              <a:rPr lang="de-CH" baseline="0" dirty="0" smtClean="0"/>
              <a:t>Vielzahl von Ansätzen und Instrument und  Ansätze -&gt; </a:t>
            </a:r>
            <a:r>
              <a:rPr lang="de-CH" baseline="0" dirty="0" err="1" smtClean="0"/>
              <a:t>Zusammenfürhren</a:t>
            </a:r>
            <a:r>
              <a:rPr lang="de-CH" baseline="0" dirty="0" smtClean="0"/>
              <a:t> zu einer kohärenten Transformationsstrategie, </a:t>
            </a:r>
            <a:r>
              <a:rPr lang="de-CH" baseline="0" dirty="0" err="1" smtClean="0"/>
              <a:t>mind</a:t>
            </a:r>
            <a:r>
              <a:rPr lang="de-CH" baseline="0" dirty="0" smtClean="0"/>
              <a:t> im Verkehrsbereich</a:t>
            </a:r>
          </a:p>
          <a:p>
            <a:pPr marL="285750" indent="-285750">
              <a:buFontTx/>
              <a:buChar char="-"/>
            </a:pPr>
            <a:r>
              <a:rPr lang="de-CH" baseline="0" dirty="0" err="1" smtClean="0"/>
              <a:t>Minölsteuer</a:t>
            </a:r>
            <a:r>
              <a:rPr lang="de-CH" baseline="0" dirty="0" smtClean="0"/>
              <a:t> Rückerstattung für Dieselbusse umsetzt</a:t>
            </a:r>
          </a:p>
          <a:p>
            <a:pPr marL="285750" indent="-285750">
              <a:buFontTx/>
              <a:buChar char="-"/>
            </a:pPr>
            <a:r>
              <a:rPr lang="de-CH" baseline="0" dirty="0" err="1" smtClean="0"/>
              <a:t>Freiwerdene</a:t>
            </a:r>
            <a:r>
              <a:rPr lang="de-CH" baseline="0" dirty="0" smtClean="0"/>
              <a:t> Mittel mind. vorübergehend in die Förderung von fossilfreien Alternativen im </a:t>
            </a:r>
            <a:r>
              <a:rPr lang="de-CH" baseline="0" dirty="0" err="1" smtClean="0"/>
              <a:t>öff</a:t>
            </a:r>
            <a:r>
              <a:rPr lang="de-CH" baseline="0" dirty="0" smtClean="0"/>
              <a:t> Busverkehr; ermöglicht Unterstützung der </a:t>
            </a:r>
            <a:r>
              <a:rPr lang="de-CH" baseline="0" dirty="0" err="1" smtClean="0"/>
              <a:t>Dekarbonisierung</a:t>
            </a:r>
            <a:r>
              <a:rPr lang="de-CH" baseline="0" dirty="0" smtClean="0"/>
              <a:t> / Transformation im RPV UND im OV</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8</a:t>
            </a:fld>
            <a:endParaRPr lang="de-CH"/>
          </a:p>
        </p:txBody>
      </p:sp>
    </p:spTree>
    <p:extLst>
      <p:ext uri="{BB962C8B-B14F-4D97-AF65-F5344CB8AC3E}">
        <p14:creationId xmlns:p14="http://schemas.microsoft.com/office/powerpoint/2010/main" val="952839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Wenn das alles</a:t>
            </a:r>
            <a:r>
              <a:rPr lang="de-CH" baseline="0" dirty="0" smtClean="0"/>
              <a:t> funktioniert und auf fruchtbaren Boden fällt, dann gehen wir etwas von folgende </a:t>
            </a:r>
            <a:r>
              <a:rPr lang="de-CH" baseline="0" dirty="0" err="1" smtClean="0"/>
              <a:t>Szenrien</a:t>
            </a:r>
            <a:r>
              <a:rPr lang="de-CH" baseline="0" dirty="0" smtClean="0"/>
              <a:t> aus_</a:t>
            </a:r>
          </a:p>
          <a:p>
            <a:pPr marL="285750" indent="-285750">
              <a:buFontTx/>
              <a:buChar char="-"/>
            </a:pPr>
            <a:r>
              <a:rPr lang="de-CH" baseline="0" dirty="0" smtClean="0"/>
              <a:t>Maximaler Finanzierungsbedarf (Mehrkosten) nach realistischem Szenario</a:t>
            </a:r>
          </a:p>
          <a:p>
            <a:pPr marL="285750" indent="-285750">
              <a:buFontTx/>
              <a:buChar char="-"/>
            </a:pPr>
            <a:endParaRPr lang="de-CH" baseline="0" dirty="0" smtClean="0"/>
          </a:p>
          <a:p>
            <a:pPr marL="285750" indent="-285750">
              <a:buFontTx/>
              <a:buChar char="-"/>
            </a:pPr>
            <a:r>
              <a:rPr lang="de-CH" baseline="0" dirty="0" smtClean="0"/>
              <a:t>OV Mehrkosten werden zu Begin zu einem grossen Teil durch die </a:t>
            </a:r>
            <a:r>
              <a:rPr lang="de-CH" baseline="0" dirty="0" err="1" smtClean="0"/>
              <a:t>Minölsteuer</a:t>
            </a:r>
            <a:r>
              <a:rPr lang="de-CH" baseline="0" dirty="0" smtClean="0"/>
              <a:t> </a:t>
            </a:r>
            <a:r>
              <a:rPr lang="de-CH" baseline="0" dirty="0" err="1" smtClean="0"/>
              <a:t>mitfinaziert</a:t>
            </a:r>
            <a:r>
              <a:rPr lang="de-CH" baseline="0" dirty="0" smtClean="0"/>
              <a:t> werden können. </a:t>
            </a:r>
          </a:p>
          <a:p>
            <a:pPr marL="285750" indent="-285750">
              <a:buFontTx/>
              <a:buChar char="-"/>
            </a:pPr>
            <a:r>
              <a:rPr lang="de-CH" baseline="0" dirty="0" smtClean="0"/>
              <a:t>Die übergeordneten Förderprogramme nehmen ihren konstanten Anteil ein</a:t>
            </a:r>
          </a:p>
          <a:p>
            <a:pPr marL="285750" indent="-285750">
              <a:buFontTx/>
              <a:buChar char="-"/>
            </a:pPr>
            <a:r>
              <a:rPr lang="de-CH" baseline="0" dirty="0" err="1" smtClean="0"/>
              <a:t>Minarlölsteuerung</a:t>
            </a:r>
            <a:r>
              <a:rPr lang="de-CH" baseline="0" dirty="0" smtClean="0"/>
              <a:t> soll im OV nach und nach zurückgehen.</a:t>
            </a:r>
          </a:p>
          <a:p>
            <a:pPr marL="285750" marR="0" lvl="0" indent="-285750" algn="l" defTabSz="914400" rtl="0" eaLnBrk="1" fontAlgn="base" latinLnBrk="0" hangingPunct="1">
              <a:lnSpc>
                <a:spcPct val="100000"/>
              </a:lnSpc>
              <a:spcBef>
                <a:spcPct val="30000"/>
              </a:spcBef>
              <a:spcAft>
                <a:spcPct val="0"/>
              </a:spcAft>
              <a:buClrTx/>
              <a:buSzTx/>
              <a:buFontTx/>
              <a:buChar char="-"/>
              <a:tabLst/>
              <a:defRPr/>
            </a:pPr>
            <a:r>
              <a:rPr lang="de-CH" baseline="0" dirty="0" smtClean="0"/>
              <a:t>Parallel müssen mehr und mehr die Kantone und Gemeinden ihre Verantwortung wahrnehmen</a:t>
            </a:r>
          </a:p>
          <a:p>
            <a:pPr marL="285750" marR="0" lvl="0" indent="-285750" algn="l" defTabSz="914400" rtl="0" eaLnBrk="1" fontAlgn="base" latinLnBrk="0" hangingPunct="1">
              <a:lnSpc>
                <a:spcPct val="100000"/>
              </a:lnSpc>
              <a:spcBef>
                <a:spcPct val="30000"/>
              </a:spcBef>
              <a:spcAft>
                <a:spcPct val="0"/>
              </a:spcAft>
              <a:buClrTx/>
              <a:buSzTx/>
              <a:buFontTx/>
              <a:buChar char="-"/>
              <a:tabLst/>
              <a:defRPr/>
            </a:pPr>
            <a:endParaRPr lang="de-CH" baseline="0" dirty="0" smtClean="0"/>
          </a:p>
          <a:p>
            <a:pPr marL="285750" marR="0" lvl="0" indent="-285750" algn="l" defTabSz="914400" rtl="0" eaLnBrk="1" fontAlgn="base" latinLnBrk="0" hangingPunct="1">
              <a:lnSpc>
                <a:spcPct val="100000"/>
              </a:lnSpc>
              <a:spcBef>
                <a:spcPct val="30000"/>
              </a:spcBef>
              <a:spcAft>
                <a:spcPct val="0"/>
              </a:spcAft>
              <a:buClrTx/>
              <a:buSzTx/>
              <a:buFontTx/>
              <a:buChar char="-"/>
              <a:tabLst/>
              <a:defRPr/>
            </a:pPr>
            <a:r>
              <a:rPr lang="de-CH" baseline="0" dirty="0" smtClean="0"/>
              <a:t>im RPV haben wir heute schon die Förderung über den VPK RBV des Bundes.</a:t>
            </a:r>
          </a:p>
          <a:p>
            <a:pPr marL="285750" marR="0" lvl="0" indent="-285750" algn="l" defTabSz="914400" rtl="0" eaLnBrk="1" fontAlgn="base" latinLnBrk="0" hangingPunct="1">
              <a:lnSpc>
                <a:spcPct val="100000"/>
              </a:lnSpc>
              <a:spcBef>
                <a:spcPct val="30000"/>
              </a:spcBef>
              <a:spcAft>
                <a:spcPct val="0"/>
              </a:spcAft>
              <a:buClrTx/>
              <a:buSzTx/>
              <a:buFontTx/>
              <a:buChar char="-"/>
              <a:tabLst/>
              <a:defRPr/>
            </a:pPr>
            <a:r>
              <a:rPr lang="de-CH" baseline="0" dirty="0" smtClean="0"/>
              <a:t>Ebenso </a:t>
            </a:r>
            <a:r>
              <a:rPr lang="de-CH" baseline="0" dirty="0" err="1" smtClean="0"/>
              <a:t>weden</a:t>
            </a:r>
            <a:r>
              <a:rPr lang="de-CH" baseline="0" dirty="0" smtClean="0"/>
              <a:t> Fördermassnahmen der Kantone zum tragen kommen</a:t>
            </a:r>
          </a:p>
          <a:p>
            <a:pPr marL="285750" marR="0" lvl="0" indent="-285750" algn="l" defTabSz="914400" rtl="0" eaLnBrk="1" fontAlgn="base" latinLnBrk="0" hangingPunct="1">
              <a:lnSpc>
                <a:spcPct val="100000"/>
              </a:lnSpc>
              <a:spcBef>
                <a:spcPct val="30000"/>
              </a:spcBef>
              <a:spcAft>
                <a:spcPct val="0"/>
              </a:spcAft>
              <a:buClrTx/>
              <a:buSzTx/>
              <a:buFontTx/>
              <a:buChar char="-"/>
              <a:tabLst/>
              <a:defRPr/>
            </a:pPr>
            <a:r>
              <a:rPr lang="de-CH" baseline="0" dirty="0" smtClean="0"/>
              <a:t>Ab 2030 soll dann die Umlagerung der Mineralölsteuer einen wesentlichen Anteil der Mehrkosten übernehmen</a:t>
            </a:r>
          </a:p>
          <a:p>
            <a:pPr marL="285750" marR="0" lvl="0" indent="-285750" algn="l" defTabSz="914400" rtl="0" eaLnBrk="1" fontAlgn="base" latinLnBrk="0" hangingPunct="1">
              <a:lnSpc>
                <a:spcPct val="100000"/>
              </a:lnSpc>
              <a:spcBef>
                <a:spcPct val="30000"/>
              </a:spcBef>
              <a:spcAft>
                <a:spcPct val="0"/>
              </a:spcAft>
              <a:buClrTx/>
              <a:buSzTx/>
              <a:buFontTx/>
              <a:buChar char="-"/>
              <a:tabLst/>
              <a:defRPr/>
            </a:pPr>
            <a:r>
              <a:rPr lang="de-CH" baseline="0" dirty="0" smtClean="0"/>
              <a:t>Und auch das Förderprogramm der CO2-Kompensationspflicht wir während er ganzen Zeit einen ergänzende Beitrag leisten</a:t>
            </a:r>
          </a:p>
          <a:p>
            <a:pPr marL="285750" indent="-285750">
              <a:buFontTx/>
              <a:buChar char="-"/>
            </a:pPr>
            <a:endParaRPr lang="de-CH" baseline="0" dirty="0" smtClean="0"/>
          </a:p>
          <a:p>
            <a:pPr marL="0" indent="0">
              <a:buFontTx/>
              <a:buNone/>
            </a:pPr>
            <a:r>
              <a:rPr lang="de-CH" baseline="0" dirty="0" smtClean="0"/>
              <a:t>So – Unserer Hoffnung und unsere Erwartung – werden wir gemeinsam – Bund – Kantone – Gemeinden – im öffentliche Verkehr den notwendigen Beitrag ans Pariser Klimaabkommen  bzw. den das Netto-Null Ziel  spätestens im Jahr 2050 erreichen.</a:t>
            </a:r>
            <a:endParaRPr lang="de-CH" dirty="0"/>
          </a:p>
        </p:txBody>
      </p:sp>
      <p:sp>
        <p:nvSpPr>
          <p:cNvPr id="4" name="Foliennummernplatzhalter 3"/>
          <p:cNvSpPr>
            <a:spLocks noGrp="1"/>
          </p:cNvSpPr>
          <p:nvPr>
            <p:ph type="sldNum" sz="quarter" idx="10"/>
          </p:nvPr>
        </p:nvSpPr>
        <p:spPr/>
        <p:txBody>
          <a:bodyPr/>
          <a:lstStyle/>
          <a:p>
            <a:fld id="{FF9673C1-B10B-4A71-96FC-7B6CB81AABD2}" type="slidenum">
              <a:rPr lang="de-CH" smtClean="0"/>
              <a:pPr/>
              <a:t>9</a:t>
            </a:fld>
            <a:endParaRPr lang="de-CH"/>
          </a:p>
        </p:txBody>
      </p:sp>
    </p:spTree>
    <p:extLst>
      <p:ext uri="{BB962C8B-B14F-4D97-AF65-F5344CB8AC3E}">
        <p14:creationId xmlns:p14="http://schemas.microsoft.com/office/powerpoint/2010/main" val="39161274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seite">
    <p:spTree>
      <p:nvGrpSpPr>
        <p:cNvPr id="1" name=""/>
        <p:cNvGrpSpPr/>
        <p:nvPr/>
      </p:nvGrpSpPr>
      <p:grpSpPr>
        <a:xfrm>
          <a:off x="0" y="0"/>
          <a:ext cx="0" cy="0"/>
          <a:chOff x="0" y="0"/>
          <a:chExt cx="0" cy="0"/>
        </a:xfrm>
      </p:grpSpPr>
      <p:sp>
        <p:nvSpPr>
          <p:cNvPr id="23554" name="Rectangle 2"/>
          <p:cNvSpPr>
            <a:spLocks noGrp="1" noChangeArrowheads="1"/>
          </p:cNvSpPr>
          <p:nvPr>
            <p:ph type="ctrTitle" hasCustomPrompt="1"/>
          </p:nvPr>
        </p:nvSpPr>
        <p:spPr>
          <a:xfrm>
            <a:off x="1727201" y="2314936"/>
            <a:ext cx="9569689" cy="2581155"/>
          </a:xfrm>
        </p:spPr>
        <p:txBody>
          <a:bodyPr/>
          <a:lstStyle>
            <a:lvl1pPr>
              <a:lnSpc>
                <a:spcPts val="6000"/>
              </a:lnSpc>
              <a:defRPr sz="5200"/>
            </a:lvl1pPr>
          </a:lstStyle>
          <a:p>
            <a:r>
              <a:rPr lang="de-CH" noProof="0" smtClean="0"/>
              <a:t>[Titel der Präsentation]</a:t>
            </a:r>
            <a:endParaRPr lang="de-CH" noProof="0" dirty="0"/>
          </a:p>
        </p:txBody>
      </p:sp>
      <p:pic>
        <p:nvPicPr>
          <p:cNvPr id="6" name="Picture 37" descr="Logo_CMYK_pos"/>
          <p:cNvPicPr>
            <a:picLocks noChangeAspect="1" noChangeArrowheads="1"/>
          </p:cNvPicPr>
          <p:nvPr userDrawn="1"/>
        </p:nvPicPr>
        <p:blipFill>
          <a:blip r:embed="rId2" cstate="print"/>
          <a:srcRect/>
          <a:stretch>
            <a:fillRect/>
          </a:stretch>
        </p:blipFill>
        <p:spPr bwMode="auto">
          <a:xfrm>
            <a:off x="1378883" y="354973"/>
            <a:ext cx="1886400" cy="479544"/>
          </a:xfrm>
          <a:prstGeom prst="rect">
            <a:avLst/>
          </a:prstGeom>
          <a:noFill/>
          <a:ln w="9525">
            <a:noFill/>
            <a:miter lim="800000"/>
            <a:headEnd/>
            <a:tailEnd/>
          </a:ln>
        </p:spPr>
      </p:pic>
      <p:sp>
        <p:nvSpPr>
          <p:cNvPr id="3" name="Textplatzhalter 2"/>
          <p:cNvSpPr>
            <a:spLocks noGrp="1"/>
          </p:cNvSpPr>
          <p:nvPr>
            <p:ph type="body" sz="quarter" idx="10"/>
          </p:nvPr>
        </p:nvSpPr>
        <p:spPr>
          <a:xfrm>
            <a:off x="1727200" y="5185226"/>
            <a:ext cx="9569691" cy="1168690"/>
          </a:xfrm>
        </p:spPr>
        <p:txBody>
          <a:bodyPr tIns="46800"/>
          <a:lstStyle>
            <a:lvl1pPr marL="0" indent="0" algn="l">
              <a:lnSpc>
                <a:spcPct val="100000"/>
              </a:lnSpc>
              <a:spcAft>
                <a:spcPts val="600"/>
              </a:spcAft>
              <a:buNone/>
              <a:defRPr sz="3200"/>
            </a:lvl1pPr>
          </a:lstStyle>
          <a:p>
            <a:pPr lvl="0"/>
            <a:endParaRPr lang="de-CH" dirty="0" smtClean="0"/>
          </a:p>
        </p:txBody>
      </p:sp>
      <p:sp>
        <p:nvSpPr>
          <p:cNvPr id="8" name="Text Box 32"/>
          <p:cNvSpPr txBox="1">
            <a:spLocks noChangeArrowheads="1"/>
          </p:cNvSpPr>
          <p:nvPr userDrawn="1"/>
        </p:nvSpPr>
        <p:spPr bwMode="auto">
          <a:xfrm>
            <a:off x="4572000" y="349111"/>
            <a:ext cx="6724890" cy="384721"/>
          </a:xfrm>
          <a:prstGeom prst="rect">
            <a:avLst/>
          </a:prstGeom>
          <a:noFill/>
          <a:ln w="9525">
            <a:noFill/>
            <a:miter lim="800000"/>
            <a:headEnd/>
            <a:tailEnd/>
          </a:ln>
          <a:effectLst/>
        </p:spPr>
        <p:txBody>
          <a:bodyPr wrap="square" lIns="0" tIns="0" rIns="0" bIns="0">
            <a:spAutoFit/>
          </a:bodyPr>
          <a:lstStyle/>
          <a:p>
            <a:pPr>
              <a:lnSpc>
                <a:spcPts val="1000"/>
              </a:lnSpc>
              <a:spcBef>
                <a:spcPts val="0"/>
              </a:spcBef>
              <a:spcAft>
                <a:spcPts val="0"/>
              </a:spcAft>
            </a:pPr>
            <a:r>
              <a:rPr lang="de-CH" sz="800" b="0" smtClean="0">
                <a:latin typeface="Arial" charset="0"/>
              </a:rPr>
              <a:t>Eidgenössisches Departement für Umwelt, Verkehr,</a:t>
            </a:r>
            <a:r>
              <a:t/>
            </a:r>
            <a:br/>
            <a:r>
              <a:rPr lang="de-CH" sz="800" b="0" smtClean="0">
                <a:latin typeface="Arial" charset="0"/>
              </a:rPr>
              <a:t>Energie und Kommunikation UVEK</a:t>
            </a:r>
            <a:endParaRPr lang="de-CH" sz="800" b="0" dirty="0" smtClean="0">
              <a:latin typeface="Arial" charset="0"/>
            </a:endParaRPr>
          </a:p>
          <a:p>
            <a:pPr marL="0" marR="0" lvl="0" indent="0" algn="l" defTabSz="914400" rtl="0" eaLnBrk="0" fontAlgn="base" latinLnBrk="0" hangingPunct="0">
              <a:lnSpc>
                <a:spcPts val="1000"/>
              </a:lnSpc>
              <a:spcBef>
                <a:spcPts val="0"/>
              </a:spcBef>
              <a:spcAft>
                <a:spcPct val="0"/>
              </a:spcAft>
              <a:buClrTx/>
              <a:buSzTx/>
              <a:buFontTx/>
              <a:buNone/>
              <a:tabLst/>
              <a:defRPr/>
            </a:pPr>
            <a:r>
              <a:rPr lang="de-CH" sz="800" b="1" smtClean="0">
                <a:latin typeface="Arial" charset="0"/>
              </a:rPr>
              <a:t>Bundesamt für Verkehr BAV</a:t>
            </a:r>
          </a:p>
          <a:p>
            <a:pPr marL="0" marR="0" lvl="0" indent="0" algn="l" defTabSz="914400" rtl="0" eaLnBrk="0" fontAlgn="base" latinLnBrk="0" hangingPunct="0">
              <a:lnSpc>
                <a:spcPts val="1000"/>
              </a:lnSpc>
              <a:spcBef>
                <a:spcPts val="0"/>
              </a:spcBef>
              <a:spcAft>
                <a:spcPct val="0"/>
              </a:spcAft>
              <a:buClrTx/>
              <a:buSzTx/>
              <a:buFontTx/>
              <a:buNone/>
              <a:tabLst/>
              <a:defRPr/>
            </a:pPr>
            <a:r>
              <a:rPr lang="de-CH" sz="800" b="0" smtClean="0">
                <a:latin typeface="Arial" charset="0"/>
              </a:rPr>
              <a:t>Abteilung Politik</a:t>
            </a:r>
            <a:endParaRPr lang="de-CH" sz="800" b="0" dirty="0" smtClean="0">
              <a:latin typeface="Arial" charset="0"/>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232" userDrawn="1">
          <p15:clr>
            <a:srgbClr val="FBAE40"/>
          </p15:clr>
        </p15:guide>
        <p15:guide id="4" orient="horz" pos="1548" userDrawn="1">
          <p15:clr>
            <a:srgbClr val="FBAE40"/>
          </p15:clr>
        </p15:guide>
        <p15:guide id="5" orient="horz" pos="3317" userDrawn="1">
          <p15:clr>
            <a:srgbClr val="FBAE40"/>
          </p15:clr>
        </p15:guide>
        <p15:guide id="6" pos="1088" userDrawn="1">
          <p15:clr>
            <a:srgbClr val="FBAE40"/>
          </p15:clr>
        </p15:guide>
        <p15:guide id="7" pos="710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seite">
    <p:spTree>
      <p:nvGrpSpPr>
        <p:cNvPr id="1" name=""/>
        <p:cNvGrpSpPr/>
        <p:nvPr/>
      </p:nvGrpSpPr>
      <p:grpSpPr>
        <a:xfrm>
          <a:off x="0" y="0"/>
          <a:ext cx="0" cy="0"/>
          <a:chOff x="0" y="0"/>
          <a:chExt cx="0" cy="0"/>
        </a:xfrm>
      </p:grpSpPr>
      <p:sp>
        <p:nvSpPr>
          <p:cNvPr id="4" name="Inhaltsplatzhalter 3"/>
          <p:cNvSpPr>
            <a:spLocks noGrp="1"/>
          </p:cNvSpPr>
          <p:nvPr>
            <p:ph sz="quarter" idx="10"/>
          </p:nvPr>
        </p:nvSpPr>
        <p:spPr>
          <a:xfrm>
            <a:off x="1392238" y="1449388"/>
            <a:ext cx="10321925" cy="4526612"/>
          </a:xfrm>
        </p:spPr>
        <p:txBody>
          <a:bodyPr/>
          <a:lstStyle/>
          <a:p>
            <a:pPr lvl="0"/>
            <a:r>
              <a:rPr lang="de-CH" noProof="0" dirty="0" smtClean="0"/>
              <a:t>Formatvorlagen des Textmasters bearbeiten</a:t>
            </a:r>
          </a:p>
          <a:p>
            <a:pPr lvl="1"/>
            <a:r>
              <a:rPr lang="de-CH" noProof="0" dirty="0" smtClean="0"/>
              <a:t>Zweite Ebene</a:t>
            </a:r>
          </a:p>
          <a:p>
            <a:pPr lvl="2"/>
            <a:r>
              <a:rPr lang="de-CH" noProof="0" dirty="0" smtClean="0"/>
              <a:t>Dritte Ebene</a:t>
            </a:r>
          </a:p>
          <a:p>
            <a:pPr lvl="3"/>
            <a:r>
              <a:rPr lang="de-CH" noProof="0" dirty="0" smtClean="0"/>
              <a:t>Vierte Ebene</a:t>
            </a:r>
          </a:p>
          <a:p>
            <a:pPr lvl="4"/>
            <a:r>
              <a:rPr lang="de-CH" noProof="0" dirty="0" smtClean="0"/>
              <a:t>Fünfte Ebene</a:t>
            </a:r>
            <a:endParaRPr lang="de-CH" noProof="0" dirty="0"/>
          </a:p>
        </p:txBody>
      </p:sp>
      <p:sp>
        <p:nvSpPr>
          <p:cNvPr id="3" name="Foliennummernplatzhalter 2"/>
          <p:cNvSpPr>
            <a:spLocks noGrp="1"/>
          </p:cNvSpPr>
          <p:nvPr>
            <p:ph type="sldNum" sz="quarter" idx="11"/>
          </p:nvPr>
        </p:nvSpPr>
        <p:spPr/>
        <p:txBody>
          <a:bodyPr/>
          <a:lstStyle/>
          <a:p>
            <a:fld id="{7D21FFDD-132D-4B5B-AD6B-BCC06A41D268}" type="slidenum">
              <a:rPr lang="de-CH" smtClean="0"/>
              <a:pPr/>
              <a:t>‹Nr.›</a:t>
            </a:fld>
            <a:endParaRPr lang="de-CH" dirty="0"/>
          </a:p>
        </p:txBody>
      </p:sp>
      <p:sp>
        <p:nvSpPr>
          <p:cNvPr id="6" name="Titel 5"/>
          <p:cNvSpPr>
            <a:spLocks noGrp="1"/>
          </p:cNvSpPr>
          <p:nvPr>
            <p:ph type="title"/>
          </p:nvPr>
        </p:nvSpPr>
        <p:spPr/>
        <p:txBody>
          <a:bodyPr/>
          <a:lstStyle/>
          <a:p>
            <a:r>
              <a:rPr lang="de-CH" noProof="0" dirty="0" smtClean="0"/>
              <a:t>Titelmasterformat durch Klicken bearbeiten</a:t>
            </a:r>
            <a:endParaRPr lang="de-CH" noProof="0" dirty="0"/>
          </a:p>
        </p:txBody>
      </p:sp>
      <p:sp>
        <p:nvSpPr>
          <p:cNvPr id="7" name="Fußzeilenplatzhalter 3"/>
          <p:cNvSpPr>
            <a:spLocks noGrp="1"/>
          </p:cNvSpPr>
          <p:nvPr>
            <p:ph type="ftr" sz="quarter" idx="3"/>
          </p:nvPr>
        </p:nvSpPr>
        <p:spPr>
          <a:xfrm>
            <a:off x="1401182" y="6340499"/>
            <a:ext cx="5771777" cy="172061"/>
          </a:xfrm>
          <a:prstGeom prst="rect">
            <a:avLst/>
          </a:prstGeom>
        </p:spPr>
        <p:txBody>
          <a:bodyPr vert="horz" lIns="0" tIns="0" rIns="0" bIns="0" rtlCol="0" anchor="t"/>
          <a:lstStyle>
            <a:lvl1pPr algn="l">
              <a:lnSpc>
                <a:spcPts val="1200"/>
              </a:lnSpc>
              <a:defRPr sz="900" b="1">
                <a:solidFill>
                  <a:schemeClr val="tx1"/>
                </a:solidFill>
                <a:latin typeface="+mn-lt"/>
              </a:defRPr>
            </a:lvl1pPr>
          </a:lstStyle>
          <a:p>
            <a:r>
              <a:rPr lang="de-CH" noProof="0" smtClean="0"/>
              <a:t>8. Forum Nachhaltige Energie - Bundesamt für Verkehr</a:t>
            </a:r>
            <a:endParaRPr lang="de-CH" noProof="0" dirty="0"/>
          </a:p>
        </p:txBody>
      </p:sp>
    </p:spTree>
    <p:extLst>
      <p:ext uri="{BB962C8B-B14F-4D97-AF65-F5344CB8AC3E}">
        <p14:creationId xmlns:p14="http://schemas.microsoft.com/office/powerpoint/2010/main" val="7648935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Inhaltsseite + Logo + Hierarchiestufen">
    <p:spTree>
      <p:nvGrpSpPr>
        <p:cNvPr id="1" name=""/>
        <p:cNvGrpSpPr/>
        <p:nvPr/>
      </p:nvGrpSpPr>
      <p:grpSpPr>
        <a:xfrm>
          <a:off x="0" y="0"/>
          <a:ext cx="0" cy="0"/>
          <a:chOff x="0" y="0"/>
          <a:chExt cx="0" cy="0"/>
        </a:xfrm>
      </p:grpSpPr>
      <p:sp>
        <p:nvSpPr>
          <p:cNvPr id="2" name="Titel 1"/>
          <p:cNvSpPr>
            <a:spLocks noGrp="1"/>
          </p:cNvSpPr>
          <p:nvPr>
            <p:ph type="title"/>
          </p:nvPr>
        </p:nvSpPr>
        <p:spPr>
          <a:xfrm>
            <a:off x="1401183" y="1154291"/>
            <a:ext cx="10312449" cy="900000"/>
          </a:xfrm>
        </p:spPr>
        <p:txBody>
          <a:bodyPr/>
          <a:lstStyle/>
          <a:p>
            <a:r>
              <a:rPr lang="de-DE" smtClean="0"/>
              <a:t>Titelmasterformat durch Klicken bearbeiten</a:t>
            </a:r>
            <a:endParaRPr lang="de-CH"/>
          </a:p>
        </p:txBody>
      </p:sp>
      <p:sp>
        <p:nvSpPr>
          <p:cNvPr id="12" name="Inhaltsplatzhalter 3"/>
          <p:cNvSpPr>
            <a:spLocks noGrp="1"/>
          </p:cNvSpPr>
          <p:nvPr>
            <p:ph sz="quarter" idx="13"/>
          </p:nvPr>
        </p:nvSpPr>
        <p:spPr>
          <a:xfrm>
            <a:off x="1392238" y="2320065"/>
            <a:ext cx="10321925" cy="3664810"/>
          </a:xfrm>
        </p:spPr>
        <p:txBody>
          <a:bodyPr/>
          <a:lstStyle/>
          <a:p>
            <a:pPr lvl="0"/>
            <a:r>
              <a:rPr lang="de-CH" noProof="0" smtClean="0"/>
              <a:t>Formatvorlagen des Textmasters bearbeiten</a:t>
            </a:r>
          </a:p>
          <a:p>
            <a:pPr lvl="1"/>
            <a:r>
              <a:rPr lang="de-CH" noProof="0" smtClean="0"/>
              <a:t>Zweite Ebene</a:t>
            </a:r>
          </a:p>
          <a:p>
            <a:pPr lvl="2"/>
            <a:r>
              <a:rPr lang="de-CH" noProof="0" smtClean="0"/>
              <a:t>Dritte Ebene</a:t>
            </a:r>
          </a:p>
          <a:p>
            <a:pPr lvl="3"/>
            <a:r>
              <a:rPr lang="de-CH" noProof="0" smtClean="0"/>
              <a:t>Vierte Ebene</a:t>
            </a:r>
          </a:p>
          <a:p>
            <a:pPr lvl="4"/>
            <a:r>
              <a:rPr lang="de-CH" noProof="0" smtClean="0"/>
              <a:t>Fünfte Ebene</a:t>
            </a:r>
            <a:endParaRPr lang="de-CH" noProof="0" dirty="0"/>
          </a:p>
        </p:txBody>
      </p:sp>
      <p:sp>
        <p:nvSpPr>
          <p:cNvPr id="3" name="Foliennummernplatzhalter 2"/>
          <p:cNvSpPr>
            <a:spLocks noGrp="1"/>
          </p:cNvSpPr>
          <p:nvPr>
            <p:ph type="sldNum" sz="quarter" idx="11"/>
          </p:nvPr>
        </p:nvSpPr>
        <p:spPr/>
        <p:txBody>
          <a:bodyPr/>
          <a:lstStyle/>
          <a:p>
            <a:fld id="{7D21FFDD-132D-4B5B-AD6B-BCC06A41D268}" type="slidenum">
              <a:rPr lang="de-CH" smtClean="0"/>
              <a:pPr/>
              <a:t>‹Nr.›</a:t>
            </a:fld>
            <a:endParaRPr lang="de-CH" dirty="0"/>
          </a:p>
        </p:txBody>
      </p:sp>
      <p:sp>
        <p:nvSpPr>
          <p:cNvPr id="5" name="Fußzeilenplatzhalter 4"/>
          <p:cNvSpPr>
            <a:spLocks noGrp="1"/>
          </p:cNvSpPr>
          <p:nvPr>
            <p:ph type="ftr" sz="quarter" idx="12"/>
          </p:nvPr>
        </p:nvSpPr>
        <p:spPr/>
        <p:txBody>
          <a:bodyPr/>
          <a:lstStyle>
            <a:lvl1pPr>
              <a:defRPr b="1"/>
            </a:lvl1pPr>
          </a:lstStyle>
          <a:p>
            <a:r>
              <a:rPr lang="de-CH" noProof="0" smtClean="0"/>
              <a:t>8. Forum Nachhaltige Energie - Bundesamt für Verkehr</a:t>
            </a:r>
            <a:endParaRPr lang="de-CH" noProof="0" dirty="0"/>
          </a:p>
        </p:txBody>
      </p:sp>
      <p:pic>
        <p:nvPicPr>
          <p:cNvPr id="10" name="Picture 37" descr="Logo_CMYK_pos"/>
          <p:cNvPicPr>
            <a:picLocks noChangeAspect="1" noChangeArrowheads="1"/>
          </p:cNvPicPr>
          <p:nvPr userDrawn="1"/>
        </p:nvPicPr>
        <p:blipFill>
          <a:blip r:embed="rId2" cstate="print"/>
          <a:srcRect/>
          <a:stretch>
            <a:fillRect/>
          </a:stretch>
        </p:blipFill>
        <p:spPr bwMode="auto">
          <a:xfrm>
            <a:off x="1057266" y="354973"/>
            <a:ext cx="1886400" cy="479544"/>
          </a:xfrm>
          <a:prstGeom prst="rect">
            <a:avLst/>
          </a:prstGeom>
          <a:noFill/>
          <a:ln w="9525">
            <a:noFill/>
            <a:miter lim="800000"/>
            <a:headEnd/>
            <a:tailEnd/>
          </a:ln>
        </p:spPr>
      </p:pic>
      <p:sp>
        <p:nvSpPr>
          <p:cNvPr id="11" name="Text Box 32"/>
          <p:cNvSpPr txBox="1">
            <a:spLocks noChangeArrowheads="1"/>
          </p:cNvSpPr>
          <p:nvPr userDrawn="1"/>
        </p:nvSpPr>
        <p:spPr bwMode="auto">
          <a:xfrm>
            <a:off x="4250383" y="349111"/>
            <a:ext cx="6724890" cy="384721"/>
          </a:xfrm>
          <a:prstGeom prst="rect">
            <a:avLst/>
          </a:prstGeom>
          <a:noFill/>
          <a:ln w="9525">
            <a:noFill/>
            <a:miter lim="800000"/>
            <a:headEnd/>
            <a:tailEnd/>
          </a:ln>
          <a:effectLst/>
        </p:spPr>
        <p:txBody>
          <a:bodyPr wrap="square" lIns="0" tIns="0" rIns="0" bIns="0">
            <a:spAutoFit/>
          </a:bodyPr>
          <a:lstStyle/>
          <a:p>
            <a:pPr>
              <a:lnSpc>
                <a:spcPts val="1000"/>
              </a:lnSpc>
              <a:spcBef>
                <a:spcPts val="0"/>
              </a:spcBef>
              <a:spcAft>
                <a:spcPts val="0"/>
              </a:spcAft>
            </a:pPr>
            <a:r>
              <a:rPr lang="de-CH" sz="800" b="0" smtClean="0">
                <a:latin typeface="Arial" charset="0"/>
              </a:rPr>
              <a:t>Eidgenössisches Departement für Umwelt, Verkehr,</a:t>
            </a:r>
            <a:r>
              <a:t/>
            </a:r>
            <a:br/>
            <a:r>
              <a:rPr lang="de-CH" sz="800" b="0" smtClean="0">
                <a:latin typeface="Arial" charset="0"/>
              </a:rPr>
              <a:t>Energie und Kommunikation UVEK</a:t>
            </a:r>
            <a:endParaRPr lang="de-CH" sz="800" b="0" dirty="0" smtClean="0">
              <a:latin typeface="Arial" charset="0"/>
            </a:endParaRPr>
          </a:p>
          <a:p>
            <a:pPr marL="0" marR="0" lvl="0" indent="0" algn="l" defTabSz="914400" rtl="0" eaLnBrk="0" fontAlgn="base" latinLnBrk="0" hangingPunct="0">
              <a:lnSpc>
                <a:spcPts val="1000"/>
              </a:lnSpc>
              <a:spcBef>
                <a:spcPts val="0"/>
              </a:spcBef>
              <a:spcAft>
                <a:spcPct val="0"/>
              </a:spcAft>
              <a:buClrTx/>
              <a:buSzTx/>
              <a:buFontTx/>
              <a:buNone/>
              <a:tabLst/>
              <a:defRPr/>
            </a:pPr>
            <a:r>
              <a:rPr lang="de-CH" sz="800" b="1" smtClean="0">
                <a:latin typeface="Arial" charset="0"/>
              </a:rPr>
              <a:t>Bundesamt für Verkehr BAV</a:t>
            </a:r>
          </a:p>
          <a:p>
            <a:pPr marL="0" marR="0" lvl="0" indent="0" algn="l" defTabSz="914400" rtl="0" eaLnBrk="0" fontAlgn="base" latinLnBrk="0" hangingPunct="0">
              <a:lnSpc>
                <a:spcPts val="1000"/>
              </a:lnSpc>
              <a:spcBef>
                <a:spcPts val="0"/>
              </a:spcBef>
              <a:spcAft>
                <a:spcPct val="0"/>
              </a:spcAft>
              <a:buClrTx/>
              <a:buSzTx/>
              <a:buFontTx/>
              <a:buNone/>
              <a:tabLst/>
              <a:defRPr/>
            </a:pPr>
            <a:r>
              <a:rPr lang="de-CH" sz="800" b="0" smtClean="0">
                <a:latin typeface="Arial" charset="0"/>
              </a:rPr>
              <a:t>Abteilung Politik</a:t>
            </a:r>
            <a:endParaRPr lang="de-CH" sz="800" b="0" dirty="0" smtClean="0">
              <a:latin typeface="Arial" charset="0"/>
            </a:endParaRPr>
          </a:p>
        </p:txBody>
      </p:sp>
      <p:sp>
        <p:nvSpPr>
          <p:cNvPr id="14" name="Line 40"/>
          <p:cNvSpPr>
            <a:spLocks noChangeShapeType="1"/>
          </p:cNvSpPr>
          <p:nvPr userDrawn="1"/>
        </p:nvSpPr>
        <p:spPr bwMode="auto">
          <a:xfrm flipH="1">
            <a:off x="1401183" y="6263172"/>
            <a:ext cx="10330230" cy="0"/>
          </a:xfrm>
          <a:prstGeom prst="line">
            <a:avLst/>
          </a:prstGeom>
          <a:noFill/>
          <a:ln w="9525">
            <a:solidFill>
              <a:schemeClr val="tx1"/>
            </a:solidFill>
            <a:round/>
            <a:headEnd/>
            <a:tailEnd/>
          </a:ln>
          <a:effectLst/>
        </p:spPr>
        <p:txBody>
          <a:bodyPr/>
          <a:lstStyle/>
          <a:p>
            <a:endParaRPr lang="de-CH" sz="2400"/>
          </a:p>
        </p:txBody>
      </p:sp>
      <p:sp>
        <p:nvSpPr>
          <p:cNvPr id="18" name="Textplatzhalter 2"/>
          <p:cNvSpPr txBox="1">
            <a:spLocks/>
          </p:cNvSpPr>
          <p:nvPr userDrawn="1"/>
        </p:nvSpPr>
        <p:spPr>
          <a:xfrm>
            <a:off x="1401182" y="6493449"/>
            <a:ext cx="5771777" cy="182842"/>
          </a:xfrm>
          <a:prstGeom prst="rect">
            <a:avLst/>
          </a:prstGeom>
        </p:spPr>
        <p:txBody>
          <a:bodyPr lIns="0" tIns="0" rIns="0" bIns="0"/>
          <a:lstStyle>
            <a:lvl1pPr marL="0" indent="0" algn="l" rtl="0" eaLnBrk="1" fontAlgn="base" hangingPunct="1">
              <a:lnSpc>
                <a:spcPts val="2600"/>
              </a:lnSpc>
              <a:spcBef>
                <a:spcPts val="0"/>
              </a:spcBef>
              <a:spcAft>
                <a:spcPts val="0"/>
              </a:spcAft>
              <a:buFont typeface="Arial" panose="020B0604020202020204" pitchFamily="34" charset="0"/>
              <a:buNone/>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0" marR="0" lvl="0" indent="0" algn="l" defTabSz="914400" rtl="0" eaLnBrk="1" fontAlgn="base" latinLnBrk="0" hangingPunct="1">
              <a:lnSpc>
                <a:spcPts val="1200"/>
              </a:lnSpc>
              <a:spcBef>
                <a:spcPts val="0"/>
              </a:spcBef>
              <a:spcAft>
                <a:spcPts val="0"/>
              </a:spcAft>
              <a:buClrTx/>
              <a:buSzTx/>
              <a:buFont typeface="Arial" panose="020B0604020202020204" pitchFamily="34" charset="0"/>
              <a:buNone/>
              <a:tabLst/>
              <a:defRPr/>
            </a:pPr>
            <a:r>
              <a:rPr lang="de-CH" sz="900" baseline="0" smtClean="0">
                <a:latin typeface="+mn-lt"/>
              </a:rPr>
              <a:t> </a:t>
            </a:r>
            <a:r>
              <a:rPr lang="de-CH" sz="900" b="0" kern="1200" smtClean="0">
                <a:latin typeface="+mn-lt"/>
              </a:rPr>
              <a:t> </a:t>
            </a:r>
            <a:endParaRPr lang="de-CH" sz="900" b="0" baseline="0" dirty="0" smtClean="0">
              <a:latin typeface="+mn-lt"/>
            </a:endParaRPr>
          </a:p>
        </p:txBody>
      </p:sp>
    </p:spTree>
    <p:extLst>
      <p:ext uri="{BB962C8B-B14F-4D97-AF65-F5344CB8AC3E}">
        <p14:creationId xmlns:p14="http://schemas.microsoft.com/office/powerpoint/2010/main" val="259758696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noProof="0" dirty="0" smtClean="0"/>
              <a:t>Titelmasterformat durch Klicken bearbeiten</a:t>
            </a:r>
            <a:endParaRPr lang="de-CH" noProof="0" dirty="0"/>
          </a:p>
        </p:txBody>
      </p:sp>
      <p:sp>
        <p:nvSpPr>
          <p:cNvPr id="5" name="Inhaltsplatzhalter 2"/>
          <p:cNvSpPr>
            <a:spLocks noGrp="1"/>
          </p:cNvSpPr>
          <p:nvPr>
            <p:ph idx="1"/>
          </p:nvPr>
        </p:nvSpPr>
        <p:spPr>
          <a:xfrm>
            <a:off x="1401183" y="1449388"/>
            <a:ext cx="4896000" cy="4526612"/>
          </a:xfrm>
        </p:spPr>
        <p:txBody>
          <a:bodyPr/>
          <a:lstStyle/>
          <a:p>
            <a:pPr lvl="0"/>
            <a:r>
              <a:rPr lang="de-CH" noProof="0" dirty="0" smtClean="0"/>
              <a:t>Formatvorlagen des Textmasters bearbeiten</a:t>
            </a:r>
          </a:p>
          <a:p>
            <a:pPr lvl="1"/>
            <a:r>
              <a:rPr lang="de-CH" noProof="0" dirty="0" smtClean="0"/>
              <a:t>Zweite Ebene</a:t>
            </a:r>
          </a:p>
          <a:p>
            <a:pPr lvl="2"/>
            <a:r>
              <a:rPr lang="de-CH" noProof="0" dirty="0" smtClean="0"/>
              <a:t>Dritte Ebene</a:t>
            </a:r>
          </a:p>
          <a:p>
            <a:pPr lvl="3"/>
            <a:r>
              <a:rPr lang="de-CH" noProof="0" dirty="0" smtClean="0"/>
              <a:t>Vierte Ebene</a:t>
            </a:r>
          </a:p>
          <a:p>
            <a:pPr lvl="4"/>
            <a:r>
              <a:rPr lang="de-CH" noProof="0" dirty="0" smtClean="0"/>
              <a:t>Fünfte Ebene</a:t>
            </a:r>
            <a:endParaRPr lang="de-CH" noProof="0" dirty="0"/>
          </a:p>
        </p:txBody>
      </p:sp>
      <p:sp>
        <p:nvSpPr>
          <p:cNvPr id="7" name="Inhaltsplatzhalter 2"/>
          <p:cNvSpPr>
            <a:spLocks noGrp="1"/>
          </p:cNvSpPr>
          <p:nvPr>
            <p:ph idx="10"/>
          </p:nvPr>
        </p:nvSpPr>
        <p:spPr>
          <a:xfrm>
            <a:off x="6817360" y="1449388"/>
            <a:ext cx="4896000" cy="4526612"/>
          </a:xfrm>
        </p:spPr>
        <p:txBody>
          <a:bodyPr/>
          <a:lstStyle/>
          <a:p>
            <a:pPr lvl="0"/>
            <a:r>
              <a:rPr lang="de-CH" noProof="0" dirty="0" smtClean="0"/>
              <a:t>Formatvorlagen des Textmasters bearbeiten</a:t>
            </a:r>
          </a:p>
          <a:p>
            <a:pPr lvl="1"/>
            <a:r>
              <a:rPr lang="de-CH" noProof="0" dirty="0" smtClean="0"/>
              <a:t>Zweite Ebene</a:t>
            </a:r>
          </a:p>
          <a:p>
            <a:pPr lvl="2"/>
            <a:r>
              <a:rPr lang="de-CH" noProof="0" dirty="0" smtClean="0"/>
              <a:t>Dritte Ebene</a:t>
            </a:r>
          </a:p>
          <a:p>
            <a:pPr lvl="3"/>
            <a:r>
              <a:rPr lang="de-CH" noProof="0" dirty="0" smtClean="0"/>
              <a:t>Vierte Ebene</a:t>
            </a:r>
          </a:p>
          <a:p>
            <a:pPr lvl="4"/>
            <a:r>
              <a:rPr lang="de-CH" noProof="0" dirty="0" smtClean="0"/>
              <a:t>Fünfte Ebene</a:t>
            </a:r>
            <a:endParaRPr lang="de-CH" noProof="0" dirty="0"/>
          </a:p>
        </p:txBody>
      </p:sp>
      <p:sp>
        <p:nvSpPr>
          <p:cNvPr id="3" name="Foliennummernplatzhalter 2"/>
          <p:cNvSpPr>
            <a:spLocks noGrp="1"/>
          </p:cNvSpPr>
          <p:nvPr>
            <p:ph type="sldNum" sz="quarter" idx="11"/>
          </p:nvPr>
        </p:nvSpPr>
        <p:spPr/>
        <p:txBody>
          <a:bodyPr/>
          <a:lstStyle/>
          <a:p>
            <a:fld id="{7D21FFDD-132D-4B5B-AD6B-BCC06A41D268}" type="slidenum">
              <a:rPr lang="de-CH" smtClean="0"/>
              <a:pPr/>
              <a:t>‹Nr.›</a:t>
            </a:fld>
            <a:endParaRPr lang="de-CH" dirty="0"/>
          </a:p>
        </p:txBody>
      </p:sp>
      <p:sp>
        <p:nvSpPr>
          <p:cNvPr id="8" name="Fußzeilenplatzhalter 3"/>
          <p:cNvSpPr>
            <a:spLocks noGrp="1"/>
          </p:cNvSpPr>
          <p:nvPr>
            <p:ph type="ftr" sz="quarter" idx="3"/>
          </p:nvPr>
        </p:nvSpPr>
        <p:spPr>
          <a:xfrm>
            <a:off x="1401182" y="6340499"/>
            <a:ext cx="5771777" cy="172061"/>
          </a:xfrm>
          <a:prstGeom prst="rect">
            <a:avLst/>
          </a:prstGeom>
        </p:spPr>
        <p:txBody>
          <a:bodyPr vert="horz" lIns="0" tIns="0" rIns="0" bIns="0" rtlCol="0" anchor="t"/>
          <a:lstStyle>
            <a:lvl1pPr algn="l">
              <a:lnSpc>
                <a:spcPts val="1200"/>
              </a:lnSpc>
              <a:defRPr sz="900" b="1">
                <a:solidFill>
                  <a:schemeClr val="tx1"/>
                </a:solidFill>
                <a:latin typeface="+mn-lt"/>
              </a:defRPr>
            </a:lvl1pPr>
          </a:lstStyle>
          <a:p>
            <a:r>
              <a:rPr lang="de-CH" noProof="0" smtClean="0"/>
              <a:t>8. Forum Nachhaltige Energie - Bundesamt für Verkehr</a:t>
            </a:r>
            <a:endParaRPr lang="de-CH" noProof="0"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noProof="0" dirty="0" smtClean="0"/>
              <a:t>Titelmasterformat durch Klicken bearbeiten</a:t>
            </a:r>
            <a:endParaRPr lang="de-CH" noProof="0" dirty="0"/>
          </a:p>
        </p:txBody>
      </p:sp>
      <p:sp>
        <p:nvSpPr>
          <p:cNvPr id="3" name="Foliennummernplatzhalter 2"/>
          <p:cNvSpPr>
            <a:spLocks noGrp="1"/>
          </p:cNvSpPr>
          <p:nvPr>
            <p:ph type="sldNum" sz="quarter" idx="10"/>
          </p:nvPr>
        </p:nvSpPr>
        <p:spPr/>
        <p:txBody>
          <a:bodyPr/>
          <a:lstStyle/>
          <a:p>
            <a:fld id="{7D21FFDD-132D-4B5B-AD6B-BCC06A41D268}" type="slidenum">
              <a:rPr lang="de-CH" smtClean="0"/>
              <a:pPr/>
              <a:t>‹Nr.›</a:t>
            </a:fld>
            <a:endParaRPr lang="de-CH" dirty="0"/>
          </a:p>
        </p:txBody>
      </p:sp>
      <p:sp>
        <p:nvSpPr>
          <p:cNvPr id="5" name="Fußzeilenplatzhalter 3"/>
          <p:cNvSpPr>
            <a:spLocks noGrp="1"/>
          </p:cNvSpPr>
          <p:nvPr>
            <p:ph type="ftr" sz="quarter" idx="3"/>
          </p:nvPr>
        </p:nvSpPr>
        <p:spPr>
          <a:xfrm>
            <a:off x="1401182" y="6340499"/>
            <a:ext cx="5771777" cy="172061"/>
          </a:xfrm>
          <a:prstGeom prst="rect">
            <a:avLst/>
          </a:prstGeom>
        </p:spPr>
        <p:txBody>
          <a:bodyPr vert="horz" lIns="0" tIns="0" rIns="0" bIns="0" rtlCol="0" anchor="t"/>
          <a:lstStyle>
            <a:lvl1pPr algn="l">
              <a:lnSpc>
                <a:spcPts val="1200"/>
              </a:lnSpc>
              <a:defRPr sz="900" b="1">
                <a:solidFill>
                  <a:schemeClr val="tx1"/>
                </a:solidFill>
                <a:latin typeface="+mn-lt"/>
              </a:defRPr>
            </a:lvl1pPr>
          </a:lstStyle>
          <a:p>
            <a:r>
              <a:rPr lang="de-CH" noProof="0" smtClean="0"/>
              <a:t>8. Forum Nachhaltige Energie - Bundesamt für Verkehr</a:t>
            </a:r>
            <a:endParaRPr lang="de-CH" noProof="0"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p>
            <a:fld id="{7D21FFDD-132D-4B5B-AD6B-BCC06A41D268}" type="slidenum">
              <a:rPr lang="de-CH" smtClean="0"/>
              <a:pPr/>
              <a:t>‹Nr.›</a:t>
            </a:fld>
            <a:endParaRPr lang="de-CH" dirty="0"/>
          </a:p>
        </p:txBody>
      </p:sp>
      <p:sp>
        <p:nvSpPr>
          <p:cNvPr id="4" name="Fußzeilenplatzhalter 3"/>
          <p:cNvSpPr>
            <a:spLocks noGrp="1"/>
          </p:cNvSpPr>
          <p:nvPr>
            <p:ph type="ftr" sz="quarter" idx="3"/>
          </p:nvPr>
        </p:nvSpPr>
        <p:spPr>
          <a:xfrm>
            <a:off x="1401182" y="6340499"/>
            <a:ext cx="5771777" cy="172061"/>
          </a:xfrm>
          <a:prstGeom prst="rect">
            <a:avLst/>
          </a:prstGeom>
        </p:spPr>
        <p:txBody>
          <a:bodyPr vert="horz" lIns="0" tIns="0" rIns="0" bIns="0" rtlCol="0" anchor="t"/>
          <a:lstStyle>
            <a:lvl1pPr algn="l">
              <a:lnSpc>
                <a:spcPts val="1200"/>
              </a:lnSpc>
              <a:defRPr sz="900" b="1">
                <a:solidFill>
                  <a:schemeClr val="tx1"/>
                </a:solidFill>
                <a:latin typeface="+mn-lt"/>
              </a:defRPr>
            </a:lvl1pPr>
          </a:lstStyle>
          <a:p>
            <a:r>
              <a:rPr lang="de-CH" noProof="0" smtClean="0"/>
              <a:t>8. Forum Nachhaltige Energie - Bundesamt für Verkehr</a:t>
            </a:r>
            <a:endParaRPr lang="de-CH" noProof="0"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a:xfrm>
            <a:off x="11104835" y="6340499"/>
            <a:ext cx="593619" cy="181586"/>
          </a:xfrm>
          <a:prstGeom prst="rect">
            <a:avLst/>
          </a:prstGeom>
          <a:noFill/>
          <a:ln>
            <a:noFill/>
          </a:ln>
        </p:spPr>
        <p:txBody>
          <a:bodyPr vert="horz" lIns="0" tIns="0" rIns="0" bIns="45720" rtlCol="0" anchor="t"/>
          <a:lstStyle>
            <a:lvl1pPr algn="r">
              <a:defRPr sz="900">
                <a:solidFill>
                  <a:schemeClr val="tx1"/>
                </a:solidFill>
                <a:latin typeface="+mn-lt"/>
              </a:defRPr>
            </a:lvl1pPr>
          </a:lstStyle>
          <a:p>
            <a:fld id="{7D21FFDD-132D-4B5B-AD6B-BCC06A41D268}" type="slidenum">
              <a:rPr lang="de-CH" smtClean="0"/>
              <a:pPr/>
              <a:t>‹Nr.›</a:t>
            </a:fld>
            <a:endParaRPr lang="de-CH" dirty="0"/>
          </a:p>
        </p:txBody>
      </p:sp>
      <p:sp>
        <p:nvSpPr>
          <p:cNvPr id="1051" name="Rectangle 27"/>
          <p:cNvSpPr>
            <a:spLocks noGrp="1" noChangeArrowheads="1"/>
          </p:cNvSpPr>
          <p:nvPr>
            <p:ph type="title"/>
          </p:nvPr>
        </p:nvSpPr>
        <p:spPr bwMode="auto">
          <a:xfrm>
            <a:off x="1401183" y="308471"/>
            <a:ext cx="10312449" cy="900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endParaRPr lang="de-CH" noProof="0" dirty="0" smtClean="0"/>
          </a:p>
        </p:txBody>
      </p:sp>
      <p:sp>
        <p:nvSpPr>
          <p:cNvPr id="1052" name="Rectangle 28"/>
          <p:cNvSpPr>
            <a:spLocks noGrp="1" noChangeArrowheads="1"/>
          </p:cNvSpPr>
          <p:nvPr>
            <p:ph type="body" idx="1"/>
          </p:nvPr>
        </p:nvSpPr>
        <p:spPr bwMode="auto">
          <a:xfrm>
            <a:off x="1401236" y="1442721"/>
            <a:ext cx="10310764" cy="453336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CH" noProof="0" smtClean="0"/>
              <a:t>Klicken Sie, um die Formate des Vorlagentextes zu bearbeiten</a:t>
            </a:r>
          </a:p>
          <a:p>
            <a:pPr lvl="1"/>
            <a:r>
              <a:rPr lang="de-CH" noProof="0" smtClean="0"/>
              <a:t>Zweite Ebene</a:t>
            </a:r>
          </a:p>
          <a:p>
            <a:pPr lvl="2"/>
            <a:r>
              <a:rPr lang="de-CH" noProof="0" smtClean="0"/>
              <a:t>Dritte Ebene</a:t>
            </a:r>
          </a:p>
          <a:p>
            <a:pPr lvl="3"/>
            <a:r>
              <a:rPr lang="de-CH" noProof="0" smtClean="0"/>
              <a:t>Vierte Ebene</a:t>
            </a:r>
          </a:p>
          <a:p>
            <a:pPr lvl="4"/>
            <a:r>
              <a:rPr lang="de-CH" noProof="0" smtClean="0"/>
              <a:t>Fünfte Ebene </a:t>
            </a:r>
          </a:p>
        </p:txBody>
      </p:sp>
      <p:sp>
        <p:nvSpPr>
          <p:cNvPr id="1064" name="Line 40"/>
          <p:cNvSpPr>
            <a:spLocks noChangeShapeType="1"/>
          </p:cNvSpPr>
          <p:nvPr/>
        </p:nvSpPr>
        <p:spPr bwMode="auto">
          <a:xfrm flipH="1">
            <a:off x="1401183" y="6263172"/>
            <a:ext cx="10330230" cy="0"/>
          </a:xfrm>
          <a:prstGeom prst="line">
            <a:avLst/>
          </a:prstGeom>
          <a:noFill/>
          <a:ln w="9525">
            <a:solidFill>
              <a:schemeClr val="tx1"/>
            </a:solidFill>
            <a:round/>
            <a:headEnd/>
            <a:tailEnd/>
          </a:ln>
          <a:effectLst/>
        </p:spPr>
        <p:txBody>
          <a:bodyPr/>
          <a:lstStyle/>
          <a:p>
            <a:endParaRPr lang="de-CH" sz="2400"/>
          </a:p>
        </p:txBody>
      </p:sp>
      <p:pic>
        <p:nvPicPr>
          <p:cNvPr id="13" name="Picture 3"/>
          <p:cNvPicPr>
            <a:picLocks noChangeAspect="1" noChangeArrowheads="1"/>
          </p:cNvPicPr>
          <p:nvPr userDrawn="1"/>
        </p:nvPicPr>
        <p:blipFill>
          <a:blip r:embed="rId8">
            <a:extLst>
              <a:ext uri="{28A0092B-C50C-407E-A947-70E740481C1C}">
                <a14:useLocalDpi xmlns:a14="http://schemas.microsoft.com/office/drawing/2010/main" val="0"/>
              </a:ext>
            </a:extLst>
          </a:blip>
          <a:stretch>
            <a:fillRect/>
          </a:stretch>
        </p:blipFill>
        <p:spPr bwMode="auto">
          <a:xfrm>
            <a:off x="475983" y="349111"/>
            <a:ext cx="277200" cy="302400"/>
          </a:xfrm>
          <a:prstGeom prst="rect">
            <a:avLst/>
          </a:prstGeom>
          <a:noFill/>
          <a:ln w="9525">
            <a:noFill/>
            <a:miter lim="800000"/>
            <a:headEnd/>
            <a:tailEnd/>
          </a:ln>
        </p:spPr>
      </p:pic>
      <p:sp>
        <p:nvSpPr>
          <p:cNvPr id="10" name="Fußzeilenplatzhalter 3"/>
          <p:cNvSpPr>
            <a:spLocks noGrp="1"/>
          </p:cNvSpPr>
          <p:nvPr>
            <p:ph type="ftr" sz="quarter" idx="3"/>
          </p:nvPr>
        </p:nvSpPr>
        <p:spPr>
          <a:xfrm>
            <a:off x="1401182" y="6340499"/>
            <a:ext cx="5771777" cy="172061"/>
          </a:xfrm>
          <a:prstGeom prst="rect">
            <a:avLst/>
          </a:prstGeom>
        </p:spPr>
        <p:txBody>
          <a:bodyPr vert="horz" lIns="0" tIns="0" rIns="0" bIns="0" rtlCol="0" anchor="t"/>
          <a:lstStyle>
            <a:lvl1pPr algn="l">
              <a:lnSpc>
                <a:spcPts val="1200"/>
              </a:lnSpc>
              <a:defRPr sz="900" b="1">
                <a:solidFill>
                  <a:schemeClr val="tx1"/>
                </a:solidFill>
                <a:latin typeface="+mn-lt"/>
              </a:defRPr>
            </a:lvl1pPr>
          </a:lstStyle>
          <a:p>
            <a:r>
              <a:rPr lang="de-CH" noProof="0" smtClean="0"/>
              <a:t>8. Forum Nachhaltige Energie - Bundesamt für Verkehr</a:t>
            </a:r>
            <a:endParaRPr lang="de-CH" noProof="0" dirty="0"/>
          </a:p>
        </p:txBody>
      </p:sp>
      <p:sp>
        <p:nvSpPr>
          <p:cNvPr id="11" name="Textplatzhalter 2"/>
          <p:cNvSpPr txBox="1">
            <a:spLocks/>
          </p:cNvSpPr>
          <p:nvPr userDrawn="1"/>
        </p:nvSpPr>
        <p:spPr>
          <a:xfrm>
            <a:off x="1401182" y="6493449"/>
            <a:ext cx="5771777" cy="182842"/>
          </a:xfrm>
          <a:prstGeom prst="rect">
            <a:avLst/>
          </a:prstGeom>
        </p:spPr>
        <p:txBody>
          <a:bodyPr lIns="0" tIns="0" rIns="0" bIns="0"/>
          <a:lstStyle>
            <a:lvl1pPr marL="0" indent="0" algn="l" rtl="0" eaLnBrk="1" fontAlgn="base" hangingPunct="1">
              <a:lnSpc>
                <a:spcPts val="2600"/>
              </a:lnSpc>
              <a:spcBef>
                <a:spcPts val="0"/>
              </a:spcBef>
              <a:spcAft>
                <a:spcPts val="0"/>
              </a:spcAft>
              <a:buFont typeface="Arial" panose="020B0604020202020204" pitchFamily="34" charset="0"/>
              <a:buNone/>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0" marR="0" lvl="0" indent="0" algn="l" defTabSz="914400" rtl="0" eaLnBrk="1" fontAlgn="base" latinLnBrk="0" hangingPunct="1">
              <a:lnSpc>
                <a:spcPts val="1200"/>
              </a:lnSpc>
              <a:spcBef>
                <a:spcPts val="0"/>
              </a:spcBef>
              <a:spcAft>
                <a:spcPts val="0"/>
              </a:spcAft>
              <a:buClrTx/>
              <a:buSzTx/>
              <a:buFont typeface="Arial" panose="020B0604020202020204" pitchFamily="34" charset="0"/>
              <a:buNone/>
              <a:tabLst/>
              <a:defRPr/>
            </a:pPr>
            <a:r>
              <a:rPr lang="de-CH" sz="900" baseline="0" smtClean="0">
                <a:latin typeface="+mn-lt"/>
              </a:rPr>
              <a:t> </a:t>
            </a:r>
            <a:r>
              <a:rPr lang="de-CH" sz="900" b="0" kern="1200" smtClean="0">
                <a:latin typeface="+mn-lt"/>
              </a:rPr>
              <a:t> </a:t>
            </a:r>
            <a:endParaRPr lang="de-CH" sz="900" b="0" baseline="0" dirty="0" smtClean="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2" r:id="rId4"/>
    <p:sldLayoutId id="2147483654" r:id="rId5"/>
    <p:sldLayoutId id="2147483655" r:id="rId6"/>
  </p:sldLayoutIdLst>
  <p:timing>
    <p:tnLst>
      <p:par>
        <p:cTn id="1" dur="indefinite" restart="never" nodeType="tmRoot"/>
      </p:par>
    </p:tnLst>
  </p:timing>
  <p:hf hdr="0" dt="0"/>
  <p:txStyles>
    <p:titleStyle>
      <a:lvl1pPr algn="l" rtl="0" eaLnBrk="1" fontAlgn="base" hangingPunct="1">
        <a:lnSpc>
          <a:spcPts val="3600"/>
        </a:lnSpc>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200" algn="l" rtl="0" eaLnBrk="1" fontAlgn="base" hangingPunct="1">
        <a:spcBef>
          <a:spcPct val="0"/>
        </a:spcBef>
        <a:spcAft>
          <a:spcPct val="0"/>
        </a:spcAft>
        <a:defRPr sz="3200" b="1">
          <a:solidFill>
            <a:schemeClr val="tx1"/>
          </a:solidFill>
          <a:latin typeface="Arial" charset="0"/>
        </a:defRPr>
      </a:lvl6pPr>
      <a:lvl7pPr marL="914400" algn="l" rtl="0" eaLnBrk="1" fontAlgn="base" hangingPunct="1">
        <a:spcBef>
          <a:spcPct val="0"/>
        </a:spcBef>
        <a:spcAft>
          <a:spcPct val="0"/>
        </a:spcAft>
        <a:defRPr sz="3200" b="1">
          <a:solidFill>
            <a:schemeClr val="tx1"/>
          </a:solidFill>
          <a:latin typeface="Arial" charset="0"/>
        </a:defRPr>
      </a:lvl7pPr>
      <a:lvl8pPr marL="1371600" algn="l" rtl="0" eaLnBrk="1" fontAlgn="base" hangingPunct="1">
        <a:spcBef>
          <a:spcPct val="0"/>
        </a:spcBef>
        <a:spcAft>
          <a:spcPct val="0"/>
        </a:spcAft>
        <a:defRPr sz="3200" b="1">
          <a:solidFill>
            <a:schemeClr val="tx1"/>
          </a:solidFill>
          <a:latin typeface="Arial" charset="0"/>
        </a:defRPr>
      </a:lvl8pPr>
      <a:lvl9pPr marL="1828800" algn="l" rtl="0" eaLnBrk="1" fontAlgn="base" hangingPunct="1">
        <a:spcBef>
          <a:spcPct val="0"/>
        </a:spcBef>
        <a:spcAft>
          <a:spcPct val="0"/>
        </a:spcAft>
        <a:defRPr sz="3200" b="1">
          <a:solidFill>
            <a:schemeClr val="tx1"/>
          </a:solidFill>
          <a:latin typeface="Arial" charset="0"/>
        </a:defRPr>
      </a:lvl9pPr>
    </p:titleStyle>
    <p:bodyStyle>
      <a:lvl1pPr marL="268288" indent="-268288" algn="l" rtl="0" eaLnBrk="1" fontAlgn="base" hangingPunct="1">
        <a:lnSpc>
          <a:spcPts val="2600"/>
        </a:lnSpc>
        <a:spcBef>
          <a:spcPts val="0"/>
        </a:spcBef>
        <a:spcAft>
          <a:spcPts val="0"/>
        </a:spcAft>
        <a:buFont typeface="Arial" panose="020B0604020202020204" pitchFamily="34" charset="0"/>
        <a:buChar char="•"/>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301" userDrawn="1">
          <p15:clr>
            <a:srgbClr val="F26B43"/>
          </p15:clr>
        </p15:guide>
        <p15:guide id="3" orient="horz" pos="3942" userDrawn="1">
          <p15:clr>
            <a:srgbClr val="F26B43"/>
          </p15:clr>
        </p15:guide>
        <p15:guide id="5" pos="7379" userDrawn="1">
          <p15:clr>
            <a:srgbClr val="F26B43"/>
          </p15:clr>
        </p15:guide>
        <p15:guide id="7" orient="horz" pos="4156" userDrawn="1">
          <p15:clr>
            <a:srgbClr val="F26B43"/>
          </p15:clr>
        </p15:guide>
        <p15:guide id="8" orient="horz" pos="232" userDrawn="1">
          <p15:clr>
            <a:srgbClr val="F26B43"/>
          </p15:clr>
        </p15:guide>
        <p15:guide id="9" pos="869" userDrawn="1">
          <p15:clr>
            <a:srgbClr val="F26B43"/>
          </p15:clr>
        </p15:guide>
        <p15:guide id="10" orient="horz" pos="3770" userDrawn="1">
          <p15:clr>
            <a:srgbClr val="F26B43"/>
          </p15:clr>
        </p15:guide>
        <p15:guide id="11" orient="horz" pos="913" userDrawn="1">
          <p15:clr>
            <a:srgbClr val="F26B43"/>
          </p15:clr>
        </p15:guide>
        <p15:guide id="12" orient="horz" pos="336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3561" r="12356" b="-2356"/>
          <a:stretch/>
        </p:blipFill>
        <p:spPr>
          <a:xfrm>
            <a:off x="9344506" y="3469862"/>
            <a:ext cx="2487385" cy="2291121"/>
          </a:xfrm>
          <a:prstGeom prst="rect">
            <a:avLst/>
          </a:prstGeom>
        </p:spPr>
      </p:pic>
      <p:sp>
        <p:nvSpPr>
          <p:cNvPr id="8" name="Titel 7"/>
          <p:cNvSpPr>
            <a:spLocks noGrp="1"/>
          </p:cNvSpPr>
          <p:nvPr>
            <p:ph type="ctrTitle"/>
          </p:nvPr>
        </p:nvSpPr>
        <p:spPr>
          <a:xfrm>
            <a:off x="1727201" y="1204547"/>
            <a:ext cx="9569689" cy="3652432"/>
          </a:xfrm>
        </p:spPr>
        <p:txBody>
          <a:bodyPr/>
          <a:lstStyle/>
          <a:p>
            <a:pPr>
              <a:lnSpc>
                <a:spcPct val="100000"/>
              </a:lnSpc>
            </a:pPr>
            <a:r>
              <a:rPr lang="de-CH" sz="3600" dirty="0" smtClean="0"/>
              <a:t>8. Forum Nachhaltige Energie</a:t>
            </a:r>
            <a:br>
              <a:rPr lang="de-CH" sz="3600" dirty="0" smtClean="0"/>
            </a:br>
            <a:r>
              <a:rPr lang="de-CH" sz="2400" dirty="0" smtClean="0"/>
              <a:t>Strategien und Aktivitäten</a:t>
            </a:r>
            <a:r>
              <a:rPr lang="de-CH" sz="3600" dirty="0" smtClean="0"/>
              <a:t/>
            </a:r>
            <a:br>
              <a:rPr lang="de-CH" sz="3600" dirty="0" smtClean="0"/>
            </a:br>
            <a:r>
              <a:rPr lang="de-CH" sz="3600" dirty="0" smtClean="0"/>
              <a:t> </a:t>
            </a:r>
            <a:r>
              <a:rPr lang="de-CH" dirty="0" smtClean="0"/>
              <a:t/>
            </a:r>
            <a:br>
              <a:rPr lang="de-CH" dirty="0" smtClean="0"/>
            </a:br>
            <a:r>
              <a:rPr lang="de-CH" dirty="0" smtClean="0"/>
              <a:t>Elektrobusse im öffentlichen Verkehr</a:t>
            </a:r>
            <a:endParaRPr lang="de-CH" dirty="0"/>
          </a:p>
        </p:txBody>
      </p:sp>
      <p:sp>
        <p:nvSpPr>
          <p:cNvPr id="5" name="Textplatzhalter 5"/>
          <p:cNvSpPr txBox="1">
            <a:spLocks/>
          </p:cNvSpPr>
          <p:nvPr/>
        </p:nvSpPr>
        <p:spPr bwMode="auto">
          <a:xfrm>
            <a:off x="1727200" y="5567130"/>
            <a:ext cx="9569690" cy="656497"/>
          </a:xfrm>
          <a:prstGeom prst="rect">
            <a:avLst/>
          </a:prstGeom>
          <a:noFill/>
          <a:ln w="9525">
            <a:noFill/>
            <a:miter lim="800000"/>
            <a:headEnd/>
            <a:tailEnd/>
          </a:ln>
          <a:effectLst/>
        </p:spPr>
        <p:txBody>
          <a:bodyPr vert="horz" wrap="square" lIns="0" tIns="46800" rIns="0" bIns="0" numCol="1" anchor="t" anchorCtr="0" compatLnSpc="1">
            <a:prstTxWarp prst="textNoShape">
              <a:avLst/>
            </a:prstTxWarp>
          </a:bodyPr>
          <a:lstStyle>
            <a:lvl1pPr marL="0" indent="0" algn="l" rtl="0" eaLnBrk="1" fontAlgn="base" hangingPunct="1">
              <a:lnSpc>
                <a:spcPct val="100000"/>
              </a:lnSpc>
              <a:spcBef>
                <a:spcPts val="0"/>
              </a:spcBef>
              <a:spcAft>
                <a:spcPts val="600"/>
              </a:spcAft>
              <a:buFont typeface="Arial" panose="020B0604020202020204" pitchFamily="34" charset="0"/>
              <a:buNone/>
              <a:defRPr sz="32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r>
              <a:rPr lang="de-CH" sz="2400" b="1" kern="0" dirty="0" smtClean="0"/>
              <a:t>22. September 2021, </a:t>
            </a:r>
            <a:r>
              <a:rPr lang="de-CH" sz="2400" b="1" kern="0" dirty="0" smtClean="0"/>
              <a:t>Dr. Markus </a:t>
            </a:r>
            <a:r>
              <a:rPr lang="de-CH" sz="2400" b="1" kern="0" dirty="0" smtClean="0"/>
              <a:t>Ammann, Sektionschef Umwelt</a:t>
            </a:r>
            <a:endParaRPr lang="de-CH" sz="2400" b="1" kern="0" dirty="0"/>
          </a:p>
        </p:txBody>
      </p:sp>
    </p:spTree>
    <p:extLst>
      <p:ext uri="{BB962C8B-B14F-4D97-AF65-F5344CB8AC3E}">
        <p14:creationId xmlns:p14="http://schemas.microsoft.com/office/powerpoint/2010/main" val="314841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4000261" y="1426947"/>
            <a:ext cx="4324589" cy="923805"/>
          </a:xfrm>
        </p:spPr>
        <p:txBody>
          <a:bodyPr/>
          <a:lstStyle/>
          <a:p>
            <a:r>
              <a:rPr lang="de-CH" dirty="0" smtClean="0"/>
              <a:t>Besten Dank! </a:t>
            </a:r>
            <a:endParaRPr lang="de-CH" dirty="0"/>
          </a:p>
        </p:txBody>
      </p:sp>
      <p:pic>
        <p:nvPicPr>
          <p:cNvPr id="8" name="Grafik 7"/>
          <p:cNvPicPr>
            <a:picLocks noChangeAspect="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662" t="18605" r="-662" b="24917"/>
          <a:stretch/>
        </p:blipFill>
        <p:spPr>
          <a:xfrm>
            <a:off x="4798971" y="3038767"/>
            <a:ext cx="2363829" cy="1329239"/>
          </a:xfrm>
          <a:prstGeom prst="rect">
            <a:avLst/>
          </a:prstGeom>
        </p:spPr>
      </p:pic>
      <p:pic>
        <p:nvPicPr>
          <p:cNvPr id="9" name="Grafik 8"/>
          <p:cNvPicPr>
            <a:picLocks noChangeAspect="1"/>
          </p:cNvPicPr>
          <p:nvPr/>
        </p:nvPicPr>
        <p:blipFill rotWithShape="1">
          <a:blip r:embed="rId4">
            <a:extLst>
              <a:ext uri="{28A0092B-C50C-407E-A947-70E740481C1C}">
                <a14:useLocalDpi xmlns:a14="http://schemas.microsoft.com/office/drawing/2010/main" val="0"/>
              </a:ext>
            </a:extLst>
          </a:blip>
          <a:srcRect t="14000"/>
          <a:stretch/>
        </p:blipFill>
        <p:spPr>
          <a:xfrm>
            <a:off x="5024318" y="4456014"/>
            <a:ext cx="1759286" cy="1512986"/>
          </a:xfrm>
          <a:prstGeom prst="rect">
            <a:avLst/>
          </a:prstGeom>
        </p:spPr>
      </p:pic>
    </p:spTree>
    <p:extLst>
      <p:ext uri="{BB962C8B-B14F-4D97-AF65-F5344CB8AC3E}">
        <p14:creationId xmlns:p14="http://schemas.microsoft.com/office/powerpoint/2010/main" val="1139246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0"/>
          </p:nvPr>
        </p:nvSpPr>
        <p:spPr>
          <a:xfrm>
            <a:off x="2354263" y="1270817"/>
            <a:ext cx="8828087" cy="4526612"/>
          </a:xfrm>
        </p:spPr>
        <p:txBody>
          <a:bodyPr/>
          <a:lstStyle/>
          <a:p>
            <a:pPr>
              <a:spcAft>
                <a:spcPts val="3600"/>
              </a:spcAft>
            </a:pPr>
            <a:r>
              <a:rPr lang="de-CH" sz="2400" dirty="0" smtClean="0"/>
              <a:t>Potentiale für die Elektrifizierung im öffentlichen Busverkehr – </a:t>
            </a:r>
            <a:r>
              <a:rPr lang="de-CH" sz="2400" dirty="0" err="1" smtClean="0"/>
              <a:t>Postulatsbericht</a:t>
            </a:r>
            <a:r>
              <a:rPr lang="de-CH" sz="2400" dirty="0" smtClean="0"/>
              <a:t> 19.3000</a:t>
            </a:r>
          </a:p>
          <a:p>
            <a:pPr>
              <a:spcAft>
                <a:spcPts val="3600"/>
              </a:spcAft>
            </a:pPr>
            <a:r>
              <a:rPr lang="de-CH" sz="2400" dirty="0" smtClean="0"/>
              <a:t>Bestehende Fördermöglichkeiten für die Elektrifizierung im </a:t>
            </a:r>
            <a:r>
              <a:rPr lang="de-CH" sz="2400" dirty="0" err="1" smtClean="0"/>
              <a:t>öV</a:t>
            </a:r>
            <a:endParaRPr lang="de-CH" sz="2400" dirty="0" smtClean="0"/>
          </a:p>
          <a:p>
            <a:pPr>
              <a:spcAft>
                <a:spcPts val="3600"/>
              </a:spcAft>
            </a:pPr>
            <a:r>
              <a:rPr lang="de-CH" sz="2400" dirty="0" smtClean="0"/>
              <a:t>Kommissionsmotion 21.3977 – Gemeinsames Konzept, Abschaffung der Mineralölsteuerrückerstattung und Zweckbindung</a:t>
            </a:r>
          </a:p>
        </p:txBody>
      </p:sp>
      <p:sp>
        <p:nvSpPr>
          <p:cNvPr id="3" name="Foliennummernplatzhalter 2"/>
          <p:cNvSpPr>
            <a:spLocks noGrp="1"/>
          </p:cNvSpPr>
          <p:nvPr>
            <p:ph type="sldNum" sz="quarter" idx="11"/>
          </p:nvPr>
        </p:nvSpPr>
        <p:spPr/>
        <p:txBody>
          <a:bodyPr/>
          <a:lstStyle/>
          <a:p>
            <a:fld id="{7D21FFDD-132D-4B5B-AD6B-BCC06A41D268}" type="slidenum">
              <a:rPr lang="de-CH" smtClean="0"/>
              <a:pPr/>
              <a:t>2</a:t>
            </a:fld>
            <a:endParaRPr lang="de-CH" dirty="0"/>
          </a:p>
        </p:txBody>
      </p:sp>
      <p:sp>
        <p:nvSpPr>
          <p:cNvPr id="4" name="Titel 3"/>
          <p:cNvSpPr>
            <a:spLocks noGrp="1"/>
          </p:cNvSpPr>
          <p:nvPr>
            <p:ph type="title"/>
          </p:nvPr>
        </p:nvSpPr>
        <p:spPr/>
        <p:txBody>
          <a:bodyPr/>
          <a:lstStyle/>
          <a:p>
            <a:r>
              <a:rPr lang="de-CH" dirty="0" smtClean="0"/>
              <a:t>Inhalt</a:t>
            </a:r>
            <a:endParaRPr lang="de-CH" dirty="0"/>
          </a:p>
        </p:txBody>
      </p:sp>
      <p:sp>
        <p:nvSpPr>
          <p:cNvPr id="5" name="Fußzeilenplatzhalter 4"/>
          <p:cNvSpPr>
            <a:spLocks noGrp="1"/>
          </p:cNvSpPr>
          <p:nvPr>
            <p:ph type="ftr" sz="quarter" idx="3"/>
          </p:nvPr>
        </p:nvSpPr>
        <p:spPr/>
        <p:txBody>
          <a:bodyPr/>
          <a:lstStyle/>
          <a:p>
            <a:r>
              <a:rPr lang="de-CH" noProof="0" smtClean="0"/>
              <a:t>8. Forum Nachhaltige Energie - Bundesamt für Verkehr</a:t>
            </a:r>
            <a:endParaRPr lang="de-CH" noProof="0" dirty="0"/>
          </a:p>
        </p:txBody>
      </p:sp>
      <p:pic>
        <p:nvPicPr>
          <p:cNvPr id="6" name="Grafik 5"/>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58839" y="4302005"/>
            <a:ext cx="1495424" cy="1495424"/>
          </a:xfrm>
          <a:prstGeom prst="rect">
            <a:avLst/>
          </a:prstGeom>
        </p:spPr>
      </p:pic>
    </p:spTree>
    <p:extLst>
      <p:ext uri="{BB962C8B-B14F-4D97-AF65-F5344CB8AC3E}">
        <p14:creationId xmlns:p14="http://schemas.microsoft.com/office/powerpoint/2010/main" val="4008343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p>
            <a:fld id="{7D21FFDD-132D-4B5B-AD6B-BCC06A41D268}" type="slidenum">
              <a:rPr lang="de-CH" smtClean="0"/>
              <a:pPr/>
              <a:t>3</a:t>
            </a:fld>
            <a:endParaRPr lang="de-CH" dirty="0"/>
          </a:p>
        </p:txBody>
      </p:sp>
      <p:sp>
        <p:nvSpPr>
          <p:cNvPr id="4" name="Titel 3"/>
          <p:cNvSpPr>
            <a:spLocks noGrp="1"/>
          </p:cNvSpPr>
          <p:nvPr>
            <p:ph type="title"/>
          </p:nvPr>
        </p:nvSpPr>
        <p:spPr/>
        <p:txBody>
          <a:bodyPr/>
          <a:lstStyle/>
          <a:p>
            <a:r>
              <a:rPr lang="de-CH" dirty="0" smtClean="0"/>
              <a:t>KVF-NR Po 19.3000 – «Nichtfossilen Verkehrs-trägern im öffentlichen Verkehr auf Strassen zum Durchbruch verhelfen»</a:t>
            </a:r>
            <a:endParaRPr lang="de-CH" dirty="0"/>
          </a:p>
        </p:txBody>
      </p:sp>
      <p:sp>
        <p:nvSpPr>
          <p:cNvPr id="5" name="Fußzeilenplatzhalter 4"/>
          <p:cNvSpPr>
            <a:spLocks noGrp="1"/>
          </p:cNvSpPr>
          <p:nvPr>
            <p:ph type="ftr" sz="quarter" idx="3"/>
          </p:nvPr>
        </p:nvSpPr>
        <p:spPr>
          <a:xfrm>
            <a:off x="1401183" y="6340499"/>
            <a:ext cx="5771777" cy="172061"/>
          </a:xfrm>
        </p:spPr>
        <p:txBody>
          <a:bodyPr/>
          <a:lstStyle/>
          <a:p>
            <a:r>
              <a:rPr lang="de-CH" noProof="0" smtClean="0"/>
              <a:t>8. Forum Nachhaltige Energie - Bundesamt für Verkehr</a:t>
            </a:r>
            <a:endParaRPr lang="de-CH" noProof="0" dirty="0"/>
          </a:p>
        </p:txBody>
      </p:sp>
      <p:pic>
        <p:nvPicPr>
          <p:cNvPr id="6" name="Grafik 5"/>
          <p:cNvPicPr>
            <a:picLocks noChangeAspect="1"/>
          </p:cNvPicPr>
          <p:nvPr/>
        </p:nvPicPr>
        <p:blipFill>
          <a:blip r:embed="rId3"/>
          <a:stretch>
            <a:fillRect/>
          </a:stretch>
        </p:blipFill>
        <p:spPr>
          <a:xfrm>
            <a:off x="384902" y="1971675"/>
            <a:ext cx="8553195" cy="3893059"/>
          </a:xfrm>
          <a:prstGeom prst="rect">
            <a:avLst/>
          </a:prstGeom>
        </p:spPr>
      </p:pic>
      <p:sp>
        <p:nvSpPr>
          <p:cNvPr id="7" name="Inhaltsplatzhalter 1"/>
          <p:cNvSpPr>
            <a:spLocks noGrp="1"/>
          </p:cNvSpPr>
          <p:nvPr>
            <p:ph sz="quarter" idx="10"/>
          </p:nvPr>
        </p:nvSpPr>
        <p:spPr>
          <a:xfrm>
            <a:off x="6400801" y="5827251"/>
            <a:ext cx="2467194" cy="318227"/>
          </a:xfrm>
        </p:spPr>
        <p:txBody>
          <a:bodyPr/>
          <a:lstStyle/>
          <a:p>
            <a:pPr marL="0" indent="0">
              <a:buNone/>
            </a:pPr>
            <a:r>
              <a:rPr lang="de-CH" sz="1100" dirty="0" smtClean="0"/>
              <a:t>Quelle: BFE, </a:t>
            </a:r>
            <a:r>
              <a:rPr lang="de-CH" sz="1100" dirty="0" err="1" smtClean="0"/>
              <a:t>Postulatsbericht</a:t>
            </a:r>
            <a:r>
              <a:rPr lang="de-CH" sz="1100" dirty="0" smtClean="0"/>
              <a:t> 19.3000 </a:t>
            </a:r>
            <a:endParaRPr lang="de-CH" sz="1100" dirty="0"/>
          </a:p>
        </p:txBody>
      </p:sp>
      <p:sp>
        <p:nvSpPr>
          <p:cNvPr id="8" name="Inhaltsplatzhalter 1"/>
          <p:cNvSpPr txBox="1">
            <a:spLocks/>
          </p:cNvSpPr>
          <p:nvPr/>
        </p:nvSpPr>
        <p:spPr bwMode="auto">
          <a:xfrm>
            <a:off x="8623520" y="2447951"/>
            <a:ext cx="3177956" cy="309855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68288" indent="-268288" algn="l" rtl="0" eaLnBrk="1" fontAlgn="base" hangingPunct="1">
              <a:lnSpc>
                <a:spcPts val="2600"/>
              </a:lnSpc>
              <a:spcBef>
                <a:spcPts val="0"/>
              </a:spcBef>
              <a:spcAft>
                <a:spcPts val="0"/>
              </a:spcAft>
              <a:buFont typeface="Arial" panose="020B0604020202020204" pitchFamily="34" charset="0"/>
              <a:buChar char="•"/>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0" indent="0">
              <a:buNone/>
            </a:pPr>
            <a:r>
              <a:rPr lang="de-CH" sz="2000" b="1" kern="0" dirty="0" smtClean="0">
                <a:solidFill>
                  <a:schemeClr val="accent1"/>
                </a:solidFill>
              </a:rPr>
              <a:t>Realistisches Potenzial: </a:t>
            </a:r>
          </a:p>
          <a:p>
            <a:pPr marL="0" indent="0">
              <a:buNone/>
            </a:pPr>
            <a:endParaRPr lang="de-CH" sz="2000" kern="0" dirty="0"/>
          </a:p>
          <a:p>
            <a:pPr marL="0" indent="0">
              <a:buNone/>
            </a:pPr>
            <a:r>
              <a:rPr lang="de-CH" sz="2000" i="1" kern="0" dirty="0" smtClean="0"/>
              <a:t>Ab 2030 könnten im öffentlichen Ortsverkehr und ab 2032 im öffentlichen Regionalverkehr alle neu angeschafften Busse fossilfrei sein. </a:t>
            </a:r>
          </a:p>
        </p:txBody>
      </p:sp>
    </p:spTree>
    <p:extLst>
      <p:ext uri="{BB962C8B-B14F-4D97-AF65-F5344CB8AC3E}">
        <p14:creationId xmlns:p14="http://schemas.microsoft.com/office/powerpoint/2010/main" val="3658525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0"/>
          </p:nvPr>
        </p:nvSpPr>
        <p:spPr>
          <a:xfrm>
            <a:off x="1401182" y="1995473"/>
            <a:ext cx="10321925" cy="4526612"/>
          </a:xfrm>
        </p:spPr>
        <p:txBody>
          <a:bodyPr/>
          <a:lstStyle/>
          <a:p>
            <a:pPr>
              <a:spcAft>
                <a:spcPts val="1200"/>
              </a:spcAft>
            </a:pPr>
            <a:r>
              <a:rPr lang="de-CH" dirty="0" smtClean="0"/>
              <a:t>Aus </a:t>
            </a:r>
            <a:r>
              <a:rPr lang="de-CH" dirty="0"/>
              <a:t>einer Gesamtbetrachtung Kosten und Umwelt stehen </a:t>
            </a:r>
            <a:r>
              <a:rPr lang="de-CH" b="1" dirty="0" smtClean="0"/>
              <a:t>Elektrobusse </a:t>
            </a:r>
            <a:r>
              <a:rPr lang="de-CH" dirty="0" smtClean="0"/>
              <a:t>als </a:t>
            </a:r>
            <a:r>
              <a:rPr lang="de-CH" dirty="0"/>
              <a:t>fossilfreie Alternative zu den Dieselbussen im Fokus. </a:t>
            </a:r>
          </a:p>
          <a:p>
            <a:pPr>
              <a:spcAft>
                <a:spcPts val="1200"/>
              </a:spcAft>
            </a:pPr>
            <a:r>
              <a:rPr lang="de-CH" dirty="0"/>
              <a:t>Längerfristig wird sich bei den </a:t>
            </a:r>
            <a:r>
              <a:rPr lang="de-CH" b="1" dirty="0"/>
              <a:t>Batteriebussen</a:t>
            </a:r>
            <a:r>
              <a:rPr lang="de-CH" dirty="0"/>
              <a:t>, sowohl in technischer Hinsicht als auch bzgl. Kosten, das Potenzial für zweckmässige Einsätze sowohl im </a:t>
            </a:r>
            <a:r>
              <a:rPr lang="de-CH" dirty="0" smtClean="0"/>
              <a:t>Orts- als </a:t>
            </a:r>
            <a:r>
              <a:rPr lang="de-CH" dirty="0"/>
              <a:t>auch im Regionalverkehr stark erhöhen. </a:t>
            </a:r>
            <a:endParaRPr lang="de-CH" dirty="0" smtClean="0"/>
          </a:p>
          <a:p>
            <a:pPr>
              <a:spcAft>
                <a:spcPts val="1200"/>
              </a:spcAft>
            </a:pPr>
            <a:r>
              <a:rPr lang="de-CH" dirty="0"/>
              <a:t>Mit dem </a:t>
            </a:r>
            <a:r>
              <a:rPr lang="de-CH" b="1" dirty="0"/>
              <a:t>«realistischen» Szenario </a:t>
            </a:r>
            <a:r>
              <a:rPr lang="de-CH" dirty="0" smtClean="0"/>
              <a:t>sind im Jahr 2034 </a:t>
            </a:r>
            <a:r>
              <a:rPr lang="de-CH" dirty="0"/>
              <a:t>im </a:t>
            </a:r>
            <a:r>
              <a:rPr lang="de-CH" dirty="0" err="1" smtClean="0"/>
              <a:t>RPV</a:t>
            </a:r>
            <a:r>
              <a:rPr lang="de-CH" dirty="0" smtClean="0"/>
              <a:t> 50 </a:t>
            </a:r>
            <a:r>
              <a:rPr lang="de-CH" dirty="0"/>
              <a:t>% </a:t>
            </a:r>
            <a:r>
              <a:rPr lang="de-CH" dirty="0" smtClean="0"/>
              <a:t>des Bestandes fossilfrei. Im </a:t>
            </a:r>
            <a:r>
              <a:rPr lang="de-CH" dirty="0"/>
              <a:t>Ortsverkehr </a:t>
            </a:r>
            <a:r>
              <a:rPr lang="de-CH" dirty="0" smtClean="0"/>
              <a:t>wären es 70 %. </a:t>
            </a:r>
            <a:br>
              <a:rPr lang="de-CH" dirty="0" smtClean="0"/>
            </a:br>
            <a:endParaRPr lang="de-CH" b="1" dirty="0"/>
          </a:p>
          <a:p>
            <a:pPr>
              <a:spcAft>
                <a:spcPts val="1200"/>
              </a:spcAft>
              <a:buFont typeface="Wingdings" panose="05000000000000000000" pitchFamily="2" charset="2"/>
              <a:buChar char="Ø"/>
            </a:pPr>
            <a:r>
              <a:rPr lang="de-CH" sz="2000" dirty="0" smtClean="0">
                <a:solidFill>
                  <a:schemeClr val="accent5"/>
                </a:solidFill>
              </a:rPr>
              <a:t>Achtung! Trade-off </a:t>
            </a:r>
            <a:r>
              <a:rPr lang="de-CH" sz="2000" dirty="0">
                <a:solidFill>
                  <a:schemeClr val="accent5"/>
                </a:solidFill>
              </a:rPr>
              <a:t>gutes Angebot vs. rasche </a:t>
            </a:r>
            <a:r>
              <a:rPr lang="de-CH" sz="2000" dirty="0" smtClean="0">
                <a:solidFill>
                  <a:schemeClr val="accent5"/>
                </a:solidFill>
              </a:rPr>
              <a:t>Elektrifizierung: Wichtig</a:t>
            </a:r>
            <a:r>
              <a:rPr lang="de-CH" sz="2000" dirty="0">
                <a:solidFill>
                  <a:schemeClr val="accent5"/>
                </a:solidFill>
              </a:rPr>
              <a:t>, dass </a:t>
            </a:r>
            <a:r>
              <a:rPr lang="de-CH" sz="2000" dirty="0" smtClean="0">
                <a:solidFill>
                  <a:schemeClr val="accent5"/>
                </a:solidFill>
              </a:rPr>
              <a:t>das Angebot </a:t>
            </a:r>
            <a:r>
              <a:rPr lang="de-CH" sz="2000" dirty="0">
                <a:solidFill>
                  <a:schemeClr val="accent5"/>
                </a:solidFill>
              </a:rPr>
              <a:t>nicht durch hohe Kosten für die Umstellung </a:t>
            </a:r>
            <a:r>
              <a:rPr lang="de-CH" sz="2000" dirty="0" err="1" smtClean="0">
                <a:solidFill>
                  <a:schemeClr val="accent5"/>
                </a:solidFill>
              </a:rPr>
              <a:t>kanibalisiert</a:t>
            </a:r>
            <a:r>
              <a:rPr lang="de-CH" sz="2000" dirty="0" smtClean="0">
                <a:solidFill>
                  <a:schemeClr val="accent5"/>
                </a:solidFill>
              </a:rPr>
              <a:t> </a:t>
            </a:r>
            <a:r>
              <a:rPr lang="de-CH" sz="2000" dirty="0">
                <a:solidFill>
                  <a:schemeClr val="accent5"/>
                </a:solidFill>
              </a:rPr>
              <a:t>wird.</a:t>
            </a:r>
          </a:p>
          <a:p>
            <a:pPr marL="0" indent="0">
              <a:spcAft>
                <a:spcPts val="1200"/>
              </a:spcAft>
              <a:buNone/>
            </a:pPr>
            <a:endParaRPr lang="de-CH" b="1" dirty="0"/>
          </a:p>
        </p:txBody>
      </p:sp>
      <p:sp>
        <p:nvSpPr>
          <p:cNvPr id="3" name="Foliennummernplatzhalter 2"/>
          <p:cNvSpPr>
            <a:spLocks noGrp="1"/>
          </p:cNvSpPr>
          <p:nvPr>
            <p:ph type="sldNum" sz="quarter" idx="11"/>
          </p:nvPr>
        </p:nvSpPr>
        <p:spPr/>
        <p:txBody>
          <a:bodyPr/>
          <a:lstStyle/>
          <a:p>
            <a:fld id="{7D21FFDD-132D-4B5B-AD6B-BCC06A41D268}" type="slidenum">
              <a:rPr lang="de-CH" smtClean="0"/>
              <a:pPr/>
              <a:t>4</a:t>
            </a:fld>
            <a:endParaRPr lang="de-CH" dirty="0"/>
          </a:p>
        </p:txBody>
      </p:sp>
      <p:sp>
        <p:nvSpPr>
          <p:cNvPr id="4" name="Titel 3"/>
          <p:cNvSpPr>
            <a:spLocks noGrp="1"/>
          </p:cNvSpPr>
          <p:nvPr>
            <p:ph type="title"/>
          </p:nvPr>
        </p:nvSpPr>
        <p:spPr/>
        <p:txBody>
          <a:bodyPr/>
          <a:lstStyle/>
          <a:p>
            <a:r>
              <a:rPr lang="de-CH" dirty="0" smtClean="0"/>
              <a:t>KVF-NR Po </a:t>
            </a:r>
            <a:r>
              <a:rPr lang="de-CH" dirty="0"/>
              <a:t>19.3000 – «Nichtfossilen </a:t>
            </a:r>
            <a:r>
              <a:rPr lang="de-CH" dirty="0" smtClean="0"/>
              <a:t>Verkehrs-trägern </a:t>
            </a:r>
            <a:r>
              <a:rPr lang="de-CH" dirty="0"/>
              <a:t>im öffentlichen Verkehr auf Strassen zum Durchbruch verhelfen»</a:t>
            </a:r>
          </a:p>
        </p:txBody>
      </p:sp>
      <p:sp>
        <p:nvSpPr>
          <p:cNvPr id="5" name="Fußzeilenplatzhalter 4"/>
          <p:cNvSpPr>
            <a:spLocks noGrp="1"/>
          </p:cNvSpPr>
          <p:nvPr>
            <p:ph type="ftr" sz="quarter" idx="3"/>
          </p:nvPr>
        </p:nvSpPr>
        <p:spPr/>
        <p:txBody>
          <a:bodyPr/>
          <a:lstStyle/>
          <a:p>
            <a:r>
              <a:rPr lang="de-CH" noProof="0" smtClean="0"/>
              <a:t>8. Forum Nachhaltige Energie - Bundesamt für Verkehr</a:t>
            </a:r>
            <a:endParaRPr lang="de-CH" noProof="0" dirty="0"/>
          </a:p>
        </p:txBody>
      </p:sp>
    </p:spTree>
    <p:extLst>
      <p:ext uri="{BB962C8B-B14F-4D97-AF65-F5344CB8AC3E}">
        <p14:creationId xmlns:p14="http://schemas.microsoft.com/office/powerpoint/2010/main" val="1783879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0"/>
          </p:nvPr>
        </p:nvSpPr>
        <p:spPr>
          <a:xfrm>
            <a:off x="1239838" y="2086294"/>
            <a:ext cx="8999537" cy="3603746"/>
          </a:xfrm>
        </p:spPr>
        <p:txBody>
          <a:bodyPr/>
          <a:lstStyle/>
          <a:p>
            <a:pPr>
              <a:lnSpc>
                <a:spcPct val="100000"/>
              </a:lnSpc>
              <a:spcAft>
                <a:spcPts val="2400"/>
              </a:spcAft>
              <a:buFont typeface="Wingdings" panose="05000000000000000000" pitchFamily="2" charset="2"/>
              <a:buChar char="§"/>
            </a:pPr>
            <a:r>
              <a:rPr lang="de-CH" sz="2400" dirty="0"/>
              <a:t>Eine maximale </a:t>
            </a:r>
            <a:r>
              <a:rPr lang="de-CH" sz="2400" b="1" dirty="0"/>
              <a:t>Ausschöpfung </a:t>
            </a:r>
            <a:r>
              <a:rPr lang="de-CH" sz="2400" b="1" dirty="0" smtClean="0"/>
              <a:t>der bestehenden Förderprogramme </a:t>
            </a:r>
            <a:r>
              <a:rPr lang="de-CH" sz="2400" dirty="0" smtClean="0"/>
              <a:t>anstreben.</a:t>
            </a:r>
          </a:p>
          <a:p>
            <a:pPr>
              <a:lnSpc>
                <a:spcPct val="100000"/>
              </a:lnSpc>
              <a:spcAft>
                <a:spcPts val="2400"/>
              </a:spcAft>
              <a:buFont typeface="Wingdings" panose="05000000000000000000" pitchFamily="2" charset="2"/>
              <a:buChar char="§"/>
            </a:pPr>
            <a:r>
              <a:rPr lang="de-CH" sz="2400" dirty="0" smtClean="0"/>
              <a:t>Die </a:t>
            </a:r>
            <a:r>
              <a:rPr lang="de-CH" sz="2400" b="1" dirty="0" smtClean="0"/>
              <a:t>Mineralölsteuerrückerstattung </a:t>
            </a:r>
            <a:r>
              <a:rPr lang="de-CH" sz="2400" dirty="0" smtClean="0"/>
              <a:t>abschaffen und Mittel befristet für die Umstellung auf fossilfreie Antriebsarten  verwenden.</a:t>
            </a:r>
          </a:p>
          <a:p>
            <a:pPr>
              <a:lnSpc>
                <a:spcPct val="100000"/>
              </a:lnSpc>
              <a:spcAft>
                <a:spcPts val="2400"/>
              </a:spcAft>
              <a:buFont typeface="Wingdings" panose="05000000000000000000" pitchFamily="2" charset="2"/>
              <a:buChar char="§"/>
            </a:pPr>
            <a:r>
              <a:rPr lang="de-CH" sz="2400" dirty="0" smtClean="0"/>
              <a:t>Seitens des Bundes sind Mehrkosten </a:t>
            </a:r>
            <a:r>
              <a:rPr lang="de-CH" sz="2400" dirty="0"/>
              <a:t>im regionalen </a:t>
            </a:r>
            <a:r>
              <a:rPr lang="de-CH" sz="2400" dirty="0" smtClean="0"/>
              <a:t>Personenverkehr im </a:t>
            </a:r>
            <a:r>
              <a:rPr lang="de-CH" sz="2400" b="1" dirty="0" smtClean="0"/>
              <a:t>Verpflichtungskredit </a:t>
            </a:r>
            <a:r>
              <a:rPr lang="de-CH" sz="2400" b="1" dirty="0" err="1" smtClean="0"/>
              <a:t>RPV</a:t>
            </a:r>
            <a:r>
              <a:rPr lang="de-CH" sz="2400" b="1" dirty="0" smtClean="0"/>
              <a:t> </a:t>
            </a:r>
            <a:r>
              <a:rPr lang="de-CH" sz="2400" dirty="0" smtClean="0"/>
              <a:t>zu</a:t>
            </a:r>
            <a:r>
              <a:rPr lang="de-CH" sz="2400" b="1" dirty="0" smtClean="0"/>
              <a:t> </a:t>
            </a:r>
            <a:r>
              <a:rPr lang="de-CH" sz="2400" dirty="0"/>
              <a:t>berücksichtigen. </a:t>
            </a:r>
            <a:endParaRPr lang="de-CH" sz="2400" dirty="0" smtClean="0"/>
          </a:p>
        </p:txBody>
      </p:sp>
      <p:sp>
        <p:nvSpPr>
          <p:cNvPr id="3" name="Foliennummernplatzhalter 2"/>
          <p:cNvSpPr>
            <a:spLocks noGrp="1"/>
          </p:cNvSpPr>
          <p:nvPr>
            <p:ph type="sldNum" sz="quarter" idx="11"/>
          </p:nvPr>
        </p:nvSpPr>
        <p:spPr/>
        <p:txBody>
          <a:bodyPr/>
          <a:lstStyle/>
          <a:p>
            <a:fld id="{7D21FFDD-132D-4B5B-AD6B-BCC06A41D268}" type="slidenum">
              <a:rPr lang="de-CH" smtClean="0"/>
              <a:pPr/>
              <a:t>5</a:t>
            </a:fld>
            <a:endParaRPr lang="de-CH" dirty="0"/>
          </a:p>
        </p:txBody>
      </p:sp>
      <p:sp>
        <p:nvSpPr>
          <p:cNvPr id="4" name="Titel 3"/>
          <p:cNvSpPr>
            <a:spLocks noGrp="1"/>
          </p:cNvSpPr>
          <p:nvPr>
            <p:ph type="title"/>
          </p:nvPr>
        </p:nvSpPr>
        <p:spPr/>
        <p:txBody>
          <a:bodyPr/>
          <a:lstStyle/>
          <a:p>
            <a:r>
              <a:rPr lang="de-CH" sz="2800" dirty="0"/>
              <a:t>Empfehlungen aus dem </a:t>
            </a:r>
            <a:r>
              <a:rPr lang="de-CH" sz="2800" dirty="0" err="1" smtClean="0"/>
              <a:t>Postulatsbericht</a:t>
            </a:r>
            <a:r>
              <a:rPr lang="de-CH" sz="2800" dirty="0" smtClean="0"/>
              <a:t> 19.3000 </a:t>
            </a:r>
            <a:r>
              <a:rPr lang="de-CH" sz="2400" dirty="0"/>
              <a:t>«Nichtfossilen Verkehrsträgern im öffentlichen Verkehr auf Strassen zum Durchbruch verhelfen»</a:t>
            </a:r>
          </a:p>
        </p:txBody>
      </p:sp>
      <p:sp>
        <p:nvSpPr>
          <p:cNvPr id="5" name="Fußzeilenplatzhalter 4"/>
          <p:cNvSpPr>
            <a:spLocks noGrp="1"/>
          </p:cNvSpPr>
          <p:nvPr>
            <p:ph type="ftr" sz="quarter" idx="3"/>
          </p:nvPr>
        </p:nvSpPr>
        <p:spPr/>
        <p:txBody>
          <a:bodyPr/>
          <a:lstStyle/>
          <a:p>
            <a:r>
              <a:rPr lang="de-CH" noProof="0" smtClean="0"/>
              <a:t>8. Forum Nachhaltige Energie - Bundesamt für Verkehr</a:t>
            </a:r>
            <a:endParaRPr lang="de-CH" noProof="0" dirty="0"/>
          </a:p>
        </p:txBody>
      </p:sp>
    </p:spTree>
    <p:extLst>
      <p:ext uri="{BB962C8B-B14F-4D97-AF65-F5344CB8AC3E}">
        <p14:creationId xmlns:p14="http://schemas.microsoft.com/office/powerpoint/2010/main" val="1229783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p>
            <a:fld id="{7D21FFDD-132D-4B5B-AD6B-BCC06A41D268}" type="slidenum">
              <a:rPr lang="de-CH" smtClean="0"/>
              <a:pPr/>
              <a:t>6</a:t>
            </a:fld>
            <a:endParaRPr lang="de-CH" dirty="0"/>
          </a:p>
        </p:txBody>
      </p:sp>
      <p:sp>
        <p:nvSpPr>
          <p:cNvPr id="4" name="Titel 3"/>
          <p:cNvSpPr>
            <a:spLocks noGrp="1"/>
          </p:cNvSpPr>
          <p:nvPr>
            <p:ph type="title"/>
          </p:nvPr>
        </p:nvSpPr>
        <p:spPr/>
        <p:txBody>
          <a:bodyPr/>
          <a:lstStyle/>
          <a:p>
            <a:r>
              <a:rPr lang="de-CH" dirty="0" smtClean="0"/>
              <a:t>Fördermöglichkeiten (1)</a:t>
            </a:r>
            <a:br>
              <a:rPr lang="de-CH" dirty="0" smtClean="0"/>
            </a:br>
            <a:endParaRPr lang="de-CH" dirty="0"/>
          </a:p>
        </p:txBody>
      </p:sp>
      <p:sp>
        <p:nvSpPr>
          <p:cNvPr id="5" name="Fußzeilenplatzhalter 4"/>
          <p:cNvSpPr>
            <a:spLocks noGrp="1"/>
          </p:cNvSpPr>
          <p:nvPr>
            <p:ph type="ftr" sz="quarter" idx="3"/>
          </p:nvPr>
        </p:nvSpPr>
        <p:spPr/>
        <p:txBody>
          <a:bodyPr/>
          <a:lstStyle/>
          <a:p>
            <a:r>
              <a:rPr lang="de-CH" noProof="0" dirty="0" smtClean="0"/>
              <a:t>8. Forum Nachhaltige Energie - Bundesamt für Verkehr</a:t>
            </a:r>
            <a:endParaRPr lang="de-CH" noProof="0" dirty="0"/>
          </a:p>
        </p:txBody>
      </p:sp>
      <p:graphicFrame>
        <p:nvGraphicFramePr>
          <p:cNvPr id="7" name="Inhaltsplatzhalter 6"/>
          <p:cNvGraphicFramePr>
            <a:graphicFrameLocks noGrp="1"/>
          </p:cNvGraphicFramePr>
          <p:nvPr>
            <p:ph sz="quarter" idx="10"/>
            <p:extLst>
              <p:ext uri="{D42A27DB-BD31-4B8C-83A1-F6EECF244321}">
                <p14:modId xmlns:p14="http://schemas.microsoft.com/office/powerpoint/2010/main" val="2976400267"/>
              </p:ext>
            </p:extLst>
          </p:nvPr>
        </p:nvGraphicFramePr>
        <p:xfrm>
          <a:off x="1079718" y="1012309"/>
          <a:ext cx="10321926" cy="2001775"/>
        </p:xfrm>
        <a:graphic>
          <a:graphicData uri="http://schemas.openxmlformats.org/drawingml/2006/table">
            <a:tbl>
              <a:tblPr firstRow="1" bandRow="1">
                <a:tableStyleId>{5C22544A-7EE6-4342-B048-85BDC9FD1C3A}</a:tableStyleId>
              </a:tblPr>
              <a:tblGrid>
                <a:gridCol w="2878949">
                  <a:extLst>
                    <a:ext uri="{9D8B030D-6E8A-4147-A177-3AD203B41FA5}">
                      <a16:colId xmlns:a16="http://schemas.microsoft.com/office/drawing/2014/main" val="3515374894"/>
                    </a:ext>
                  </a:extLst>
                </a:gridCol>
                <a:gridCol w="7442977">
                  <a:extLst>
                    <a:ext uri="{9D8B030D-6E8A-4147-A177-3AD203B41FA5}">
                      <a16:colId xmlns:a16="http://schemas.microsoft.com/office/drawing/2014/main" val="3148032685"/>
                    </a:ext>
                  </a:extLst>
                </a:gridCol>
              </a:tblGrid>
              <a:tr h="46450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2000" dirty="0" smtClean="0"/>
                        <a:t>Ordentliche </a:t>
                      </a:r>
                      <a:r>
                        <a:rPr lang="de-CH" sz="2000" dirty="0" err="1" smtClean="0"/>
                        <a:t>öV</a:t>
                      </a:r>
                      <a:r>
                        <a:rPr lang="de-CH" sz="2000" dirty="0" smtClean="0"/>
                        <a:t>-Finanzierung</a:t>
                      </a:r>
                    </a:p>
                  </a:txBody>
                  <a:tcPr anchor="ctr"/>
                </a:tc>
                <a:tc hMerge="1">
                  <a:txBody>
                    <a:bodyPr/>
                    <a:lstStyle/>
                    <a:p>
                      <a:endParaRPr lang="de-CH" dirty="0"/>
                    </a:p>
                  </a:txBody>
                  <a:tcPr/>
                </a:tc>
                <a:extLst>
                  <a:ext uri="{0D108BD9-81ED-4DB2-BD59-A6C34878D82A}">
                    <a16:rowId xmlns:a16="http://schemas.microsoft.com/office/drawing/2014/main" val="2015377079"/>
                  </a:ext>
                </a:extLst>
              </a:tr>
              <a:tr h="1537268">
                <a:tc>
                  <a:txBody>
                    <a:bodyPr/>
                    <a:lstStyle/>
                    <a:p>
                      <a:r>
                        <a:rPr lang="de-CH" sz="1600" b="1" dirty="0" smtClean="0"/>
                        <a:t>RPV-Verpflichtungskredit (VK)</a:t>
                      </a:r>
                      <a:endParaRPr lang="de-CH" sz="1600" b="1" dirty="0"/>
                    </a:p>
                  </a:txBody>
                  <a:tcPr/>
                </a:tc>
                <a:tc>
                  <a:txBody>
                    <a:bodyPr/>
                    <a:lstStyle/>
                    <a:p>
                      <a:pPr marL="285750" indent="-285750">
                        <a:buFont typeface="Wingdings" panose="05000000000000000000" pitchFamily="2" charset="2"/>
                        <a:buChar char="§"/>
                      </a:pPr>
                      <a:r>
                        <a:rPr lang="de-CH" sz="1600" b="0" i="0" u="none" strike="noStrike" kern="1200" baseline="0" dirty="0" smtClean="0">
                          <a:solidFill>
                            <a:schemeClr val="dk1"/>
                          </a:solidFill>
                          <a:latin typeface="+mn-lt"/>
                          <a:ea typeface="+mn-ea"/>
                          <a:cs typeface="+mn-cs"/>
                        </a:rPr>
                        <a:t>alle 4 Jahre </a:t>
                      </a:r>
                    </a:p>
                    <a:p>
                      <a:pPr marL="285750" indent="-285750">
                        <a:buFont typeface="Wingdings" panose="05000000000000000000" pitchFamily="2" charset="2"/>
                        <a:buChar char="§"/>
                      </a:pPr>
                      <a:r>
                        <a:rPr lang="de-CH" sz="1600" b="0" i="0" u="none" strike="noStrike" kern="1200" baseline="0" dirty="0" smtClean="0">
                          <a:solidFill>
                            <a:schemeClr val="dk1"/>
                          </a:solidFill>
                          <a:latin typeface="+mn-lt"/>
                          <a:ea typeface="+mn-ea"/>
                          <a:cs typeface="+mn-cs"/>
                        </a:rPr>
                        <a:t>VK RPV 2022-2025: in Herbstsession im Nationalrat </a:t>
                      </a:r>
                    </a:p>
                    <a:p>
                      <a:pPr marL="285750" indent="-285750">
                        <a:buFont typeface="Wingdings" panose="05000000000000000000" pitchFamily="2" charset="2"/>
                        <a:buChar char="§"/>
                      </a:pPr>
                      <a:r>
                        <a:rPr lang="de-CH" sz="1600" b="0" i="0" u="none" strike="noStrike" kern="1200" baseline="0" dirty="0" smtClean="0">
                          <a:solidFill>
                            <a:schemeClr val="dk1"/>
                          </a:solidFill>
                          <a:latin typeface="+mn-lt"/>
                          <a:ea typeface="+mn-ea"/>
                          <a:cs typeface="+mn-cs"/>
                        </a:rPr>
                        <a:t>2022-2025 sind Mittel zur Unterstützung der Elektrifizierung im </a:t>
                      </a:r>
                      <a:r>
                        <a:rPr lang="de-CH" sz="1600" b="0" i="0" u="none" strike="noStrike" kern="1200" baseline="0" dirty="0" err="1" smtClean="0">
                          <a:solidFill>
                            <a:schemeClr val="dk1"/>
                          </a:solidFill>
                          <a:latin typeface="+mn-lt"/>
                          <a:ea typeface="+mn-ea"/>
                          <a:cs typeface="+mn-cs"/>
                        </a:rPr>
                        <a:t>RPV</a:t>
                      </a:r>
                      <a:r>
                        <a:rPr lang="de-CH" sz="1600" b="0" i="0" u="none" strike="noStrike" kern="1200" baseline="0" dirty="0" smtClean="0">
                          <a:solidFill>
                            <a:schemeClr val="dk1"/>
                          </a:solidFill>
                          <a:latin typeface="+mn-lt"/>
                          <a:ea typeface="+mn-ea"/>
                          <a:cs typeface="+mn-cs"/>
                        </a:rPr>
                        <a:t>-Busverkehr berücksichtigt</a:t>
                      </a:r>
                    </a:p>
                    <a:p>
                      <a:pPr marL="285750" indent="-285750">
                        <a:buFont typeface="Wingdings" panose="05000000000000000000" pitchFamily="2" charset="2"/>
                        <a:buChar char="§"/>
                      </a:pPr>
                      <a:r>
                        <a:rPr lang="de-CH" sz="1600" b="0" i="0" u="none" strike="noStrike" kern="1200" baseline="0" dirty="0" smtClean="0">
                          <a:solidFill>
                            <a:schemeClr val="dk1"/>
                          </a:solidFill>
                          <a:latin typeface="+mn-lt"/>
                          <a:ea typeface="+mn-ea"/>
                          <a:cs typeface="+mn-cs"/>
                        </a:rPr>
                        <a:t>VK RPV 2026-2029: die Situation wird dann neu beurteilt. </a:t>
                      </a:r>
                    </a:p>
                  </a:txBody>
                  <a:tcPr/>
                </a:tc>
                <a:extLst>
                  <a:ext uri="{0D108BD9-81ED-4DB2-BD59-A6C34878D82A}">
                    <a16:rowId xmlns:a16="http://schemas.microsoft.com/office/drawing/2014/main" val="1218323378"/>
                  </a:ext>
                </a:extLst>
              </a:tr>
            </a:tbl>
          </a:graphicData>
        </a:graphic>
      </p:graphicFrame>
      <p:sp>
        <p:nvSpPr>
          <p:cNvPr id="9" name="Inhaltsplatzhalter 1"/>
          <p:cNvSpPr txBox="1">
            <a:spLocks/>
          </p:cNvSpPr>
          <p:nvPr/>
        </p:nvSpPr>
        <p:spPr bwMode="auto">
          <a:xfrm>
            <a:off x="1235713" y="2791894"/>
            <a:ext cx="10321925" cy="270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68288" indent="-268288" algn="l" rtl="0" eaLnBrk="1" fontAlgn="base" hangingPunct="1">
              <a:lnSpc>
                <a:spcPts val="2600"/>
              </a:lnSpc>
              <a:spcBef>
                <a:spcPts val="0"/>
              </a:spcBef>
              <a:spcAft>
                <a:spcPts val="0"/>
              </a:spcAft>
              <a:buFont typeface="Arial" panose="020B0604020202020204" pitchFamily="34" charset="0"/>
              <a:buChar char="•"/>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0" indent="0">
              <a:buNone/>
            </a:pPr>
            <a:endParaRPr lang="de-CH" kern="0" dirty="0" smtClean="0"/>
          </a:p>
          <a:p>
            <a:r>
              <a:rPr lang="de-CH" sz="2000" kern="0" dirty="0" smtClean="0"/>
              <a:t>Die Mittel aus dem Verpflichtungskredit 2022-2025 berücksichtigen eine </a:t>
            </a:r>
            <a:r>
              <a:rPr lang="de-CH" sz="2000" kern="0" dirty="0"/>
              <a:t>Unterstützung der Elektrifizierung im </a:t>
            </a:r>
            <a:r>
              <a:rPr lang="de-CH" sz="2000" kern="0" dirty="0" err="1"/>
              <a:t>RPV</a:t>
            </a:r>
            <a:r>
              <a:rPr lang="de-CH" sz="2000" kern="0" dirty="0"/>
              <a:t>-Busverkehr </a:t>
            </a:r>
            <a:r>
              <a:rPr lang="de-CH" sz="2000" kern="0" dirty="0" smtClean="0"/>
              <a:t>("</a:t>
            </a:r>
            <a:r>
              <a:rPr lang="de-CH" sz="2000" kern="0" dirty="0"/>
              <a:t>realistischen" Szenario). </a:t>
            </a:r>
            <a:r>
              <a:rPr lang="de-CH" sz="2000" kern="0" dirty="0" smtClean="0"/>
              <a:t>Die </a:t>
            </a:r>
            <a:r>
              <a:rPr lang="de-CH" sz="2000" kern="0" dirty="0"/>
              <a:t>Kantone müssen für ihren Anteil an den Mehrkosten </a:t>
            </a:r>
            <a:r>
              <a:rPr lang="de-CH" sz="2000" kern="0" dirty="0" smtClean="0"/>
              <a:t>aufkommen</a:t>
            </a:r>
            <a:r>
              <a:rPr lang="de-CH" sz="2000" kern="0" dirty="0"/>
              <a:t>.</a:t>
            </a:r>
            <a:endParaRPr lang="de-CH" sz="2000" kern="0" dirty="0" smtClean="0"/>
          </a:p>
          <a:p>
            <a:endParaRPr lang="de-CH" sz="2000" kern="0" dirty="0" smtClean="0"/>
          </a:p>
          <a:p>
            <a:r>
              <a:rPr lang="de-CH" sz="2000" kern="0" dirty="0" smtClean="0"/>
              <a:t>Mehrkosten </a:t>
            </a:r>
            <a:r>
              <a:rPr lang="de-CH" sz="2000" kern="0" dirty="0"/>
              <a:t>für alternative Antriebe </a:t>
            </a:r>
            <a:r>
              <a:rPr lang="de-CH" sz="2000" kern="0" dirty="0" smtClean="0"/>
              <a:t>können </a:t>
            </a:r>
            <a:r>
              <a:rPr lang="de-CH" sz="2000" kern="0" dirty="0"/>
              <a:t>in den Offerten des </a:t>
            </a:r>
            <a:r>
              <a:rPr lang="de-CH" sz="2000" kern="0" dirty="0" err="1"/>
              <a:t>RPV</a:t>
            </a:r>
            <a:r>
              <a:rPr lang="de-CH" sz="2000" kern="0" dirty="0"/>
              <a:t> </a:t>
            </a:r>
            <a:r>
              <a:rPr lang="de-CH" sz="2000" kern="0" dirty="0" smtClean="0"/>
              <a:t>geltend </a:t>
            </a:r>
            <a:r>
              <a:rPr lang="de-CH" sz="2000" kern="0" dirty="0"/>
              <a:t>gemacht </a:t>
            </a:r>
            <a:r>
              <a:rPr lang="de-CH" sz="2000" kern="0" dirty="0" smtClean="0"/>
              <a:t>werden. Die Unternehmen müssen dafür den Bestellern ein Gesuch gemäss Art. 19 </a:t>
            </a:r>
            <a:r>
              <a:rPr lang="de-CH" sz="2000" kern="0" dirty="0" err="1" smtClean="0"/>
              <a:t>ARPV</a:t>
            </a:r>
            <a:r>
              <a:rPr lang="de-CH" sz="2000" kern="0" dirty="0" smtClean="0"/>
              <a:t> einreichen. </a:t>
            </a:r>
            <a:r>
              <a:rPr lang="de-CH" kern="0" dirty="0"/>
              <a:t/>
            </a:r>
            <a:br>
              <a:rPr lang="de-CH" kern="0" dirty="0"/>
            </a:br>
            <a:endParaRPr lang="de-CH" kern="0" dirty="0" smtClean="0"/>
          </a:p>
          <a:p>
            <a:pPr marL="0" lvl="0" indent="0" eaLnBrk="0" hangingPunct="0">
              <a:lnSpc>
                <a:spcPct val="100000"/>
              </a:lnSpc>
              <a:spcBef>
                <a:spcPct val="0"/>
              </a:spcBef>
              <a:spcAft>
                <a:spcPct val="0"/>
              </a:spcAft>
              <a:buNone/>
            </a:pPr>
            <a:r>
              <a:rPr lang="de-CH" sz="2000" kern="0" dirty="0">
                <a:solidFill>
                  <a:srgbClr val="BB006A"/>
                </a:solidFill>
                <a:latin typeface="Times" pitchFamily="18" charset="0"/>
                <a:sym typeface="Wingdings" panose="05000000000000000000" pitchFamily="2" charset="2"/>
              </a:rPr>
              <a:t> </a:t>
            </a:r>
            <a:r>
              <a:rPr lang="de-CH" sz="2000" kern="0" dirty="0">
                <a:solidFill>
                  <a:srgbClr val="BB006A"/>
                </a:solidFill>
              </a:rPr>
              <a:t>Sorgfältige Betriebsführung + Elektrifizierung</a:t>
            </a:r>
            <a:r>
              <a:rPr lang="de-CH" sz="2000" kern="0" dirty="0" smtClean="0">
                <a:solidFill>
                  <a:srgbClr val="BB006A"/>
                </a:solidFill>
              </a:rPr>
              <a:t>, anstatt Überfinanzierung!</a:t>
            </a:r>
            <a:endParaRPr lang="de-CH" sz="2000" kern="0" dirty="0">
              <a:solidFill>
                <a:srgbClr val="BB006A"/>
              </a:solidFill>
            </a:endParaRPr>
          </a:p>
          <a:p>
            <a:pPr marL="0" indent="0">
              <a:buNone/>
            </a:pPr>
            <a:endParaRPr lang="de-CH" kern="0" dirty="0" smtClean="0"/>
          </a:p>
        </p:txBody>
      </p:sp>
    </p:spTree>
    <p:extLst>
      <p:ext uri="{BB962C8B-B14F-4D97-AF65-F5344CB8AC3E}">
        <p14:creationId xmlns:p14="http://schemas.microsoft.com/office/powerpoint/2010/main" val="3731184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sz="quarter" idx="10"/>
            <p:extLst>
              <p:ext uri="{D42A27DB-BD31-4B8C-83A1-F6EECF244321}">
                <p14:modId xmlns:p14="http://schemas.microsoft.com/office/powerpoint/2010/main" val="1821374107"/>
              </p:ext>
            </p:extLst>
          </p:nvPr>
        </p:nvGraphicFramePr>
        <p:xfrm>
          <a:off x="1079719" y="4765072"/>
          <a:ext cx="10321926" cy="1279428"/>
        </p:xfrm>
        <a:graphic>
          <a:graphicData uri="http://schemas.openxmlformats.org/drawingml/2006/table">
            <a:tbl>
              <a:tblPr firstRow="1" bandRow="1">
                <a:tableStyleId>{21E4AEA4-8DFA-4A89-87EB-49C32662AFE0}</a:tableStyleId>
              </a:tblPr>
              <a:tblGrid>
                <a:gridCol w="2892206">
                  <a:extLst>
                    <a:ext uri="{9D8B030D-6E8A-4147-A177-3AD203B41FA5}">
                      <a16:colId xmlns:a16="http://schemas.microsoft.com/office/drawing/2014/main" val="937493205"/>
                    </a:ext>
                  </a:extLst>
                </a:gridCol>
                <a:gridCol w="7429720">
                  <a:extLst>
                    <a:ext uri="{9D8B030D-6E8A-4147-A177-3AD203B41FA5}">
                      <a16:colId xmlns:a16="http://schemas.microsoft.com/office/drawing/2014/main" val="1128252586"/>
                    </a:ext>
                  </a:extLst>
                </a:gridCol>
              </a:tblGrid>
              <a:tr h="462720">
                <a:tc gridSpan="2">
                  <a:txBody>
                    <a:bodyPr/>
                    <a:lstStyle/>
                    <a:p>
                      <a:r>
                        <a:rPr lang="de-CH" dirty="0" smtClean="0"/>
                        <a:t>Kantonale und kommunale Förderprogramme</a:t>
                      </a:r>
                      <a:endParaRPr lang="de-CH" dirty="0"/>
                    </a:p>
                  </a:txBody>
                  <a:tcPr/>
                </a:tc>
                <a:tc hMerge="1">
                  <a:txBody>
                    <a:bodyPr/>
                    <a:lstStyle/>
                    <a:p>
                      <a:endParaRPr lang="de-CH" dirty="0"/>
                    </a:p>
                  </a:txBody>
                  <a:tcPr/>
                </a:tc>
                <a:extLst>
                  <a:ext uri="{0D108BD9-81ED-4DB2-BD59-A6C34878D82A}">
                    <a16:rowId xmlns:a16="http://schemas.microsoft.com/office/drawing/2014/main" val="3053962775"/>
                  </a:ext>
                </a:extLst>
              </a:tr>
              <a:tr h="816708">
                <a:tc>
                  <a:txBody>
                    <a:bodyPr/>
                    <a:lstStyle/>
                    <a:p>
                      <a:r>
                        <a:rPr lang="de-CH" dirty="0" smtClean="0"/>
                        <a:t>Diverse</a:t>
                      </a:r>
                      <a:endParaRPr lang="de-CH" b="1" dirty="0"/>
                    </a:p>
                  </a:txBody>
                  <a:tcPr/>
                </a:tc>
                <a:tc>
                  <a:txBody>
                    <a:bodyPr/>
                    <a:lstStyle/>
                    <a:p>
                      <a:pPr marL="285750" indent="-285750">
                        <a:buFont typeface="Wingdings" panose="05000000000000000000" pitchFamily="2" charset="2"/>
                        <a:buChar char="§"/>
                      </a:pPr>
                      <a:r>
                        <a:rPr lang="de-CH" baseline="0" dirty="0" smtClean="0"/>
                        <a:t>Kantone, Städte und Gemeinden haben diverse Fördermöglichkeiten zur Elektrifizierung in Umsetzung oder geplant. </a:t>
                      </a:r>
                      <a:endParaRPr lang="de-CH" dirty="0"/>
                    </a:p>
                  </a:txBody>
                  <a:tcPr/>
                </a:tc>
                <a:extLst>
                  <a:ext uri="{0D108BD9-81ED-4DB2-BD59-A6C34878D82A}">
                    <a16:rowId xmlns:a16="http://schemas.microsoft.com/office/drawing/2014/main" val="537083102"/>
                  </a:ext>
                </a:extLst>
              </a:tr>
            </a:tbl>
          </a:graphicData>
        </a:graphic>
      </p:graphicFrame>
      <p:sp>
        <p:nvSpPr>
          <p:cNvPr id="3" name="Foliennummernplatzhalter 2"/>
          <p:cNvSpPr>
            <a:spLocks noGrp="1"/>
          </p:cNvSpPr>
          <p:nvPr>
            <p:ph type="sldNum" sz="quarter" idx="11"/>
          </p:nvPr>
        </p:nvSpPr>
        <p:spPr/>
        <p:txBody>
          <a:bodyPr/>
          <a:lstStyle/>
          <a:p>
            <a:fld id="{7D21FFDD-132D-4B5B-AD6B-BCC06A41D268}" type="slidenum">
              <a:rPr lang="de-CH" smtClean="0"/>
              <a:pPr/>
              <a:t>7</a:t>
            </a:fld>
            <a:endParaRPr lang="de-CH" dirty="0"/>
          </a:p>
        </p:txBody>
      </p:sp>
      <p:sp>
        <p:nvSpPr>
          <p:cNvPr id="4" name="Titel 3"/>
          <p:cNvSpPr>
            <a:spLocks noGrp="1"/>
          </p:cNvSpPr>
          <p:nvPr>
            <p:ph type="title"/>
          </p:nvPr>
        </p:nvSpPr>
        <p:spPr/>
        <p:txBody>
          <a:bodyPr/>
          <a:lstStyle/>
          <a:p>
            <a:r>
              <a:rPr lang="de-CH" dirty="0" smtClean="0"/>
              <a:t>Fördermöglichkeiten (2)</a:t>
            </a:r>
            <a:endParaRPr lang="de-CH" dirty="0"/>
          </a:p>
        </p:txBody>
      </p:sp>
      <p:sp>
        <p:nvSpPr>
          <p:cNvPr id="5" name="Fußzeilenplatzhalter 4"/>
          <p:cNvSpPr>
            <a:spLocks noGrp="1"/>
          </p:cNvSpPr>
          <p:nvPr>
            <p:ph type="ftr" sz="quarter" idx="3"/>
          </p:nvPr>
        </p:nvSpPr>
        <p:spPr/>
        <p:txBody>
          <a:bodyPr/>
          <a:lstStyle/>
          <a:p>
            <a:r>
              <a:rPr lang="de-CH" noProof="0" smtClean="0"/>
              <a:t>8. Forum Nachhaltige Energie - Bundesamt für Verkehr</a:t>
            </a:r>
            <a:endParaRPr lang="de-CH" noProof="0" dirty="0"/>
          </a:p>
        </p:txBody>
      </p:sp>
      <p:graphicFrame>
        <p:nvGraphicFramePr>
          <p:cNvPr id="6" name="Inhaltsplatzhalter 6"/>
          <p:cNvGraphicFramePr>
            <a:graphicFrameLocks/>
          </p:cNvGraphicFramePr>
          <p:nvPr>
            <p:extLst>
              <p:ext uri="{D42A27DB-BD31-4B8C-83A1-F6EECF244321}">
                <p14:modId xmlns:p14="http://schemas.microsoft.com/office/powerpoint/2010/main" val="3858161188"/>
              </p:ext>
            </p:extLst>
          </p:nvPr>
        </p:nvGraphicFramePr>
        <p:xfrm>
          <a:off x="1079719" y="1103696"/>
          <a:ext cx="10321926" cy="3365377"/>
        </p:xfrm>
        <a:graphic>
          <a:graphicData uri="http://schemas.openxmlformats.org/drawingml/2006/table">
            <a:tbl>
              <a:tblPr firstRow="1" bandRow="1">
                <a:tableStyleId>{5C22544A-7EE6-4342-B048-85BDC9FD1C3A}</a:tableStyleId>
              </a:tblPr>
              <a:tblGrid>
                <a:gridCol w="2871880">
                  <a:extLst>
                    <a:ext uri="{9D8B030D-6E8A-4147-A177-3AD203B41FA5}">
                      <a16:colId xmlns:a16="http://schemas.microsoft.com/office/drawing/2014/main" val="3515374894"/>
                    </a:ext>
                  </a:extLst>
                </a:gridCol>
                <a:gridCol w="7450046">
                  <a:extLst>
                    <a:ext uri="{9D8B030D-6E8A-4147-A177-3AD203B41FA5}">
                      <a16:colId xmlns:a16="http://schemas.microsoft.com/office/drawing/2014/main" val="3148032685"/>
                    </a:ext>
                  </a:extLst>
                </a:gridCol>
              </a:tblGrid>
              <a:tr h="562782">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2000" dirty="0" smtClean="0"/>
                        <a:t>Nationale Förderprogramme</a:t>
                      </a:r>
                    </a:p>
                  </a:txBody>
                  <a:tcPr anchor="ctr"/>
                </a:tc>
                <a:tc hMerge="1">
                  <a:txBody>
                    <a:bodyPr/>
                    <a:lstStyle/>
                    <a:p>
                      <a:endParaRPr lang="de-CH" dirty="0"/>
                    </a:p>
                  </a:txBody>
                  <a:tcPr/>
                </a:tc>
                <a:extLst>
                  <a:ext uri="{0D108BD9-81ED-4DB2-BD59-A6C34878D82A}">
                    <a16:rowId xmlns:a16="http://schemas.microsoft.com/office/drawing/2014/main" val="2015377079"/>
                  </a:ext>
                </a:extLst>
              </a:tr>
              <a:tr h="1828344">
                <a:tc>
                  <a:txBody>
                    <a:bodyPr/>
                    <a:lstStyle/>
                    <a:p>
                      <a:r>
                        <a:rPr lang="de-CH" sz="1800" b="1" dirty="0" err="1" smtClean="0"/>
                        <a:t>CO2</a:t>
                      </a:r>
                      <a:r>
                        <a:rPr lang="de-CH" sz="1800" b="1" dirty="0" smtClean="0"/>
                        <a:t>-Kompensationspflicht</a:t>
                      </a:r>
                      <a:r>
                        <a:rPr lang="de-CH" sz="1800" b="1" baseline="0" dirty="0" smtClean="0"/>
                        <a:t> Treibstoffimporteure</a:t>
                      </a:r>
                      <a:endParaRPr lang="de-CH" sz="1800" b="1" dirty="0"/>
                    </a:p>
                  </a:txBody>
                  <a:tcPr/>
                </a:tc>
                <a:tc>
                  <a:txBody>
                    <a:bodyPr/>
                    <a:lstStyle/>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Programm von «</a:t>
                      </a:r>
                      <a:r>
                        <a:rPr lang="de-CH" sz="1800" b="0" i="0" u="none" strike="noStrike" kern="1200" baseline="0" dirty="0" err="1" smtClean="0">
                          <a:solidFill>
                            <a:schemeClr val="dk1"/>
                          </a:solidFill>
                          <a:latin typeface="+mn-lt"/>
                          <a:ea typeface="+mn-ea"/>
                          <a:cs typeface="+mn-cs"/>
                        </a:rPr>
                        <a:t>myclimate</a:t>
                      </a:r>
                      <a:r>
                        <a:rPr lang="de-CH" sz="1800" b="0" i="0" u="none" strike="noStrike" kern="1200" baseline="0" dirty="0" smtClean="0">
                          <a:solidFill>
                            <a:schemeClr val="dk1"/>
                          </a:solidFill>
                          <a:latin typeface="+mn-lt"/>
                          <a:ea typeface="+mn-ea"/>
                          <a:cs typeface="+mn-cs"/>
                        </a:rPr>
                        <a:t>»</a:t>
                      </a:r>
                    </a:p>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Über die Stiftung «</a:t>
                      </a:r>
                      <a:r>
                        <a:rPr lang="de-CH" sz="1800" b="0" i="0" u="none" strike="noStrike" kern="1200" baseline="0" dirty="0" err="1" smtClean="0">
                          <a:solidFill>
                            <a:schemeClr val="dk1"/>
                          </a:solidFill>
                          <a:latin typeface="+mn-lt"/>
                          <a:ea typeface="+mn-ea"/>
                          <a:cs typeface="+mn-cs"/>
                        </a:rPr>
                        <a:t>KliK</a:t>
                      </a:r>
                      <a:r>
                        <a:rPr lang="de-CH" sz="1800" b="0" i="0" u="none" strike="noStrike" kern="1200" baseline="0" dirty="0" smtClean="0">
                          <a:solidFill>
                            <a:schemeClr val="dk1"/>
                          </a:solidFill>
                          <a:latin typeface="+mn-lt"/>
                          <a:ea typeface="+mn-ea"/>
                          <a:cs typeface="+mn-cs"/>
                        </a:rPr>
                        <a:t>» Förderbeiträge zur Beschaffung von E-Bussen</a:t>
                      </a:r>
                    </a:p>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Läuft Ende 2021 aus (aufgrund Ablehnung </a:t>
                      </a:r>
                      <a:r>
                        <a:rPr lang="de-CH" sz="1800" b="0" i="0" u="none" strike="noStrike" kern="1200" baseline="0" dirty="0" err="1" smtClean="0">
                          <a:solidFill>
                            <a:schemeClr val="dk1"/>
                          </a:solidFill>
                          <a:latin typeface="+mn-lt"/>
                          <a:ea typeface="+mn-ea"/>
                          <a:cs typeface="+mn-cs"/>
                        </a:rPr>
                        <a:t>CO2</a:t>
                      </a:r>
                      <a:r>
                        <a:rPr lang="de-CH" sz="1800" b="0" i="0" u="none" strike="noStrike" kern="1200" baseline="0" dirty="0" smtClean="0">
                          <a:solidFill>
                            <a:schemeClr val="dk1"/>
                          </a:solidFill>
                          <a:latin typeface="+mn-lt"/>
                          <a:ea typeface="+mn-ea"/>
                          <a:cs typeface="+mn-cs"/>
                        </a:rPr>
                        <a:t>-Gesetz)</a:t>
                      </a:r>
                    </a:p>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Parlamentarische Initiative zur Weiterführung bis Ende 2024 aktuell im Nationalrat</a:t>
                      </a:r>
                    </a:p>
                  </a:txBody>
                  <a:tcPr/>
                </a:tc>
                <a:extLst>
                  <a:ext uri="{0D108BD9-81ED-4DB2-BD59-A6C34878D82A}">
                    <a16:rowId xmlns:a16="http://schemas.microsoft.com/office/drawing/2014/main" val="1218323378"/>
                  </a:ext>
                </a:extLst>
              </a:tr>
              <a:tr h="974251">
                <a:tc>
                  <a:txBody>
                    <a:bodyPr/>
                    <a:lstStyle/>
                    <a:p>
                      <a:r>
                        <a:rPr lang="de-CH" sz="1800" b="1" dirty="0" smtClean="0"/>
                        <a:t>Programm Agglomerationsverkehr (</a:t>
                      </a:r>
                      <a:r>
                        <a:rPr lang="de-CH" sz="1800" b="1" dirty="0" err="1" smtClean="0"/>
                        <a:t>PAV</a:t>
                      </a:r>
                      <a:r>
                        <a:rPr lang="de-CH" sz="1800" b="1" dirty="0" smtClean="0"/>
                        <a:t>)</a:t>
                      </a:r>
                      <a:endParaRPr lang="de-CH" sz="1800" b="1" dirty="0"/>
                    </a:p>
                  </a:txBody>
                  <a:tcPr/>
                </a:tc>
                <a:tc>
                  <a:txBody>
                    <a:bodyPr/>
                    <a:lstStyle/>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Zur finanziellen Unterstützung von Infrastrukturmassnahmen für alternative Antriebe, z.B. Lade-Infrastruktur</a:t>
                      </a:r>
                      <a:endParaRPr lang="de-CH" sz="1800" b="0" i="0" u="none" strike="noStrike" kern="1200" baseline="0" dirty="0" smtClean="0">
                        <a:solidFill>
                          <a:srgbClr val="FF0000"/>
                        </a:solidFill>
                        <a:latin typeface="+mn-lt"/>
                        <a:ea typeface="+mn-ea"/>
                        <a:cs typeface="+mn-cs"/>
                      </a:endParaRPr>
                    </a:p>
                    <a:p>
                      <a:pPr marL="285750" indent="-285750">
                        <a:buFont typeface="Wingdings" panose="05000000000000000000" pitchFamily="2" charset="2"/>
                        <a:buChar char="§"/>
                      </a:pPr>
                      <a:r>
                        <a:rPr lang="de-CH" sz="1800" b="0" i="0" u="none" strike="noStrike" kern="1200" baseline="0" dirty="0" smtClean="0">
                          <a:solidFill>
                            <a:schemeClr val="dk1"/>
                          </a:solidFill>
                          <a:latin typeface="+mn-lt"/>
                          <a:ea typeface="+mn-ea"/>
                          <a:cs typeface="+mn-cs"/>
                        </a:rPr>
                        <a:t>Langfristig finanziert über den </a:t>
                      </a:r>
                      <a:r>
                        <a:rPr lang="de-CH" sz="1800" b="0" i="0" u="none" strike="noStrike" kern="1200" baseline="0" dirty="0" err="1" smtClean="0">
                          <a:solidFill>
                            <a:schemeClr val="dk1"/>
                          </a:solidFill>
                          <a:latin typeface="+mn-lt"/>
                          <a:ea typeface="+mn-ea"/>
                          <a:cs typeface="+mn-cs"/>
                        </a:rPr>
                        <a:t>NAF</a:t>
                      </a:r>
                      <a:endParaRPr lang="de-CH" sz="18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177233396"/>
                  </a:ext>
                </a:extLst>
              </a:tr>
            </a:tbl>
          </a:graphicData>
        </a:graphic>
      </p:graphicFrame>
    </p:spTree>
    <p:extLst>
      <p:ext uri="{BB962C8B-B14F-4D97-AF65-F5344CB8AC3E}">
        <p14:creationId xmlns:p14="http://schemas.microsoft.com/office/powerpoint/2010/main" val="3542365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p>
            <a:fld id="{7D21FFDD-132D-4B5B-AD6B-BCC06A41D268}" type="slidenum">
              <a:rPr lang="de-CH" smtClean="0"/>
              <a:pPr/>
              <a:t>8</a:t>
            </a:fld>
            <a:endParaRPr lang="de-CH" dirty="0"/>
          </a:p>
        </p:txBody>
      </p:sp>
      <p:sp>
        <p:nvSpPr>
          <p:cNvPr id="4" name="Titel 3"/>
          <p:cNvSpPr>
            <a:spLocks noGrp="1"/>
          </p:cNvSpPr>
          <p:nvPr>
            <p:ph type="title"/>
          </p:nvPr>
        </p:nvSpPr>
        <p:spPr/>
        <p:txBody>
          <a:bodyPr/>
          <a:lstStyle/>
          <a:p>
            <a:r>
              <a:rPr lang="de-CH" dirty="0" smtClean="0"/>
              <a:t>KVF-NR Mo 21.3977 - «</a:t>
            </a:r>
            <a:r>
              <a:rPr lang="de-CH" dirty="0"/>
              <a:t>Förderung von nichtfossilen Verkehrsträgern im öffentlichen </a:t>
            </a:r>
            <a:r>
              <a:rPr lang="de-CH" dirty="0" smtClean="0"/>
              <a:t>Verkehr vom 31.8.2021</a:t>
            </a:r>
            <a:br>
              <a:rPr lang="de-CH" dirty="0" smtClean="0"/>
            </a:br>
            <a:endParaRPr lang="de-CH" dirty="0"/>
          </a:p>
        </p:txBody>
      </p:sp>
      <p:sp>
        <p:nvSpPr>
          <p:cNvPr id="5" name="Fußzeilenplatzhalter 4"/>
          <p:cNvSpPr>
            <a:spLocks noGrp="1"/>
          </p:cNvSpPr>
          <p:nvPr>
            <p:ph type="ftr" sz="quarter" idx="3"/>
          </p:nvPr>
        </p:nvSpPr>
        <p:spPr/>
        <p:txBody>
          <a:bodyPr/>
          <a:lstStyle/>
          <a:p>
            <a:r>
              <a:rPr lang="de-CH" noProof="0" dirty="0" smtClean="0"/>
              <a:t>8. Forum Nachhaltige Energie - Bundesamt für Verkehr</a:t>
            </a:r>
            <a:endParaRPr lang="de-CH" noProof="0" dirty="0"/>
          </a:p>
        </p:txBody>
      </p:sp>
      <p:sp>
        <p:nvSpPr>
          <p:cNvPr id="14" name="Inhaltsplatzhalter 1"/>
          <p:cNvSpPr txBox="1">
            <a:spLocks noGrp="1"/>
          </p:cNvSpPr>
          <p:nvPr>
            <p:ph sz="quarter" idx="10"/>
          </p:nvPr>
        </p:nvSpPr>
        <p:spPr bwMode="auto">
          <a:xfrm>
            <a:off x="1366005" y="2029362"/>
            <a:ext cx="7800570" cy="39618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68288" indent="-268288" algn="l" rtl="0" eaLnBrk="1" fontAlgn="base" hangingPunct="1">
              <a:lnSpc>
                <a:spcPts val="2600"/>
              </a:lnSpc>
              <a:spcBef>
                <a:spcPts val="0"/>
              </a:spcBef>
              <a:spcAft>
                <a:spcPts val="0"/>
              </a:spcAft>
              <a:buFont typeface="Arial" panose="020B0604020202020204" pitchFamily="34" charset="0"/>
              <a:buChar char="•"/>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457200" indent="-457200">
              <a:spcAft>
                <a:spcPts val="2400"/>
              </a:spcAft>
              <a:buFont typeface="+mj-lt"/>
              <a:buAutoNum type="arabicParenR"/>
            </a:pPr>
            <a:r>
              <a:rPr lang="de-CH" sz="2400" dirty="0" smtClean="0"/>
              <a:t>Gemeinsames </a:t>
            </a:r>
            <a:r>
              <a:rPr lang="de-CH" sz="2400" dirty="0"/>
              <a:t>Konzept </a:t>
            </a:r>
            <a:r>
              <a:rPr lang="de-CH" sz="2400" dirty="0" smtClean="0"/>
              <a:t>Bund, Kantone, Städte und Gemeinden </a:t>
            </a:r>
            <a:endParaRPr lang="de-CH" sz="2400" dirty="0"/>
          </a:p>
          <a:p>
            <a:pPr marL="457200" indent="-457200">
              <a:spcAft>
                <a:spcPts val="2400"/>
              </a:spcAft>
              <a:buFont typeface="+mj-lt"/>
              <a:buAutoNum type="arabicParenR"/>
            </a:pPr>
            <a:r>
              <a:rPr lang="de-CH" sz="2400" dirty="0" smtClean="0"/>
              <a:t>Aufhebung </a:t>
            </a:r>
            <a:r>
              <a:rPr lang="de-CH" sz="2400" dirty="0"/>
              <a:t>der </a:t>
            </a:r>
            <a:r>
              <a:rPr lang="de-CH" sz="2400" dirty="0" smtClean="0"/>
              <a:t>Mineralölsteuerrückerstattung</a:t>
            </a:r>
          </a:p>
          <a:p>
            <a:pPr marL="457200" indent="-457200">
              <a:spcAft>
                <a:spcPts val="2400"/>
              </a:spcAft>
              <a:buFont typeface="+mj-lt"/>
              <a:buAutoNum type="arabicParenR"/>
            </a:pPr>
            <a:r>
              <a:rPr lang="de-CH" sz="2400" dirty="0" smtClean="0"/>
              <a:t>Zweckbindung </a:t>
            </a:r>
            <a:r>
              <a:rPr lang="de-CH" sz="2400" dirty="0"/>
              <a:t>der dadurch freiwerdenden </a:t>
            </a:r>
            <a:r>
              <a:rPr lang="de-CH" sz="2400" dirty="0" smtClean="0"/>
              <a:t>Mittel für die Elektrifizierung im öffentlichen Busverkehr</a:t>
            </a:r>
            <a:br>
              <a:rPr lang="de-CH" sz="2400" dirty="0" smtClean="0"/>
            </a:br>
            <a:endParaRPr lang="de-CH" sz="2400" dirty="0"/>
          </a:p>
          <a:p>
            <a:pPr>
              <a:spcAft>
                <a:spcPts val="2400"/>
              </a:spcAft>
              <a:buFont typeface="Wingdings" panose="05000000000000000000" pitchFamily="2" charset="2"/>
              <a:buChar char="Ø"/>
            </a:pPr>
            <a:r>
              <a:rPr lang="de-CH" sz="2400" dirty="0" smtClean="0">
                <a:solidFill>
                  <a:schemeClr val="accent5"/>
                </a:solidFill>
              </a:rPr>
              <a:t>Antwort Bundesrat und Behandlung im Parlament stehen</a:t>
            </a:r>
            <a:r>
              <a:rPr lang="de-CH" sz="2400" dirty="0">
                <a:solidFill>
                  <a:schemeClr val="accent5"/>
                </a:solidFill>
              </a:rPr>
              <a:t> </a:t>
            </a:r>
            <a:r>
              <a:rPr lang="de-CH" sz="2400" dirty="0" smtClean="0">
                <a:solidFill>
                  <a:schemeClr val="accent5"/>
                </a:solidFill>
              </a:rPr>
              <a:t>noch aus. </a:t>
            </a:r>
          </a:p>
          <a:p>
            <a:pPr marL="457200" indent="-457200">
              <a:spcAft>
                <a:spcPts val="1200"/>
              </a:spcAft>
              <a:buFont typeface="+mj-lt"/>
              <a:buAutoNum type="arabicParenR"/>
            </a:pPr>
            <a:endParaRPr lang="de-CH" sz="2000" kern="0" dirty="0" smtClean="0"/>
          </a:p>
        </p:txBody>
      </p:sp>
      <p:pic>
        <p:nvPicPr>
          <p:cNvPr id="15" name="Grafik 14"/>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20225" y="4167740"/>
            <a:ext cx="1594885" cy="1594885"/>
          </a:xfrm>
          <a:prstGeom prst="rect">
            <a:avLst/>
          </a:prstGeom>
        </p:spPr>
      </p:pic>
      <p:pic>
        <p:nvPicPr>
          <p:cNvPr id="16" name="Grafik 15"/>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9927526" y="2642694"/>
            <a:ext cx="1594885" cy="1594885"/>
          </a:xfrm>
          <a:prstGeom prst="rect">
            <a:avLst/>
          </a:prstGeom>
        </p:spPr>
      </p:pic>
    </p:spTree>
    <p:extLst>
      <p:ext uri="{BB962C8B-B14F-4D97-AF65-F5344CB8AC3E}">
        <p14:creationId xmlns:p14="http://schemas.microsoft.com/office/powerpoint/2010/main" val="2751646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0"/>
          </p:nvPr>
        </p:nvSpPr>
        <p:spPr>
          <a:xfrm>
            <a:off x="9220200" y="5515346"/>
            <a:ext cx="2468729" cy="318227"/>
          </a:xfrm>
        </p:spPr>
        <p:txBody>
          <a:bodyPr/>
          <a:lstStyle/>
          <a:p>
            <a:pPr marL="0" indent="0">
              <a:buNone/>
            </a:pPr>
            <a:r>
              <a:rPr lang="de-CH" sz="1100" dirty="0" smtClean="0"/>
              <a:t>Quelle: BFE, </a:t>
            </a:r>
            <a:r>
              <a:rPr lang="de-CH" sz="1100" dirty="0" err="1" smtClean="0"/>
              <a:t>Postulatsbericht</a:t>
            </a:r>
            <a:r>
              <a:rPr lang="de-CH" sz="1100" dirty="0" smtClean="0"/>
              <a:t> 19.3000 </a:t>
            </a:r>
            <a:endParaRPr lang="de-CH" sz="1100" dirty="0"/>
          </a:p>
        </p:txBody>
      </p:sp>
      <p:sp>
        <p:nvSpPr>
          <p:cNvPr id="3" name="Foliennummernplatzhalter 2"/>
          <p:cNvSpPr>
            <a:spLocks noGrp="1"/>
          </p:cNvSpPr>
          <p:nvPr>
            <p:ph type="sldNum" sz="quarter" idx="11"/>
          </p:nvPr>
        </p:nvSpPr>
        <p:spPr/>
        <p:txBody>
          <a:bodyPr/>
          <a:lstStyle/>
          <a:p>
            <a:fld id="{7D21FFDD-132D-4B5B-AD6B-BCC06A41D268}" type="slidenum">
              <a:rPr lang="de-CH" smtClean="0"/>
              <a:pPr/>
              <a:t>9</a:t>
            </a:fld>
            <a:endParaRPr lang="de-CH" dirty="0"/>
          </a:p>
        </p:txBody>
      </p:sp>
      <p:sp>
        <p:nvSpPr>
          <p:cNvPr id="4" name="Titel 3"/>
          <p:cNvSpPr>
            <a:spLocks noGrp="1"/>
          </p:cNvSpPr>
          <p:nvPr>
            <p:ph type="title"/>
          </p:nvPr>
        </p:nvSpPr>
        <p:spPr/>
        <p:txBody>
          <a:bodyPr/>
          <a:lstStyle/>
          <a:p>
            <a:r>
              <a:rPr lang="de-CH" dirty="0" smtClean="0"/>
              <a:t>Erwartete Wirkung der Aufhebung der Mineralöl-</a:t>
            </a:r>
            <a:r>
              <a:rPr lang="de-CH" dirty="0" err="1" smtClean="0"/>
              <a:t>steuerrückerstattung</a:t>
            </a:r>
            <a:r>
              <a:rPr lang="de-CH" dirty="0" smtClean="0"/>
              <a:t> und Zweckbindung der Mittel</a:t>
            </a:r>
            <a:br>
              <a:rPr lang="de-CH" dirty="0" smtClean="0"/>
            </a:br>
            <a:endParaRPr lang="de-CH" dirty="0"/>
          </a:p>
        </p:txBody>
      </p:sp>
      <p:sp>
        <p:nvSpPr>
          <p:cNvPr id="5" name="Fußzeilenplatzhalter 4"/>
          <p:cNvSpPr>
            <a:spLocks noGrp="1"/>
          </p:cNvSpPr>
          <p:nvPr>
            <p:ph type="ftr" sz="quarter" idx="3"/>
          </p:nvPr>
        </p:nvSpPr>
        <p:spPr>
          <a:xfrm>
            <a:off x="1277402" y="6254468"/>
            <a:ext cx="5771777" cy="172061"/>
          </a:xfrm>
        </p:spPr>
        <p:txBody>
          <a:bodyPr/>
          <a:lstStyle/>
          <a:p>
            <a:r>
              <a:rPr lang="de-CH" noProof="0" dirty="0" smtClean="0"/>
              <a:t>8. Forum Nachhaltige Energie - Bundesamt für Verkehr</a:t>
            </a:r>
            <a:endParaRPr lang="de-CH" noProof="0" dirty="0"/>
          </a:p>
        </p:txBody>
      </p:sp>
      <p:pic>
        <p:nvPicPr>
          <p:cNvPr id="6" name="Grafik 5"/>
          <p:cNvPicPr>
            <a:picLocks noChangeAspect="1"/>
          </p:cNvPicPr>
          <p:nvPr/>
        </p:nvPicPr>
        <p:blipFill>
          <a:blip r:embed="rId3"/>
          <a:stretch>
            <a:fillRect/>
          </a:stretch>
        </p:blipFill>
        <p:spPr>
          <a:xfrm>
            <a:off x="6354451" y="2081116"/>
            <a:ext cx="5308570" cy="3413003"/>
          </a:xfrm>
          <a:prstGeom prst="rect">
            <a:avLst/>
          </a:prstGeom>
          <a:ln>
            <a:noFill/>
          </a:ln>
          <a:effectLst>
            <a:outerShdw blurRad="190500" algn="tl" rotWithShape="0">
              <a:srgbClr val="000000">
                <a:alpha val="70000"/>
              </a:srgbClr>
            </a:outerShdw>
          </a:effectLst>
        </p:spPr>
      </p:pic>
      <p:pic>
        <p:nvPicPr>
          <p:cNvPr id="7" name="Grafik 6"/>
          <p:cNvPicPr>
            <a:picLocks noChangeAspect="1"/>
          </p:cNvPicPr>
          <p:nvPr/>
        </p:nvPicPr>
        <p:blipFill rotWithShape="1">
          <a:blip r:embed="rId4"/>
          <a:srcRect l="-1" r="-171"/>
          <a:stretch/>
        </p:blipFill>
        <p:spPr>
          <a:xfrm>
            <a:off x="901311" y="2070572"/>
            <a:ext cx="5171707" cy="3423547"/>
          </a:xfrm>
          <a:prstGeom prst="rect">
            <a:avLst/>
          </a:prstGeom>
          <a:ln>
            <a:noFill/>
          </a:ln>
          <a:effectLst>
            <a:outerShdw blurRad="190500" algn="tl" rotWithShape="0">
              <a:srgbClr val="000000">
                <a:alpha val="70000"/>
              </a:srgbClr>
            </a:outerShdw>
          </a:effectLst>
        </p:spPr>
      </p:pic>
      <p:sp>
        <p:nvSpPr>
          <p:cNvPr id="8" name="Inhaltsplatzhalter 1"/>
          <p:cNvSpPr txBox="1">
            <a:spLocks/>
          </p:cNvSpPr>
          <p:nvPr/>
        </p:nvSpPr>
        <p:spPr bwMode="auto">
          <a:xfrm>
            <a:off x="1074959" y="1582548"/>
            <a:ext cx="10945846" cy="31822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68288" indent="-268288" algn="l" rtl="0" eaLnBrk="1" fontAlgn="base" hangingPunct="1">
              <a:lnSpc>
                <a:spcPts val="2600"/>
              </a:lnSpc>
              <a:spcBef>
                <a:spcPts val="0"/>
              </a:spcBef>
              <a:spcAft>
                <a:spcPts val="0"/>
              </a:spcAft>
              <a:buFont typeface="Arial" panose="020B0604020202020204" pitchFamily="34" charset="0"/>
              <a:buChar char="•"/>
              <a:defRPr sz="2100">
                <a:solidFill>
                  <a:schemeClr val="tx1"/>
                </a:solidFill>
                <a:latin typeface="+mn-lt"/>
                <a:ea typeface="+mn-ea"/>
                <a:cs typeface="+mn-cs"/>
              </a:defRPr>
            </a:lvl1pPr>
            <a:lvl2pPr marL="538163"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2pPr>
            <a:lvl3pPr marL="806450"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3pPr>
            <a:lvl4pPr marL="1076325" indent="-269875"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4pPr>
            <a:lvl5pPr marL="1344613" indent="-268288" algn="l" rtl="0" eaLnBrk="1" fontAlgn="base" hangingPunct="1">
              <a:lnSpc>
                <a:spcPts val="2600"/>
              </a:lnSpc>
              <a:spcBef>
                <a:spcPts val="0"/>
              </a:spcBef>
              <a:spcAft>
                <a:spcPts val="0"/>
              </a:spcAft>
              <a:buClr>
                <a:schemeClr val="accent6"/>
              </a:buClr>
              <a:buFont typeface="Arial" panose="020B0604020202020204" pitchFamily="34" charset="0"/>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a:lstStyle>
          <a:p>
            <a:pPr marL="0" indent="0">
              <a:buFont typeface="Arial" panose="020B0604020202020204" pitchFamily="34" charset="0"/>
              <a:buNone/>
            </a:pPr>
            <a:r>
              <a:rPr lang="de-CH" sz="1800" b="1" kern="0" dirty="0" smtClean="0"/>
              <a:t>Ortsverkehr ab 2026				RPV ab 2030</a:t>
            </a:r>
            <a:endParaRPr lang="de-CH" sz="1800" b="1" kern="0" dirty="0"/>
          </a:p>
        </p:txBody>
      </p:sp>
      <p:sp>
        <p:nvSpPr>
          <p:cNvPr id="9" name="Rechteck 8"/>
          <p:cNvSpPr/>
          <p:nvPr/>
        </p:nvSpPr>
        <p:spPr>
          <a:xfrm>
            <a:off x="1445549" y="5137597"/>
            <a:ext cx="3188402" cy="318227"/>
          </a:xfrm>
          <a:prstGeom prst="rect">
            <a:avLst/>
          </a:prstGeom>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CH" dirty="0" err="1" smtClean="0"/>
          </a:p>
        </p:txBody>
      </p:sp>
      <p:sp>
        <p:nvSpPr>
          <p:cNvPr id="10" name="Rechteck 9"/>
          <p:cNvSpPr/>
          <p:nvPr/>
        </p:nvSpPr>
        <p:spPr>
          <a:xfrm>
            <a:off x="7049179" y="5076052"/>
            <a:ext cx="4354849" cy="318227"/>
          </a:xfrm>
          <a:prstGeom prst="rect">
            <a:avLst/>
          </a:prstGeom>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CH" dirty="0" err="1" smtClean="0"/>
          </a:p>
        </p:txBody>
      </p:sp>
      <p:sp>
        <p:nvSpPr>
          <p:cNvPr id="11" name="Ellipse 10"/>
          <p:cNvSpPr/>
          <p:nvPr/>
        </p:nvSpPr>
        <p:spPr>
          <a:xfrm>
            <a:off x="2400704" y="4514850"/>
            <a:ext cx="3571471" cy="622747"/>
          </a:xfrm>
          <a:prstGeom prst="ellipse">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de-CH" dirty="0" err="1" smtClean="0"/>
          </a:p>
        </p:txBody>
      </p:sp>
      <p:sp>
        <p:nvSpPr>
          <p:cNvPr id="12" name="Ellipse 11"/>
          <p:cNvSpPr/>
          <p:nvPr/>
        </p:nvSpPr>
        <p:spPr>
          <a:xfrm>
            <a:off x="9472650" y="4296097"/>
            <a:ext cx="2043075" cy="712324"/>
          </a:xfrm>
          <a:prstGeom prst="ellipse">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de-CH" dirty="0" err="1" smtClean="0"/>
          </a:p>
        </p:txBody>
      </p:sp>
    </p:spTree>
    <p:extLst>
      <p:ext uri="{BB962C8B-B14F-4D97-AF65-F5344CB8AC3E}">
        <p14:creationId xmlns:p14="http://schemas.microsoft.com/office/powerpoint/2010/main" val="3475860768"/>
      </p:ext>
    </p:extLst>
  </p:cSld>
  <p:clrMapOvr>
    <a:masterClrMapping/>
  </p:clrMapOvr>
</p:sld>
</file>

<file path=ppt/theme/theme1.xml><?xml version="1.0" encoding="utf-8"?>
<a:theme xmlns:a="http://schemas.openxmlformats.org/drawingml/2006/main" name="CDBUND-Master">
  <a:themeElements>
    <a:clrScheme name="CDBUND-Master v3.13">
      <a:dk1>
        <a:sysClr val="windowText" lastClr="000000"/>
      </a:dk1>
      <a:lt1>
        <a:sysClr val="window" lastClr="FFFFFF"/>
      </a:lt1>
      <a:dk2>
        <a:srgbClr val="44546A"/>
      </a:dk2>
      <a:lt2>
        <a:srgbClr val="E6E6E6"/>
      </a:lt2>
      <a:accent1>
        <a:srgbClr val="05A8AF"/>
      </a:accent1>
      <a:accent2>
        <a:srgbClr val="294171"/>
      </a:accent2>
      <a:accent3>
        <a:srgbClr val="F1E21A"/>
      </a:accent3>
      <a:accent4>
        <a:srgbClr val="E1AE3A"/>
      </a:accent4>
      <a:accent5>
        <a:srgbClr val="BB006A"/>
      </a:accent5>
      <a:accent6>
        <a:srgbClr val="939393"/>
      </a:accent6>
      <a:hlink>
        <a:srgbClr val="0563C1"/>
      </a:hlink>
      <a:folHlink>
        <a:srgbClr val="0563C1"/>
      </a:folHlink>
    </a:clrScheme>
    <a:fontScheme name="CDBUND-Master-v3">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dirty="0" err="1" smtClean="0"/>
        </a:defPPr>
      </a:lstStyle>
      <a:style>
        <a:lnRef idx="2">
          <a:schemeClr val="dk1"/>
        </a:lnRef>
        <a:fillRef idx="1">
          <a:schemeClr val="lt1"/>
        </a:fillRef>
        <a:effectRef idx="0">
          <a:schemeClr val="dk1"/>
        </a:effectRef>
        <a:fontRef idx="minor">
          <a:schemeClr val="dk1"/>
        </a:fontRef>
      </a:style>
    </a:spDef>
    <a:lnDef>
      <a:spPr>
        <a:ln/>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dirty="0">
            <a:latin typeface="+mn-lt"/>
          </a:defRPr>
        </a:defPPr>
      </a:lstStyle>
    </a:txDef>
  </a:objectDefaults>
  <a:extraClrSchemeLst>
    <a:extraClrScheme>
      <a:clrScheme name="CDBUND-Master-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DBUND-Master-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DBUND-Master-v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DBUND-Master-v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DBUND-Master-v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DBUND-Master-v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DBUND-Master-v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DBUND-Master-v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DBUND-Master-v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DBUND-Master-v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DBUND-Master-v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DBUND-Master-v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DBUND-Master-v3 13">
        <a:dk1>
          <a:srgbClr val="000000"/>
        </a:dk1>
        <a:lt1>
          <a:srgbClr val="FFFFFF"/>
        </a:lt1>
        <a:dk2>
          <a:srgbClr val="44546A"/>
        </a:dk2>
        <a:lt2>
          <a:srgbClr val="E6E6E6"/>
        </a:lt2>
        <a:accent1>
          <a:srgbClr val="05A8AF"/>
        </a:accent1>
        <a:accent2>
          <a:srgbClr val="294171"/>
        </a:accent2>
        <a:accent3>
          <a:srgbClr val="F1E21A"/>
        </a:accent3>
        <a:accent4>
          <a:srgbClr val="E1AE3A"/>
        </a:accent4>
        <a:accent5>
          <a:srgbClr val="BB006A"/>
        </a:accent5>
        <a:accent6>
          <a:srgbClr val="939393"/>
        </a:accent6>
        <a:hlink>
          <a:srgbClr val="0563C1"/>
        </a:hlink>
        <a:folHlink>
          <a:srgbClr val="0563C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fc48761f-100f-4b21-bfba-e6963edc687a">VXEHHNPPKHJR-1000582777-613037</_dlc_DocId>
    <_dlc_DocIdUrl xmlns="fc48761f-100f-4b21-bfba-e6963edc687a">
      <Url>https://voev.sharepoint.com/sites/AbtoeffentlicherVerkehrVoeV/_layouts/15/DocIdRedir.aspx?ID=VXEHHNPPKHJR-1000582777-613037</Url>
      <Description>VXEHHNPPKHJR-1000582777-613037</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1663C6CEEE474AB7A75D47C7492EF0" ma:contentTypeVersion="13" ma:contentTypeDescription="Crée un document." ma:contentTypeScope="" ma:versionID="6a3693a9fd152e1de3c804955c3c23c3">
  <xsd:schema xmlns:xsd="http://www.w3.org/2001/XMLSchema" xmlns:xs="http://www.w3.org/2001/XMLSchema" xmlns:p="http://schemas.microsoft.com/office/2006/metadata/properties" xmlns:ns2="dff2d33b-e58c-4b22-aaee-1c3e400aa24b" xmlns:ns3="fc48761f-100f-4b21-bfba-e6963edc687a" targetNamespace="http://schemas.microsoft.com/office/2006/metadata/properties" ma:root="true" ma:fieldsID="a7a096d3d3d7c64f0fa0144793922793" ns2:_="" ns3:_="">
    <xsd:import namespace="dff2d33b-e58c-4b22-aaee-1c3e400aa24b"/>
    <xsd:import namespace="fc48761f-100f-4b21-bfba-e6963edc687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3:_dlc_DocId" minOccurs="0"/>
                <xsd:element ref="ns3:_dlc_DocIdUrl" minOccurs="0"/>
                <xsd:element ref="ns3:_dlc_DocIdPersistId"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f2d33b-e58c-4b22-aaee-1c3e400aa2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c48761f-100f-4b21-bfba-e6963edc687a" elementFormDefault="qualified">
    <xsd:import namespace="http://schemas.microsoft.com/office/2006/documentManagement/types"/>
    <xsd:import namespace="http://schemas.microsoft.com/office/infopath/2007/PartnerControls"/>
    <xsd:element name="SharedWithUsers" ma:index="1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Partagé avec détails" ma:internalName="SharedWithDetails" ma:readOnly="true">
      <xsd:simpleType>
        <xsd:restriction base="dms:Note">
          <xsd:maxLength value="255"/>
        </xsd:restriction>
      </xsd:simpleType>
    </xsd:element>
    <xsd:element name="_dlc_DocId" ma:index="18" nillable="true" ma:displayName="Valeur d’ID de document" ma:description="Valeur de l’ID de document affecté à cet élément." ma:internalName="_dlc_DocId" ma:readOnly="true">
      <xsd:simpleType>
        <xsd:restriction base="dms:Text"/>
      </xsd:simpleType>
    </xsd:element>
    <xsd:element name="_dlc_DocIdUrl" ma:index="19"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0" nillable="true" ma:displayName="Beständige ID" ma:description="ID beim Hinzufügen beibehalten."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04DB35D-F828-4804-B7E1-60B92A21CCAA}">
  <ds:schemaRefs>
    <ds:schemaRef ds:uri="http://schemas.microsoft.com/sharepoint/v3/contenttype/forms"/>
  </ds:schemaRefs>
</ds:datastoreItem>
</file>

<file path=customXml/itemProps2.xml><?xml version="1.0" encoding="utf-8"?>
<ds:datastoreItem xmlns:ds="http://schemas.openxmlformats.org/officeDocument/2006/customXml" ds:itemID="{23F814F9-2F65-480C-B96A-1EC75F165DA2}">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2E237B0C-5491-4157-BA44-6DD1A9368454}"/>
</file>

<file path=customXml/itemProps4.xml><?xml version="1.0" encoding="utf-8"?>
<ds:datastoreItem xmlns:ds="http://schemas.openxmlformats.org/officeDocument/2006/customXml" ds:itemID="{B937BAD8-4976-46BF-A287-259A9991BEBE}"/>
</file>

<file path=docProps/app.xml><?xml version="1.0" encoding="utf-8"?>
<Properties xmlns="http://schemas.openxmlformats.org/officeDocument/2006/extended-properties" xmlns:vt="http://schemas.openxmlformats.org/officeDocument/2006/docPropsVTypes">
  <Template>Vorlagepraesgsvbsd4zu3</Template>
  <TotalTime>0</TotalTime>
  <Words>1247</Words>
  <Application>Microsoft Office PowerPoint</Application>
  <PresentationFormat>Breitbild</PresentationFormat>
  <Paragraphs>131</Paragraphs>
  <Slides>10</Slides>
  <Notes>10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10</vt:i4>
      </vt:variant>
    </vt:vector>
  </HeadingPairs>
  <TitlesOfParts>
    <vt:vector size="14" baseType="lpstr">
      <vt:lpstr>Arial</vt:lpstr>
      <vt:lpstr>Times</vt:lpstr>
      <vt:lpstr>Wingdings</vt:lpstr>
      <vt:lpstr>CDBUND-Master</vt:lpstr>
      <vt:lpstr>8. Forum Nachhaltige Energie Strategien und Aktivitäten   Elektrobusse im öffentlichen Verkehr</vt:lpstr>
      <vt:lpstr>Inhalt</vt:lpstr>
      <vt:lpstr>KVF-NR Po 19.3000 – «Nichtfossilen Verkehrs-trägern im öffentlichen Verkehr auf Strassen zum Durchbruch verhelfen»</vt:lpstr>
      <vt:lpstr>KVF-NR Po 19.3000 – «Nichtfossilen Verkehrs-trägern im öffentlichen Verkehr auf Strassen zum Durchbruch verhelfen»</vt:lpstr>
      <vt:lpstr>Empfehlungen aus dem Postulatsbericht 19.3000 «Nichtfossilen Verkehrsträgern im öffentlichen Verkehr auf Strassen zum Durchbruch verhelfen»</vt:lpstr>
      <vt:lpstr>Fördermöglichkeiten (1) </vt:lpstr>
      <vt:lpstr>Fördermöglichkeiten (2)</vt:lpstr>
      <vt:lpstr>KVF-NR Mo 21.3977 - «Förderung von nichtfossilen Verkehrsträgern im öffentlichen Verkehr vom 31.8.2021 </vt:lpstr>
      <vt:lpstr>Erwartete Wirkung der Aufhebung der Mineralöl-steuerrückerstattung und Zweckbindung der Mittel </vt:lpstr>
      <vt:lpstr>Besten Dank! </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Document Partner</dc:creator>
  <cp:lastModifiedBy>Ammann Markus BAV</cp:lastModifiedBy>
  <cp:revision>189</cp:revision>
  <cp:lastPrinted>2021-09-21T14:17:35Z</cp:lastPrinted>
  <dcterms:created xsi:type="dcterms:W3CDTF">2021-08-26T12:48:01Z</dcterms:created>
  <dcterms:modified xsi:type="dcterms:W3CDTF">2021-09-21T15:29:57Z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äsentationsdatum">
    <vt:lpwstr>/data:Dokument/data:Erstellungsdatum/data:Langformat</vt:lpwstr>
  </property>
  <property fmtid="{D5CDD505-2E9C-101B-9397-08002B2CF9AE}" pid="3" name="Autor Nachname">
    <vt:lpwstr>/data:Dokument/data:Benutzer/data:Person/data:Nachname</vt:lpwstr>
  </property>
  <property fmtid="{D5CDD505-2E9C-101B-9397-08002B2CF9AE}" pid="4" name="Autor Vorname">
    <vt:lpwstr>/data:Dokument/data:Benutzer/data:Person/data:Vorname</vt:lpwstr>
  </property>
  <property fmtid="{D5CDD505-2E9C-101B-9397-08002B2CF9AE}" pid="5" name="ContentTypeId">
    <vt:lpwstr>0x010100001663C6CEEE474AB7A75D47C7492EF0</vt:lpwstr>
  </property>
  <property fmtid="{D5CDD505-2E9C-101B-9397-08002B2CF9AE}" pid="6" name="_dlc_DocIdItemGuid">
    <vt:lpwstr>a02c35f3-c8a8-4cfe-8544-2bd525929f1f</vt:lpwstr>
  </property>
</Properties>
</file>