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9"/>
  </p:notesMasterIdLst>
  <p:sldIdLst>
    <p:sldId id="289" r:id="rId5"/>
    <p:sldId id="290" r:id="rId6"/>
    <p:sldId id="288" r:id="rId7"/>
    <p:sldId id="291" r:id="rId8"/>
    <p:sldId id="292" r:id="rId9"/>
    <p:sldId id="293" r:id="rId10"/>
    <p:sldId id="294" r:id="rId11"/>
    <p:sldId id="295" r:id="rId12"/>
    <p:sldId id="274" r:id="rId13"/>
    <p:sldId id="271" r:id="rId14"/>
    <p:sldId id="296" r:id="rId15"/>
    <p:sldId id="297" r:id="rId16"/>
    <p:sldId id="298" r:id="rId17"/>
    <p:sldId id="300" r:id="rId1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nja Hellmann" initials="TH" lastIdx="1" clrIdx="0">
    <p:extLst>
      <p:ext uri="{19B8F6BF-5375-455C-9EA6-DF929625EA0E}">
        <p15:presenceInfo xmlns:p15="http://schemas.microsoft.com/office/powerpoint/2012/main" userId="94173900b41ec63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22"/>
    <p:restoredTop sz="74279"/>
  </p:normalViewPr>
  <p:slideViewPr>
    <p:cSldViewPr snapToGrid="0" snapToObjects="1">
      <p:cViewPr varScale="1">
        <p:scale>
          <a:sx n="84" d="100"/>
          <a:sy n="84" d="100"/>
        </p:scale>
        <p:origin x="162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0" d="100"/>
          <a:sy n="80" d="100"/>
        </p:scale>
        <p:origin x="2707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ustomXml" Target="../customXml/item4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43F14A-ABC8-AD44-90D4-1618259F8C2A}" type="datetimeFigureOut">
              <a:rPr lang="de-DE" smtClean="0"/>
              <a:t>14.03.2023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E0CB98-74CD-A744-B842-63FE00DDF76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17212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0CB98-74CD-A744-B842-63FE00DDF764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4217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0CB98-74CD-A744-B842-63FE00DDF764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5128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0CB98-74CD-A744-B842-63FE00DDF764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21497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0CB98-74CD-A744-B842-63FE00DDF764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8791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0CB98-74CD-A744-B842-63FE00DDF764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4406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0CB98-74CD-A744-B842-63FE00DDF764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59220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dirty="0"/>
              <a:t>Bei aktiviertem HV-System bleibt das Betätigen des Batterietrennschalters</a:t>
            </a:r>
            <a:r>
              <a:rPr lang="de-DE" baseline="0" dirty="0"/>
              <a:t> wirkungslos!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0CB98-74CD-A744-B842-63FE00DDF764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37361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C5E451-8375-4123-A272-0E42653A3406}" type="slidenum">
              <a:rPr lang="de-CH" smtClean="0"/>
              <a:t>14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75883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752E3AB-5959-F74E-B0A7-2561966495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66A8E002-A0CD-5F4C-8451-742CD08164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17" name="Foliennummernplatzhalter 16">
            <a:extLst>
              <a:ext uri="{FF2B5EF4-FFF2-40B4-BE49-F238E27FC236}">
                <a16:creationId xmlns:a16="http://schemas.microsoft.com/office/drawing/2014/main" id="{1BD4C4EA-1BB5-3841-A92E-D5546E1E8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ECB6A-A37D-444C-A574-FF88D64D1D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5308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9BBCFF-DEF0-B240-BD8A-FA793A1EB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96BF4C9-DB41-AE4D-860F-1D560CF1D3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F1C07A1-7857-7E43-A8D3-E538B1CFD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ECB6A-A37D-444C-A574-FF88D64D1D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2987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4A1B1913-8129-EB4C-8265-EB088B534D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E2B8D2A-E897-3C46-9CC4-275AF08B50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C026CBA-14FC-454C-B42A-AECE5A375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ECB6A-A37D-444C-A574-FF88D64D1D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9322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/>
          <p:cNvSpPr>
            <a:spLocks noGrp="1"/>
          </p:cNvSpPr>
          <p:nvPr>
            <p:ph type="pic" sz="quarter" idx="18"/>
          </p:nvPr>
        </p:nvSpPr>
        <p:spPr>
          <a:xfrm>
            <a:off x="6910007" y="734520"/>
            <a:ext cx="1344405" cy="1551454"/>
          </a:xfrm>
          <a:custGeom>
            <a:avLst/>
            <a:gdLst>
              <a:gd name="connsiteX0" fmla="*/ 672203 w 1344405"/>
              <a:gd name="connsiteY0" fmla="*/ 0 h 1551454"/>
              <a:gd name="connsiteX1" fmla="*/ 1344405 w 1344405"/>
              <a:gd name="connsiteY1" fmla="*/ 388572 h 1551454"/>
              <a:gd name="connsiteX2" fmla="*/ 1344405 w 1344405"/>
              <a:gd name="connsiteY2" fmla="*/ 1162881 h 1551454"/>
              <a:gd name="connsiteX3" fmla="*/ 672203 w 1344405"/>
              <a:gd name="connsiteY3" fmla="*/ 1551454 h 1551454"/>
              <a:gd name="connsiteX4" fmla="*/ 0 w 1344405"/>
              <a:gd name="connsiteY4" fmla="*/ 1162881 h 1551454"/>
              <a:gd name="connsiteX5" fmla="*/ 0 w 1344405"/>
              <a:gd name="connsiteY5" fmla="*/ 388572 h 1551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4405" h="1551454">
                <a:moveTo>
                  <a:pt x="672203" y="0"/>
                </a:moveTo>
                <a:lnTo>
                  <a:pt x="1344405" y="388572"/>
                </a:lnTo>
                <a:lnTo>
                  <a:pt x="1344405" y="1162881"/>
                </a:lnTo>
                <a:lnTo>
                  <a:pt x="672203" y="1551454"/>
                </a:lnTo>
                <a:lnTo>
                  <a:pt x="0" y="1162881"/>
                </a:lnTo>
                <a:lnTo>
                  <a:pt x="0" y="388572"/>
                </a:lnTo>
                <a:close/>
              </a:path>
            </a:pathLst>
          </a:custGeom>
          <a:solidFill>
            <a:schemeClr val="bg2">
              <a:lumMod val="10000"/>
              <a:lumOff val="90000"/>
            </a:schemeClr>
          </a:solidFill>
        </p:spPr>
        <p:txBody>
          <a:bodyPr wrap="square" anchor="ctr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id-ID" sz="1500" kern="120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</a:lstStyle>
          <a:p>
            <a:endParaRPr lang="id-ID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9"/>
          </p:nvPr>
        </p:nvSpPr>
        <p:spPr>
          <a:xfrm>
            <a:off x="6118681" y="2555421"/>
            <a:ext cx="1463529" cy="1693268"/>
          </a:xfrm>
          <a:custGeom>
            <a:avLst/>
            <a:gdLst>
              <a:gd name="connsiteX0" fmla="*/ 731765 w 1463529"/>
              <a:gd name="connsiteY0" fmla="*/ 0 h 1693268"/>
              <a:gd name="connsiteX1" fmla="*/ 1463529 w 1463529"/>
              <a:gd name="connsiteY1" fmla="*/ 422608 h 1693268"/>
              <a:gd name="connsiteX2" fmla="*/ 1463529 w 1463529"/>
              <a:gd name="connsiteY2" fmla="*/ 1270660 h 1693268"/>
              <a:gd name="connsiteX3" fmla="*/ 731765 w 1463529"/>
              <a:gd name="connsiteY3" fmla="*/ 1693268 h 1693268"/>
              <a:gd name="connsiteX4" fmla="*/ 0 w 1463529"/>
              <a:gd name="connsiteY4" fmla="*/ 1270660 h 1693268"/>
              <a:gd name="connsiteX5" fmla="*/ 0 w 1463529"/>
              <a:gd name="connsiteY5" fmla="*/ 422608 h 1693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63529" h="1693268">
                <a:moveTo>
                  <a:pt x="731765" y="0"/>
                </a:moveTo>
                <a:lnTo>
                  <a:pt x="1463529" y="422608"/>
                </a:lnTo>
                <a:lnTo>
                  <a:pt x="1463529" y="1270660"/>
                </a:lnTo>
                <a:lnTo>
                  <a:pt x="731765" y="1693268"/>
                </a:lnTo>
                <a:lnTo>
                  <a:pt x="0" y="1270660"/>
                </a:lnTo>
                <a:lnTo>
                  <a:pt x="0" y="422608"/>
                </a:lnTo>
                <a:close/>
              </a:path>
            </a:pathLst>
          </a:custGeom>
          <a:solidFill>
            <a:schemeClr val="bg2">
              <a:lumMod val="10000"/>
              <a:lumOff val="90000"/>
            </a:schemeClr>
          </a:solidFill>
        </p:spPr>
        <p:txBody>
          <a:bodyPr wrap="square" anchor="ctr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id-ID" sz="1500" kern="120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</a:lstStyle>
          <a:p>
            <a:endParaRPr lang="id-ID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20"/>
          </p:nvPr>
        </p:nvSpPr>
        <p:spPr>
          <a:xfrm>
            <a:off x="7502793" y="1446433"/>
            <a:ext cx="3386539" cy="3911251"/>
          </a:xfrm>
          <a:custGeom>
            <a:avLst/>
            <a:gdLst>
              <a:gd name="connsiteX0" fmla="*/ 1693270 w 3386539"/>
              <a:gd name="connsiteY0" fmla="*/ 0 h 3911251"/>
              <a:gd name="connsiteX1" fmla="*/ 3386539 w 3386539"/>
              <a:gd name="connsiteY1" fmla="*/ 981358 h 3911251"/>
              <a:gd name="connsiteX2" fmla="*/ 3386539 w 3386539"/>
              <a:gd name="connsiteY2" fmla="*/ 2929893 h 3911251"/>
              <a:gd name="connsiteX3" fmla="*/ 1693270 w 3386539"/>
              <a:gd name="connsiteY3" fmla="*/ 3911251 h 3911251"/>
              <a:gd name="connsiteX4" fmla="*/ 0 w 3386539"/>
              <a:gd name="connsiteY4" fmla="*/ 2929893 h 3911251"/>
              <a:gd name="connsiteX5" fmla="*/ 0 w 3386539"/>
              <a:gd name="connsiteY5" fmla="*/ 981358 h 3911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86539" h="3911251">
                <a:moveTo>
                  <a:pt x="1693270" y="0"/>
                </a:moveTo>
                <a:lnTo>
                  <a:pt x="3386539" y="981358"/>
                </a:lnTo>
                <a:lnTo>
                  <a:pt x="3386539" y="2929893"/>
                </a:lnTo>
                <a:lnTo>
                  <a:pt x="1693270" y="3911251"/>
                </a:lnTo>
                <a:lnTo>
                  <a:pt x="0" y="2929893"/>
                </a:lnTo>
                <a:lnTo>
                  <a:pt x="0" y="981358"/>
                </a:lnTo>
                <a:close/>
              </a:path>
            </a:pathLst>
          </a:custGeom>
          <a:solidFill>
            <a:schemeClr val="bg2">
              <a:lumMod val="10000"/>
              <a:lumOff val="90000"/>
            </a:schemeClr>
          </a:solidFill>
        </p:spPr>
        <p:txBody>
          <a:bodyPr wrap="square" anchor="ctr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id-ID" sz="1500" kern="120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</a:lstStyle>
          <a:p>
            <a:endParaRPr lang="id-ID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22"/>
          </p:nvPr>
        </p:nvSpPr>
        <p:spPr>
          <a:xfrm>
            <a:off x="9578963" y="3811903"/>
            <a:ext cx="2206639" cy="2546993"/>
          </a:xfrm>
          <a:custGeom>
            <a:avLst/>
            <a:gdLst>
              <a:gd name="connsiteX0" fmla="*/ 1103320 w 2206639"/>
              <a:gd name="connsiteY0" fmla="*/ 0 h 2546993"/>
              <a:gd name="connsiteX1" fmla="*/ 2206639 w 2206639"/>
              <a:gd name="connsiteY1" fmla="*/ 638166 h 2546993"/>
              <a:gd name="connsiteX2" fmla="*/ 2206639 w 2206639"/>
              <a:gd name="connsiteY2" fmla="*/ 1908827 h 2546993"/>
              <a:gd name="connsiteX3" fmla="*/ 1103320 w 2206639"/>
              <a:gd name="connsiteY3" fmla="*/ 2546993 h 2546993"/>
              <a:gd name="connsiteX4" fmla="*/ 0 w 2206639"/>
              <a:gd name="connsiteY4" fmla="*/ 1908827 h 2546993"/>
              <a:gd name="connsiteX5" fmla="*/ 0 w 2206639"/>
              <a:gd name="connsiteY5" fmla="*/ 638166 h 2546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06639" h="2546993">
                <a:moveTo>
                  <a:pt x="1103320" y="0"/>
                </a:moveTo>
                <a:lnTo>
                  <a:pt x="2206639" y="638166"/>
                </a:lnTo>
                <a:lnTo>
                  <a:pt x="2206639" y="1908827"/>
                </a:lnTo>
                <a:lnTo>
                  <a:pt x="1103320" y="2546993"/>
                </a:lnTo>
                <a:lnTo>
                  <a:pt x="0" y="1908827"/>
                </a:lnTo>
                <a:lnTo>
                  <a:pt x="0" y="638166"/>
                </a:lnTo>
                <a:close/>
              </a:path>
            </a:pathLst>
          </a:custGeom>
          <a:solidFill>
            <a:schemeClr val="bg2">
              <a:lumMod val="10000"/>
              <a:lumOff val="90000"/>
            </a:schemeClr>
          </a:solidFill>
        </p:spPr>
        <p:txBody>
          <a:bodyPr wrap="square" anchor="ctr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id-ID" sz="1500" kern="120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</a:lstStyle>
          <a:p>
            <a:endParaRPr lang="id-ID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3"/>
          </p:nvPr>
        </p:nvSpPr>
        <p:spPr>
          <a:xfrm>
            <a:off x="7582208" y="5023001"/>
            <a:ext cx="1162883" cy="1335895"/>
          </a:xfrm>
          <a:custGeom>
            <a:avLst/>
            <a:gdLst>
              <a:gd name="connsiteX0" fmla="*/ 578605 w 1162882"/>
              <a:gd name="connsiteY0" fmla="*/ 0 h 1335895"/>
              <a:gd name="connsiteX1" fmla="*/ 1162882 w 1162882"/>
              <a:gd name="connsiteY1" fmla="*/ 329010 h 1335895"/>
              <a:gd name="connsiteX2" fmla="*/ 1162882 w 1162882"/>
              <a:gd name="connsiteY2" fmla="*/ 1001212 h 1335895"/>
              <a:gd name="connsiteX3" fmla="*/ 578605 w 1162882"/>
              <a:gd name="connsiteY3" fmla="*/ 1335895 h 1335895"/>
              <a:gd name="connsiteX4" fmla="*/ 0 w 1162882"/>
              <a:gd name="connsiteY4" fmla="*/ 1001212 h 1335895"/>
              <a:gd name="connsiteX5" fmla="*/ 0 w 1162882"/>
              <a:gd name="connsiteY5" fmla="*/ 329010 h 1335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2882" h="1335895">
                <a:moveTo>
                  <a:pt x="578605" y="0"/>
                </a:moveTo>
                <a:lnTo>
                  <a:pt x="1162882" y="329010"/>
                </a:lnTo>
                <a:lnTo>
                  <a:pt x="1162882" y="1001212"/>
                </a:lnTo>
                <a:lnTo>
                  <a:pt x="578605" y="1335895"/>
                </a:lnTo>
                <a:lnTo>
                  <a:pt x="0" y="1001212"/>
                </a:lnTo>
                <a:lnTo>
                  <a:pt x="0" y="329010"/>
                </a:lnTo>
                <a:close/>
              </a:path>
            </a:pathLst>
          </a:custGeom>
          <a:solidFill>
            <a:schemeClr val="bg2">
              <a:lumMod val="10000"/>
              <a:lumOff val="90000"/>
            </a:schemeClr>
          </a:solidFill>
        </p:spPr>
        <p:txBody>
          <a:bodyPr wrap="square" anchor="ctr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id-ID" sz="1500" kern="120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03591335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16" grpId="0" animBg="1"/>
      <p:bldP spid="20" grpId="0" animBg="1"/>
      <p:bldP spid="15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B3C87C3-47EB-2C4B-A55F-C53072DA5F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32366"/>
            <a:ext cx="10515600" cy="470461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D9255CF-4A56-784C-BCFF-D8ED123FC6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Wallisellen, 03.2023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60195C8-B3AF-DE46-89CB-F77FE8C50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6B6806B-0712-C043-87F1-98F352662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CH" dirty="0"/>
              <a:t>Autohilfe Zürich AG / Fabian Knecht</a:t>
            </a:r>
            <a:endParaRPr lang="de-DE" dirty="0"/>
          </a:p>
        </p:txBody>
      </p:sp>
      <p:sp>
        <p:nvSpPr>
          <p:cNvPr id="19" name="Titel 18">
            <a:extLst>
              <a:ext uri="{FF2B5EF4-FFF2-40B4-BE49-F238E27FC236}">
                <a16:creationId xmlns:a16="http://schemas.microsoft.com/office/drawing/2014/main" id="{44727993-86D9-A042-B525-FA220A583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15912"/>
          </a:xfrm>
        </p:spPr>
        <p:txBody>
          <a:bodyPr/>
          <a:lstStyle>
            <a:lvl1pPr>
              <a:defRPr sz="2800" b="1"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658663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FB9B9E-7CED-874C-B903-80F7659B9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F36ED82-AFF4-4344-AD30-E6FC95E9C2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07969DA-407D-1548-AD6C-B3CC81C57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CH" dirty="0"/>
              <a:t>Autohilfe Zürich AG, Fabian Knecht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29418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20BA35-F57E-9A4C-BF94-7B2731AE4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D222858-4763-0C4C-88A2-45441EF534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52A8D53-23C8-F34F-8EB7-A93F7DC0D7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1B81EF4-1EB1-BF4D-A962-9F91EF0A7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ECB6A-A37D-444C-A574-FF88D64D1D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0623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E4B299-C2C8-C54D-947B-61489D82A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CFEEACF-C270-5B42-A572-95548E7FD5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ACD961B-2B31-854A-8E16-B824E6D75D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BD148208-B703-F043-B7BE-75EFFEC401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7737910-8661-6742-916B-3239D3917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ECB6A-A37D-444C-A574-FF88D64D1D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9866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07C61E-9E1B-F547-B8D3-2F6C39FA1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4D4FA8D-EB24-2641-B4B3-9B6E7FCEF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ECB6A-A37D-444C-A574-FF88D64D1D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7697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9851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544499-143F-1C4C-81AD-F8B077A89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723D9E9-109A-CF4F-B5FC-D7783141A3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D1CA8D5-69C6-C248-B948-BD1E47D5D4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9AB3336-09B4-C34B-972A-BF88E0771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ECB6A-A37D-444C-A574-FF88D64D1D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341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FBACA6-CBAF-AF45-B7D7-24CF48568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FF6035B-1E41-E746-BAFB-DCD6DE28E1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098FD92-A59C-1F45-A90F-DFF2C9B8AA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54267D9-5DFE-D54C-A7EF-290134DFC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ECB6A-A37D-444C-A574-FF88D64D1D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133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4A010D0E-6AF7-5041-9EFE-ABD603CA9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6E8916-54C8-624B-9B2F-1AB2F15EE8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201A3F1-C995-4A4D-88AA-D1C64039B4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 dirty="0"/>
              <a:t>Wallisellen, 03.2023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42F7509-C54E-124C-886E-667BF0462B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 dirty="0"/>
              <a:t>Autohilfe Zürich AG, Fabian Knecht</a:t>
            </a:r>
            <a:endParaRPr lang="de-DE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258273B1-E1B9-4245-A5DA-85CF3A60B0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Workshop der Feuerwehrschulen „Elektromobilität“</a:t>
            </a:r>
          </a:p>
        </p:txBody>
      </p:sp>
    </p:spTree>
    <p:extLst>
      <p:ext uri="{BB962C8B-B14F-4D97-AF65-F5344CB8AC3E}">
        <p14:creationId xmlns:p14="http://schemas.microsoft.com/office/powerpoint/2010/main" val="2562715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g"/><Relationship Id="rId4" Type="http://schemas.openxmlformats.org/officeDocument/2006/relationships/image" Target="../media/image5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27.png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g"/><Relationship Id="rId3" Type="http://schemas.openxmlformats.org/officeDocument/2006/relationships/image" Target="../media/image26.png"/><Relationship Id="rId7" Type="http://schemas.openxmlformats.org/officeDocument/2006/relationships/image" Target="../media/image43.jp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jpg"/><Relationship Id="rId9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Wallisellen, 03.2023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CH"/>
              <a:t>Autohilfe Zürich AG / Fabian Knecht</a:t>
            </a:r>
            <a:endParaRPr lang="de-DE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484" y="-2787446"/>
            <a:ext cx="12860594" cy="9645446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D53B8CCD-4B59-4841-AC32-BD61CB1FC845}"/>
              </a:ext>
            </a:extLst>
          </p:cNvPr>
          <p:cNvSpPr txBox="1"/>
          <p:nvPr/>
        </p:nvSpPr>
        <p:spPr>
          <a:xfrm>
            <a:off x="129049" y="4782483"/>
            <a:ext cx="125840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800" b="1" dirty="0">
                <a:solidFill>
                  <a:schemeClr val="bg1"/>
                </a:solidFill>
              </a:rPr>
              <a:t>HV/BEV Busse </a:t>
            </a:r>
          </a:p>
          <a:p>
            <a:r>
              <a:rPr lang="de-DE" sz="5800" b="1" dirty="0">
                <a:solidFill>
                  <a:schemeClr val="bg1"/>
                </a:solidFill>
              </a:rPr>
              <a:t>Herausforderung für Abschleppdienste</a:t>
            </a:r>
          </a:p>
        </p:txBody>
      </p:sp>
    </p:spTree>
    <p:extLst>
      <p:ext uri="{BB962C8B-B14F-4D97-AF65-F5344CB8AC3E}">
        <p14:creationId xmlns:p14="http://schemas.microsoft.com/office/powerpoint/2010/main" val="2268695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ECB6A-A37D-444C-A574-FF88D64D1D16}" type="slidenum">
              <a:rPr lang="de-DE" smtClean="0"/>
              <a:t>10</a:t>
            </a:fld>
            <a:endParaRPr lang="de-DE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98" y="1506219"/>
            <a:ext cx="6477639" cy="3845561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017" y="1437436"/>
            <a:ext cx="4466783" cy="1619982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419" y="3223489"/>
            <a:ext cx="4478399" cy="1962219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C458AE97-F79F-BE43-9D48-0FFE6C919B62}"/>
              </a:ext>
            </a:extLst>
          </p:cNvPr>
          <p:cNvSpPr txBox="1"/>
          <p:nvPr/>
        </p:nvSpPr>
        <p:spPr>
          <a:xfrm>
            <a:off x="627798" y="5557828"/>
            <a:ext cx="21949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Abb. 5: Rettungsdatenblatt MAN Lions City E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255" y="269897"/>
            <a:ext cx="3127519" cy="871804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70342" y="413166"/>
            <a:ext cx="1798476" cy="29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729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ECB6A-A37D-444C-A574-FF88D64D1D16}" type="slidenum">
              <a:rPr lang="de-DE" smtClean="0"/>
              <a:t>11</a:t>
            </a:fld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081" y="164122"/>
            <a:ext cx="3127519" cy="871804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7467" y="245806"/>
            <a:ext cx="3049465" cy="4311445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45" t="-1739" r="11553" b="1739"/>
          <a:stretch/>
        </p:blipFill>
        <p:spPr>
          <a:xfrm>
            <a:off x="6651721" y="186811"/>
            <a:ext cx="2300748" cy="3957484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362" y="3141251"/>
            <a:ext cx="4819570" cy="3397661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757084" y="1278194"/>
            <a:ext cx="56535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b="1" dirty="0"/>
              <a:t>Aus der Praxis:</a:t>
            </a:r>
          </a:p>
          <a:p>
            <a:endParaRPr lang="de-CH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/>
              <a:t>Bergungsspezialist verschafft sich Überblick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/>
              <a:t>Beurteilung (defekter) HV Komponenten lokalisieren</a:t>
            </a:r>
          </a:p>
          <a:p>
            <a:endParaRPr lang="de-CH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/>
              <a:t>Batteriekasten eingedrückt – Batteriezustand kann nur ungenügend abgeschätzt werden (Brandgefahr)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/>
              <a:t>Ereigniserweiterung «Brand» nicht abschliessend auszuschliessen wenn auch kleines Risiko (unter 10%)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/>
              <a:t>Feuerwehr beiziehen für Brandschutz und Temperaturüberwachung bei der Bergung mit WBK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6004985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ECB6A-A37D-444C-A574-FF88D64D1D16}" type="slidenum">
              <a:rPr lang="de-DE" smtClean="0"/>
              <a:t>12</a:t>
            </a:fld>
            <a:endParaRPr lang="de-DE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69" y="1644752"/>
            <a:ext cx="5064674" cy="380048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6661" y="1654667"/>
            <a:ext cx="4738206" cy="3790565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>
            <a:off x="1421293" y="5808252"/>
            <a:ext cx="8912410" cy="461665"/>
          </a:xfrm>
          <a:prstGeom prst="rect">
            <a:avLst/>
          </a:prstGeom>
          <a:solidFill>
            <a:srgbClr val="FFC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CH" sz="2400" b="1" dirty="0"/>
              <a:t>Erkennen Sie den Unterschied vom Bild «links» zum Bild «rechts» …</a:t>
            </a:r>
            <a:endParaRPr lang="de-DE" sz="2400" b="1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8594" y="333006"/>
            <a:ext cx="1798476" cy="292633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769" y="409928"/>
            <a:ext cx="3121423" cy="87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921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Wallisellen, 03.2023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CH"/>
              <a:t>Autohilfe Zürich AG / Fabian Knecht</a:t>
            </a:r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3400" y="983226"/>
            <a:ext cx="3435429" cy="4857135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977" y="279395"/>
            <a:ext cx="3121423" cy="871804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0353" y="279395"/>
            <a:ext cx="1798476" cy="292633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580103" y="1151199"/>
            <a:ext cx="735452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b="1" dirty="0"/>
              <a:t>Fazit:</a:t>
            </a:r>
          </a:p>
          <a:p>
            <a:endParaRPr lang="de-CH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/>
              <a:t>Bergungsfachleute müssen geschult sein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/>
              <a:t>Bergungsfachleute müssen sich entsprechend schützen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/>
              <a:t>Bergungsfachleute sind Spezialisten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dirty="0"/>
          </a:p>
          <a:p>
            <a:r>
              <a:rPr lang="de-CH" b="1" dirty="0"/>
              <a:t>Sie nutzen: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/>
              <a:t>Unterstützende Systeme wie ICRS und Rettungsdatenblätter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/>
              <a:t>weiterführende Informationen vom Hersteller oder Betreiber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i="1" dirty="0"/>
              <a:t>Haben ein Netzwerk direkt zu den jeweiligen Spezialisten der Hersteller           (nicht zwingend aber von Vorteil)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i="1" dirty="0"/>
              <a:t>Arbeiten mit Blaulichtorganisationen zusammen </a:t>
            </a:r>
          </a:p>
        </p:txBody>
      </p:sp>
    </p:spTree>
    <p:extLst>
      <p:ext uri="{BB962C8B-B14F-4D97-AF65-F5344CB8AC3E}">
        <p14:creationId xmlns:p14="http://schemas.microsoft.com/office/powerpoint/2010/main" val="19270828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4993891" y="782925"/>
            <a:ext cx="303673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500" b="1" dirty="0">
                <a:solidFill>
                  <a:srgbClr val="0000CC"/>
                </a:solidFill>
              </a:rPr>
              <a:t>Fragen?</a:t>
            </a:r>
            <a:endParaRPr lang="de-DE" sz="4500" b="1" dirty="0">
              <a:solidFill>
                <a:srgbClr val="0000CC"/>
              </a:solidFill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540722">
            <a:off x="7469677" y="5250023"/>
            <a:ext cx="2427959" cy="818983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075127">
            <a:off x="8250503" y="1052887"/>
            <a:ext cx="1568918" cy="1378472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59414">
            <a:off x="9339950" y="3524449"/>
            <a:ext cx="1721607" cy="835162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690933">
            <a:off x="3154968" y="4973114"/>
            <a:ext cx="1422084" cy="1245376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317125">
            <a:off x="1089117" y="3554117"/>
            <a:ext cx="1759972" cy="1253024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439827">
            <a:off x="1145412" y="1216836"/>
            <a:ext cx="2472954" cy="867818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87456" y="2452092"/>
            <a:ext cx="3030867" cy="2259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881278"/>
      </p:ext>
    </p:extLst>
  </p:cSld>
  <p:clrMapOvr>
    <a:masterClrMapping/>
  </p:clrMapOvr>
  <p:transition spd="med">
    <p:pull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Wallisellen, 03.2023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CH"/>
              <a:t>Autohilfe Zürich AG / Fabian Knecht</a:t>
            </a:r>
            <a:endParaRPr lang="de-DE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838200" y="453616"/>
            <a:ext cx="10515600" cy="315912"/>
          </a:xfrm>
        </p:spPr>
        <p:txBody>
          <a:bodyPr>
            <a:normAutofit fontScale="90000"/>
          </a:bodyPr>
          <a:lstStyle/>
          <a:p>
            <a:r>
              <a:rPr lang="de-CH" dirty="0"/>
              <a:t>Angaben zu meiner Person</a:t>
            </a:r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99" y="1061884"/>
            <a:ext cx="10695039" cy="4754322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1172131" y="1239280"/>
            <a:ext cx="5641624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000" b="1" dirty="0"/>
              <a:t>Fabian Knecht, 40 Jahre jung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sz="2000" b="1" dirty="0"/>
              <a:t>Geschäftsführer Autohilfe Zürich AG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sz="2000" dirty="0"/>
              <a:t>Geschäftsführer Autotransporte Schweiz GmbH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sz="2000" dirty="0"/>
              <a:t>Präsident der Bergetechnischen Vereinigung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sz="2000" dirty="0"/>
              <a:t>Entwicklung Berufsbild Strassenhelfer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sz="2000" dirty="0"/>
              <a:t>Trainings bei Blaulichtorganisationen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sz="2000" dirty="0"/>
              <a:t>Trainings bei Pannendienstbetrieben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sz="2000" dirty="0"/>
              <a:t>Leidenschaft zum «Beruf» gemacht </a:t>
            </a:r>
          </a:p>
          <a:p>
            <a:endParaRPr lang="de-DE" b="1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30938" y="3317004"/>
            <a:ext cx="1822862" cy="2426418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7035" y="1309672"/>
            <a:ext cx="2932922" cy="478844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75104" y="2010006"/>
            <a:ext cx="1566808" cy="506012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56317" y="2647879"/>
            <a:ext cx="1034358" cy="537264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75469" y="3317004"/>
            <a:ext cx="1755861" cy="2426418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30475" y="4681219"/>
            <a:ext cx="1558649" cy="550463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94197" y="4612942"/>
            <a:ext cx="3023878" cy="73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113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CH" sz="2500" dirty="0"/>
              <a:t>Grundsätzliches Vorgehen bei einer Störung oder einem Unfall</a:t>
            </a:r>
            <a:endParaRPr lang="de-DE" sz="25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ECB6A-A37D-444C-A574-FF88D64D1D16}" type="slidenum">
              <a:rPr lang="de-DE" smtClean="0"/>
              <a:t>3</a:t>
            </a:fld>
            <a:endParaRPr lang="de-DE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/>
              <a:t>Abschleppdienste und dessen Herausforderungen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3185651" y="1838631"/>
            <a:ext cx="5230761" cy="3693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CH" b="1" dirty="0"/>
              <a:t>3 Phasen (unabhängig der Antriebsart)</a:t>
            </a:r>
            <a:endParaRPr lang="de-DE" b="1" dirty="0"/>
          </a:p>
        </p:txBody>
      </p:sp>
      <p:sp>
        <p:nvSpPr>
          <p:cNvPr id="8" name="Textfeld 7"/>
          <p:cNvSpPr txBox="1"/>
          <p:nvPr/>
        </p:nvSpPr>
        <p:spPr>
          <a:xfrm>
            <a:off x="924231" y="2829561"/>
            <a:ext cx="3008672" cy="646331"/>
          </a:xfrm>
          <a:prstGeom prst="rect">
            <a:avLst/>
          </a:prstGeom>
          <a:solidFill>
            <a:srgbClr val="FF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CH" b="1" dirty="0">
                <a:solidFill>
                  <a:schemeClr val="tx1"/>
                </a:solidFill>
              </a:rPr>
              <a:t>Lagefeststellung</a:t>
            </a:r>
          </a:p>
          <a:p>
            <a:pPr algn="ctr"/>
            <a:r>
              <a:rPr lang="de-CH" b="1" dirty="0">
                <a:solidFill>
                  <a:schemeClr val="tx1"/>
                </a:solidFill>
              </a:rPr>
              <a:t> Erkundung, Kontrolle </a:t>
            </a:r>
            <a:endParaRPr lang="de-DE" b="1" dirty="0">
              <a:solidFill>
                <a:schemeClr val="tx1"/>
              </a:solidFill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9729" y="2963733"/>
            <a:ext cx="353599" cy="377985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4680154" y="2829561"/>
            <a:ext cx="3008672" cy="646331"/>
          </a:xfrm>
          <a:prstGeom prst="rect">
            <a:avLst/>
          </a:prstGeom>
          <a:solidFill>
            <a:srgbClr val="92D05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CH" b="1" dirty="0">
                <a:solidFill>
                  <a:schemeClr val="tx1"/>
                </a:solidFill>
              </a:rPr>
              <a:t>Abschleppvorgang planen</a:t>
            </a:r>
          </a:p>
          <a:p>
            <a:pPr algn="ctr"/>
            <a:r>
              <a:rPr lang="de-CH" b="1" dirty="0">
                <a:solidFill>
                  <a:schemeClr val="tx1"/>
                </a:solidFill>
              </a:rPr>
              <a:t>Beurteilung/Entschluss  </a:t>
            </a:r>
            <a:endParaRPr lang="de-DE" b="1" dirty="0">
              <a:solidFill>
                <a:schemeClr val="tx1"/>
              </a:solidFill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5652" y="3006688"/>
            <a:ext cx="353599" cy="377985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8398066" y="2872514"/>
            <a:ext cx="3008672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CH" b="1" dirty="0">
                <a:solidFill>
                  <a:schemeClr val="tx1"/>
                </a:solidFill>
              </a:rPr>
              <a:t>Fahrzeug Abschleppen</a:t>
            </a:r>
          </a:p>
          <a:p>
            <a:pPr algn="ctr"/>
            <a:r>
              <a:rPr lang="de-CH" b="1" dirty="0">
                <a:solidFill>
                  <a:schemeClr val="tx1"/>
                </a:solidFill>
              </a:rPr>
              <a:t>Durchführung  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1002890" y="3755923"/>
            <a:ext cx="2930013" cy="20313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/>
              <a:t>Fahrzeugtyp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/>
              <a:t>Unfall oder Panne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/>
              <a:t>Elektrische-Gefahren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/>
              <a:t>Chemische-Gefahren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/>
              <a:t>Brand-Gefahren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/>
              <a:t>Verpuffungs-Gefahren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/>
              <a:t>Übrige Gefahren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4713338" y="3760840"/>
            <a:ext cx="2930013" cy="20313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Gefahren abwehren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Kontrollschildabfrage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Situativ Hersteller </a:t>
            </a:r>
            <a:r>
              <a:rPr lang="de-CH" dirty="0" err="1">
                <a:solidFill>
                  <a:schemeClr val="tx1"/>
                </a:solidFill>
              </a:rPr>
              <a:t>Info`s</a:t>
            </a:r>
            <a:endParaRPr lang="de-CH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Eigene Dokumentation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Abschleppvorgang vorbereiten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Informationen an weitere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8437395" y="3760840"/>
            <a:ext cx="2930013" cy="20313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Route absprechen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Einhalten SVG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Ladungssicherung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Bremswirkung gegeben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Luftsystem / Bremsen </a:t>
            </a:r>
            <a:r>
              <a:rPr lang="de-CH" dirty="0" err="1">
                <a:solidFill>
                  <a:schemeClr val="tx1"/>
                </a:solidFill>
              </a:rPr>
              <a:t>i.o</a:t>
            </a:r>
            <a:endParaRPr lang="de-CH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Nachfahrbeleuchtung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Ev. Begleitfahrzeug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16" name="Grafik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2401" y="379160"/>
            <a:ext cx="1792379" cy="29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941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Wallisellen, 03.2023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CH"/>
              <a:t>Autohilfe Zürich AG / Fabian Knecht</a:t>
            </a:r>
            <a:endParaRPr lang="de-DE" dirty="0"/>
          </a:p>
        </p:txBody>
      </p:sp>
      <p:sp>
        <p:nvSpPr>
          <p:cNvPr id="7" name="Titel 5"/>
          <p:cNvSpPr>
            <a:spLocks noGrp="1"/>
          </p:cNvSpPr>
          <p:nvPr>
            <p:ph type="title"/>
          </p:nvPr>
        </p:nvSpPr>
        <p:spPr>
          <a:xfrm>
            <a:off x="685182" y="356723"/>
            <a:ext cx="10515600" cy="315912"/>
          </a:xfrm>
        </p:spPr>
        <p:txBody>
          <a:bodyPr>
            <a:normAutofit fontScale="90000"/>
          </a:bodyPr>
          <a:lstStyle/>
          <a:p>
            <a:r>
              <a:rPr lang="de-CH" dirty="0"/>
              <a:t>Was  heisst es «Profi» zu sein …. </a:t>
            </a:r>
            <a:endParaRPr lang="de-DE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300" y="1033883"/>
            <a:ext cx="5444200" cy="1761897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6032" y="2694366"/>
            <a:ext cx="1459154" cy="1235306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0017" y="2052862"/>
            <a:ext cx="1079086" cy="1042506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550864">
            <a:off x="10591973" y="975779"/>
            <a:ext cx="774259" cy="1182727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59683" y="1113997"/>
            <a:ext cx="932769" cy="938865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83914" y="2480707"/>
            <a:ext cx="1685925" cy="3095625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200782" y="2849556"/>
            <a:ext cx="533127" cy="1199536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76032" y="811679"/>
            <a:ext cx="1914310" cy="1408298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076749" y="3564154"/>
            <a:ext cx="1124033" cy="1124033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84494" y="4241608"/>
            <a:ext cx="1140334" cy="1710501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439560" y="4517878"/>
            <a:ext cx="1141494" cy="1319268"/>
          </a:xfrm>
          <a:prstGeom prst="rect">
            <a:avLst/>
          </a:prstGeom>
        </p:spPr>
      </p:pic>
      <p:sp>
        <p:nvSpPr>
          <p:cNvPr id="19" name="Textfeld 18"/>
          <p:cNvSpPr txBox="1"/>
          <p:nvPr/>
        </p:nvSpPr>
        <p:spPr>
          <a:xfrm>
            <a:off x="685182" y="3079043"/>
            <a:ext cx="54962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400" dirty="0">
                <a:solidFill>
                  <a:srgbClr val="FF0000"/>
                </a:solidFill>
              </a:rPr>
              <a:t>G</a:t>
            </a:r>
            <a:r>
              <a:rPr lang="de-CH" sz="2400" dirty="0"/>
              <a:t>efahren </a:t>
            </a:r>
            <a:r>
              <a:rPr lang="de-CH" sz="2400" dirty="0">
                <a:solidFill>
                  <a:srgbClr val="FF0000"/>
                </a:solidFill>
              </a:rPr>
              <a:t>E</a:t>
            </a:r>
            <a:r>
              <a:rPr lang="de-CH" sz="2400" dirty="0"/>
              <a:t>rkennen und PSA Schutz gegen:</a:t>
            </a:r>
          </a:p>
          <a:p>
            <a:endParaRPr lang="de-CH" sz="2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de-CH" sz="2400" dirty="0">
                <a:solidFill>
                  <a:srgbClr val="00B050"/>
                </a:solidFill>
              </a:rPr>
              <a:t>Elektrische-Gefahren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de-CH" sz="2400" dirty="0">
                <a:solidFill>
                  <a:srgbClr val="00B050"/>
                </a:solidFill>
              </a:rPr>
              <a:t>Brand-Gefahren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de-CH" sz="2400" dirty="0">
                <a:solidFill>
                  <a:srgbClr val="00B050"/>
                </a:solidFill>
              </a:rPr>
              <a:t>Chemische-Gefahren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de-CH" sz="2400" dirty="0">
                <a:solidFill>
                  <a:srgbClr val="00B050"/>
                </a:solidFill>
              </a:rPr>
              <a:t>Verpuffungs-Gefahren</a:t>
            </a:r>
          </a:p>
        </p:txBody>
      </p:sp>
      <p:pic>
        <p:nvPicPr>
          <p:cNvPr id="20" name="Grafik 1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935433" y="284729"/>
            <a:ext cx="1798476" cy="29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52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Wallisellen, 03.2023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CH"/>
              <a:t>Autohilfe Zürich AG / Fabian Knecht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3883741" y="540774"/>
            <a:ext cx="6912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/>
              <a:t>Was ist gleich gegenüber Fahrzeugen bis 3.5t im Bereich HV bei Bussen</a:t>
            </a:r>
            <a:endParaRPr lang="de-DE" dirty="0"/>
          </a:p>
        </p:txBody>
      </p:sp>
      <p:sp>
        <p:nvSpPr>
          <p:cNvPr id="9" name="Rechteck 8"/>
          <p:cNvSpPr/>
          <p:nvPr/>
        </p:nvSpPr>
        <p:spPr>
          <a:xfrm>
            <a:off x="683342" y="1353832"/>
            <a:ext cx="1067045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/>
              <a:t>Grundsätzlich sind die Hochvoltsysteme gleich zu Fahrzeugen (BEV) unter 3,5 t denn Sie haben … </a:t>
            </a:r>
          </a:p>
          <a:p>
            <a:endParaRPr lang="de-DE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orangefarbige Leitungen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Warnaufkleber an HV Komponenten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Berührungs- und Lichtbogenschutz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Hochvoltbatterie gut gekapselt (schwierige Brandbekämpfung)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HV-Batterie verfügt über BMS (wesentliches Element für Sicherheit)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digitale Kennzeichenabfrage möglich, </a:t>
            </a:r>
            <a:r>
              <a:rPr lang="de-DE" b="1" dirty="0"/>
              <a:t>aber</a:t>
            </a:r>
            <a:r>
              <a:rPr lang="de-DE" dirty="0"/>
              <a:t> mit Einschränkungen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(kein) Motorgeräusch (!)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Gewicht ist ebenfalls wie bei </a:t>
            </a:r>
            <a:r>
              <a:rPr lang="de-DE" dirty="0" err="1"/>
              <a:t>PW`s</a:t>
            </a:r>
            <a:r>
              <a:rPr lang="de-DE" dirty="0"/>
              <a:t> leicht erhöht gegenüber dieselbetrieben Bussen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8854" y="1818967"/>
            <a:ext cx="2241163" cy="1303255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6598" y="3461954"/>
            <a:ext cx="2505673" cy="1877731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2625130" y="4916919"/>
            <a:ext cx="5472252" cy="461665"/>
          </a:xfrm>
          <a:prstGeom prst="rect">
            <a:avLst/>
          </a:prstGeom>
          <a:solidFill>
            <a:srgbClr val="FFC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CH" sz="2400" b="1" dirty="0"/>
              <a:t>Es gibt aber elementare Unterschiede …</a:t>
            </a:r>
            <a:endParaRPr lang="de-DE" sz="2400" b="1" dirty="0"/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4424" y="4605160"/>
            <a:ext cx="999831" cy="1085182"/>
          </a:xfrm>
          <a:prstGeom prst="rect">
            <a:avLst/>
          </a:prstGeom>
        </p:spPr>
      </p:pic>
      <p:sp>
        <p:nvSpPr>
          <p:cNvPr id="14" name="Rechteck 13"/>
          <p:cNvSpPr/>
          <p:nvPr/>
        </p:nvSpPr>
        <p:spPr>
          <a:xfrm>
            <a:off x="1335766" y="4530018"/>
            <a:ext cx="6893834" cy="1269688"/>
          </a:xfrm>
          <a:prstGeom prst="rect">
            <a:avLst/>
          </a:prstGeom>
          <a:noFill/>
          <a:ln w="57150">
            <a:solidFill>
              <a:srgbClr val="FF99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73795" y="224592"/>
            <a:ext cx="1798476" cy="292633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342" y="352830"/>
            <a:ext cx="3121423" cy="87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78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Wallisellen, 03.2023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CH"/>
              <a:t>Autohilfe Zürich AG / Fabian Knecht</a:t>
            </a:r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81" y="1131534"/>
            <a:ext cx="5584420" cy="743776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2188" y="1131534"/>
            <a:ext cx="2822693" cy="1883827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5"/>
          <a:srcRect b="52520"/>
          <a:stretch/>
        </p:blipFill>
        <p:spPr>
          <a:xfrm>
            <a:off x="6646567" y="891394"/>
            <a:ext cx="1877731" cy="1065226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32188" y="3390199"/>
            <a:ext cx="2987299" cy="1774090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31045" y="2445335"/>
            <a:ext cx="2279555" cy="1712199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17346" y="4375353"/>
            <a:ext cx="2106952" cy="1577873"/>
          </a:xfrm>
          <a:prstGeom prst="rect">
            <a:avLst/>
          </a:prstGeom>
        </p:spPr>
      </p:pic>
      <p:sp>
        <p:nvSpPr>
          <p:cNvPr id="14" name="Textfeld 13"/>
          <p:cNvSpPr txBox="1"/>
          <p:nvPr/>
        </p:nvSpPr>
        <p:spPr>
          <a:xfrm>
            <a:off x="648929" y="2073447"/>
            <a:ext cx="544707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400" b="1" dirty="0"/>
              <a:t>Unterschiede: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/>
              <a:t>Keine/kleinere Eigensicherheit der Fahrzeuge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/>
              <a:t>Erschwerte Kennzeichenabfrage (Datenqualität)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b="1" dirty="0"/>
              <a:t>Keine Airbags = keine automatische Deaktivierung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b="1" dirty="0"/>
              <a:t>Busse verfügen i.d.R. über mehrere Not Aus Taster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16" name="Textfeld 15"/>
          <p:cNvSpPr txBox="1"/>
          <p:nvPr/>
        </p:nvSpPr>
        <p:spPr>
          <a:xfrm>
            <a:off x="453881" y="4240418"/>
            <a:ext cx="599763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i="1" dirty="0" err="1"/>
              <a:t>worst</a:t>
            </a:r>
            <a:r>
              <a:rPr lang="de-CH" i="1" dirty="0"/>
              <a:t> </a:t>
            </a:r>
            <a:r>
              <a:rPr lang="de-CH" i="1" dirty="0" err="1"/>
              <a:t>case</a:t>
            </a:r>
            <a:r>
              <a:rPr lang="de-CH" i="1" dirty="0"/>
              <a:t> annehmen – System unter Spannung</a:t>
            </a:r>
          </a:p>
          <a:p>
            <a:endParaRPr lang="de-CH" i="1" dirty="0"/>
          </a:p>
          <a:p>
            <a:r>
              <a:rPr lang="de-DE" b="1" i="1" dirty="0"/>
              <a:t>Nach Betätigung kann der Abbau der Spannung im HV-System bis zu 6min betragen (je nach Hersteller)</a:t>
            </a:r>
          </a:p>
          <a:p>
            <a:endParaRPr lang="de-CH" i="1" dirty="0"/>
          </a:p>
          <a:p>
            <a:endParaRPr lang="de-CH" i="1" dirty="0"/>
          </a:p>
          <a:p>
            <a:endParaRPr lang="de-DE" i="1" dirty="0"/>
          </a:p>
        </p:txBody>
      </p:sp>
      <p:pic>
        <p:nvPicPr>
          <p:cNvPr id="17" name="Grafik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46533" y="259730"/>
            <a:ext cx="1798476" cy="292633"/>
          </a:xfrm>
          <a:prstGeom prst="rect">
            <a:avLst/>
          </a:prstGeom>
        </p:spPr>
      </p:pic>
      <p:sp>
        <p:nvSpPr>
          <p:cNvPr id="15" name="Textfeld 14"/>
          <p:cNvSpPr txBox="1"/>
          <p:nvPr/>
        </p:nvSpPr>
        <p:spPr>
          <a:xfrm>
            <a:off x="453881" y="275104"/>
            <a:ext cx="3008672" cy="646331"/>
          </a:xfrm>
          <a:prstGeom prst="rect">
            <a:avLst/>
          </a:prstGeom>
          <a:solidFill>
            <a:srgbClr val="FF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CH" b="1" dirty="0">
                <a:solidFill>
                  <a:schemeClr val="tx1"/>
                </a:solidFill>
              </a:rPr>
              <a:t>Lagefeststellung</a:t>
            </a:r>
          </a:p>
          <a:p>
            <a:pPr algn="ctr"/>
            <a:r>
              <a:rPr lang="de-CH" b="1" dirty="0">
                <a:solidFill>
                  <a:schemeClr val="tx1"/>
                </a:solidFill>
              </a:rPr>
              <a:t> Erkundung, Kontrolle </a:t>
            </a:r>
            <a:endParaRPr lang="de-DE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64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Wallisellen, 03.2023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CH"/>
              <a:t>Autohilfe Zürich AG / Fabian Knecht</a:t>
            </a:r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81" y="1131534"/>
            <a:ext cx="5584420" cy="743776"/>
          </a:xfrm>
          <a:prstGeom prst="rect">
            <a:avLst/>
          </a:prstGeom>
        </p:spPr>
      </p:pic>
      <p:sp>
        <p:nvSpPr>
          <p:cNvPr id="14" name="Textfeld 13"/>
          <p:cNvSpPr txBox="1"/>
          <p:nvPr/>
        </p:nvSpPr>
        <p:spPr>
          <a:xfrm>
            <a:off x="453881" y="2057322"/>
            <a:ext cx="6990736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400" b="1" dirty="0"/>
              <a:t>Weitere Unterschiede: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HV-Busse verfügen über eine erhöhte Anzahl an HV-Batterien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Erheblich höhere Spannungslagen 800 V DC und Ströme</a:t>
            </a:r>
            <a:br>
              <a:rPr lang="de-DE" dirty="0"/>
            </a:br>
            <a:r>
              <a:rPr lang="de-DE" dirty="0"/>
              <a:t>(Batterieleistung 450 - 600kWh)</a:t>
            </a:r>
            <a:br>
              <a:rPr lang="de-DE" dirty="0"/>
            </a:br>
            <a:br>
              <a:rPr lang="de-DE" dirty="0"/>
            </a:br>
            <a:r>
              <a:rPr lang="de-DE" i="1" dirty="0"/>
              <a:t>Vergleich BEV: ca. 100kWh (TESLA Model 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HV-</a:t>
            </a:r>
            <a:r>
              <a:rPr lang="de-DE" dirty="0" err="1"/>
              <a:t>Akku´s</a:t>
            </a:r>
            <a:r>
              <a:rPr lang="de-DE" dirty="0"/>
              <a:t> befinden sich </a:t>
            </a:r>
            <a:r>
              <a:rPr lang="de-DE" b="1" dirty="0"/>
              <a:t>derzeit</a:t>
            </a:r>
            <a:r>
              <a:rPr lang="de-DE" dirty="0"/>
              <a:t> im Dach- und Heckbereich des Busses</a:t>
            </a:r>
          </a:p>
          <a:p>
            <a:r>
              <a:rPr lang="de-DE" i="1" dirty="0"/>
              <a:t>     Tendenzen der Bushersteller zukünftig: Unterbodenbereich</a:t>
            </a:r>
          </a:p>
          <a:p>
            <a:br>
              <a:rPr lang="de-DE" dirty="0"/>
            </a:br>
            <a:br>
              <a:rPr lang="de-DE" i="1" dirty="0"/>
            </a:br>
            <a:br>
              <a:rPr lang="de-DE" dirty="0"/>
            </a:br>
            <a:endParaRPr lang="de-CH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3718" y="799567"/>
            <a:ext cx="3773264" cy="2515509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4617" y="3730221"/>
            <a:ext cx="4591466" cy="1305490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28506" y="238105"/>
            <a:ext cx="1798476" cy="292633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9977" y="238105"/>
            <a:ext cx="3121423" cy="87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212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Wallisellen, 03.2023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CH"/>
              <a:t>Autohilfe Zürich AG / Fabian Knecht</a:t>
            </a:r>
            <a:endParaRPr lang="de-DE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7602" y="784122"/>
            <a:ext cx="2743438" cy="2103302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22163" y="2959508"/>
            <a:ext cx="1168325" cy="1651820"/>
          </a:xfrm>
          <a:prstGeom prst="rect">
            <a:avLst/>
          </a:prstGeom>
        </p:spPr>
      </p:pic>
      <p:sp>
        <p:nvSpPr>
          <p:cNvPr id="10" name="Rechteck 9"/>
          <p:cNvSpPr/>
          <p:nvPr/>
        </p:nvSpPr>
        <p:spPr>
          <a:xfrm>
            <a:off x="904984" y="124753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Busse können unterschiedliche HV Batterietechnologien besitzen, die zu falschen Lagebeurteilungen führen können. </a:t>
            </a:r>
          </a:p>
        </p:txBody>
      </p:sp>
      <p:sp>
        <p:nvSpPr>
          <p:cNvPr id="11" name="Rechteck 10"/>
          <p:cNvSpPr/>
          <p:nvPr/>
        </p:nvSpPr>
        <p:spPr>
          <a:xfrm>
            <a:off x="887778" y="2129246"/>
            <a:ext cx="746460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Beispielsweise:</a:t>
            </a:r>
          </a:p>
          <a:p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Herkömmliche </a:t>
            </a:r>
            <a:r>
              <a:rPr lang="de-DE" b="1" dirty="0"/>
              <a:t>NMC (Lithium-Ionen) Batterien </a:t>
            </a:r>
            <a:r>
              <a:rPr lang="de-DE" dirty="0"/>
              <a:t>entsprechen herkömmlichen Grenzwerten bei der Temperaturüberwachung</a:t>
            </a:r>
          </a:p>
          <a:p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Neue Technologien wie </a:t>
            </a:r>
            <a:r>
              <a:rPr lang="de-DE" b="1" dirty="0"/>
              <a:t>Feststoffbatterien LMP (Nickel-Mangan-</a:t>
            </a:r>
            <a:r>
              <a:rPr lang="de-DE" b="1" dirty="0" err="1"/>
              <a:t>Koblat</a:t>
            </a:r>
            <a:r>
              <a:rPr lang="de-DE" b="1" dirty="0"/>
              <a:t>)</a:t>
            </a:r>
            <a:r>
              <a:rPr lang="de-DE" dirty="0"/>
              <a:t> haben eine Betriebstemperatur von 80-105 Grad (bis 140 Grad nicht schädlich)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i="1" dirty="0"/>
              <a:t>Neue Hinweise aus den ISO 17840 (Inhalt und Layout für Rettungskarten) beachten (noch nicht in der Norm) (z.B. Symbol für kein Wasser verwenden)</a:t>
            </a:r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79321" y="318433"/>
            <a:ext cx="1798476" cy="292633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19305" y="4800209"/>
            <a:ext cx="2374039" cy="1644611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7778" y="375733"/>
            <a:ext cx="3121423" cy="87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0588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fik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62" y="2871627"/>
            <a:ext cx="2159091" cy="2343403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191" y="640311"/>
            <a:ext cx="7571749" cy="5351759"/>
          </a:xfrm>
          <a:prstGeom prst="rect">
            <a:avLst/>
          </a:prstGeom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9904833-5642-4448-9E45-50FB26D7B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ECB6A-A37D-444C-A574-FF88D64D1D16}" type="slidenum">
              <a:rPr lang="de-DE" smtClean="0"/>
              <a:t>9</a:t>
            </a:fld>
            <a:endParaRPr lang="de-DE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95906" y="1212827"/>
            <a:ext cx="1292543" cy="1688384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011" y="4747491"/>
            <a:ext cx="1946821" cy="1460116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>
            <a:off x="230249" y="979131"/>
            <a:ext cx="2355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„Not-Aus“ beim Fahrer</a:t>
            </a:r>
          </a:p>
        </p:txBody>
      </p:sp>
      <p:cxnSp>
        <p:nvCxnSpPr>
          <p:cNvPr id="15" name="Gerade Verbindung mit Pfeil 14"/>
          <p:cNvCxnSpPr/>
          <p:nvPr/>
        </p:nvCxnSpPr>
        <p:spPr>
          <a:xfrm>
            <a:off x="2046223" y="2428984"/>
            <a:ext cx="1535177" cy="0"/>
          </a:xfrm>
          <a:prstGeom prst="straightConnector1">
            <a:avLst/>
          </a:prstGeom>
          <a:ln w="158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1819997" y="5109060"/>
            <a:ext cx="1706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„Not-Aus“ im Außenbereich</a:t>
            </a:r>
          </a:p>
        </p:txBody>
      </p:sp>
      <p:cxnSp>
        <p:nvCxnSpPr>
          <p:cNvPr id="18" name="Gerade Verbindung mit Pfeil 17"/>
          <p:cNvCxnSpPr/>
          <p:nvPr/>
        </p:nvCxnSpPr>
        <p:spPr>
          <a:xfrm flipV="1">
            <a:off x="5393981" y="4181781"/>
            <a:ext cx="853101" cy="1131419"/>
          </a:xfrm>
          <a:prstGeom prst="straightConnector1">
            <a:avLst/>
          </a:prstGeom>
          <a:ln w="158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Grafik 2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23" b="22650"/>
          <a:stretch/>
        </p:blipFill>
        <p:spPr>
          <a:xfrm>
            <a:off x="9487818" y="1772596"/>
            <a:ext cx="1689800" cy="1381730"/>
          </a:xfrm>
          <a:prstGeom prst="rect">
            <a:avLst/>
          </a:prstGeom>
        </p:spPr>
      </p:pic>
      <p:pic>
        <p:nvPicPr>
          <p:cNvPr id="27" name="Grafik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11" y="4583435"/>
            <a:ext cx="1414022" cy="1060517"/>
          </a:xfrm>
          <a:prstGeom prst="rect">
            <a:avLst/>
          </a:prstGeom>
        </p:spPr>
      </p:pic>
      <p:sp>
        <p:nvSpPr>
          <p:cNvPr id="29" name="Textfeld 28"/>
          <p:cNvSpPr txBox="1"/>
          <p:nvPr/>
        </p:nvSpPr>
        <p:spPr>
          <a:xfrm>
            <a:off x="9776167" y="1338530"/>
            <a:ext cx="1198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„</a:t>
            </a:r>
            <a:r>
              <a:rPr lang="de-DE" dirty="0" err="1"/>
              <a:t>Nothahn</a:t>
            </a:r>
            <a:r>
              <a:rPr lang="de-DE" dirty="0"/>
              <a:t>“ </a:t>
            </a:r>
          </a:p>
        </p:txBody>
      </p:sp>
      <p:cxnSp>
        <p:nvCxnSpPr>
          <p:cNvPr id="30" name="Gerade Verbindung mit Pfeil 29"/>
          <p:cNvCxnSpPr/>
          <p:nvPr/>
        </p:nvCxnSpPr>
        <p:spPr>
          <a:xfrm flipH="1">
            <a:off x="8310400" y="2428984"/>
            <a:ext cx="1606355" cy="618151"/>
          </a:xfrm>
          <a:prstGeom prst="straightConnector1">
            <a:avLst/>
          </a:prstGeom>
          <a:ln w="158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/>
          <p:cNvSpPr txBox="1"/>
          <p:nvPr/>
        </p:nvSpPr>
        <p:spPr>
          <a:xfrm>
            <a:off x="9169069" y="4310154"/>
            <a:ext cx="255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Batterietrennschalter aus</a:t>
            </a:r>
          </a:p>
        </p:txBody>
      </p:sp>
      <p:cxnSp>
        <p:nvCxnSpPr>
          <p:cNvPr id="33" name="Gerade Verbindung mit Pfeil 32"/>
          <p:cNvCxnSpPr/>
          <p:nvPr/>
        </p:nvCxnSpPr>
        <p:spPr>
          <a:xfrm flipH="1" flipV="1">
            <a:off x="7912262" y="4864765"/>
            <a:ext cx="1863905" cy="236436"/>
          </a:xfrm>
          <a:prstGeom prst="straightConnector1">
            <a:avLst/>
          </a:prstGeom>
          <a:ln w="158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rafik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9977" y="110478"/>
            <a:ext cx="3121423" cy="871804"/>
          </a:xfrm>
          <a:prstGeom prst="rect">
            <a:avLst/>
          </a:prstGeom>
        </p:spPr>
      </p:pic>
      <p:sp>
        <p:nvSpPr>
          <p:cNvPr id="35" name="Textfeld 34"/>
          <p:cNvSpPr txBox="1"/>
          <p:nvPr/>
        </p:nvSpPr>
        <p:spPr>
          <a:xfrm>
            <a:off x="4982319" y="455645"/>
            <a:ext cx="1264763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CH" dirty="0"/>
              <a:t>ZH 956 502</a:t>
            </a:r>
            <a:endParaRPr lang="de-DE" dirty="0"/>
          </a:p>
        </p:txBody>
      </p:sp>
      <p:pic>
        <p:nvPicPr>
          <p:cNvPr id="36" name="Grafik 3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05189" y="424774"/>
            <a:ext cx="1073966" cy="908396"/>
          </a:xfrm>
          <a:prstGeom prst="rect">
            <a:avLst/>
          </a:prstGeom>
        </p:spPr>
      </p:pic>
      <p:pic>
        <p:nvPicPr>
          <p:cNvPr id="37" name="Grafik 3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286692">
            <a:off x="6161114" y="500913"/>
            <a:ext cx="1075428" cy="430172"/>
          </a:xfrm>
          <a:prstGeom prst="rect">
            <a:avLst/>
          </a:prstGeom>
        </p:spPr>
      </p:pic>
      <p:sp>
        <p:nvSpPr>
          <p:cNvPr id="39" name="Textfeld 38"/>
          <p:cNvSpPr txBox="1"/>
          <p:nvPr/>
        </p:nvSpPr>
        <p:spPr>
          <a:xfrm>
            <a:off x="5980401" y="5981463"/>
            <a:ext cx="4583878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CH" b="1" dirty="0">
                <a:solidFill>
                  <a:srgbClr val="FF0000"/>
                </a:solidFill>
              </a:rPr>
              <a:t>Hersteller Informationen und ICRS zwingend </a:t>
            </a:r>
            <a:endParaRPr lang="de-DE" b="1" dirty="0">
              <a:solidFill>
                <a:srgbClr val="FF0000"/>
              </a:solidFill>
            </a:endParaRPr>
          </a:p>
        </p:txBody>
      </p:sp>
      <p:pic>
        <p:nvPicPr>
          <p:cNvPr id="40" name="Grafik 3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119227" y="268071"/>
            <a:ext cx="1798476" cy="29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254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29" grpId="0"/>
      <p:bldP spid="32" grpId="0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01663C6CEEE474AB7A75D47C7492EF0" ma:contentTypeVersion="16" ma:contentTypeDescription="Ein neues Dokument erstellen." ma:contentTypeScope="" ma:versionID="e50b589db927db4ca19669adbdd47969">
  <xsd:schema xmlns:xsd="http://www.w3.org/2001/XMLSchema" xmlns:xs="http://www.w3.org/2001/XMLSchema" xmlns:p="http://schemas.microsoft.com/office/2006/metadata/properties" xmlns:ns2="dff2d33b-e58c-4b22-aaee-1c3e400aa24b" xmlns:ns3="fc48761f-100f-4b21-bfba-e6963edc687a" xmlns:ns4="dd2d40b1-f6cb-4cdd-b8f9-486b41866926" targetNamespace="http://schemas.microsoft.com/office/2006/metadata/properties" ma:root="true" ma:fieldsID="2116bde6fe37469d46c27ddd1e552fb6" ns2:_="" ns3:_="" ns4:_="">
    <xsd:import namespace="dff2d33b-e58c-4b22-aaee-1c3e400aa24b"/>
    <xsd:import namespace="fc48761f-100f-4b21-bfba-e6963edc687a"/>
    <xsd:import namespace="dd2d40b1-f6cb-4cdd-b8f9-486b4186692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3:_dlc_DocId" minOccurs="0"/>
                <xsd:element ref="ns3:_dlc_DocIdUrl" minOccurs="0"/>
                <xsd:element ref="ns3:_dlc_DocIdPersistId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f2d33b-e58c-4b22-aaee-1c3e400aa2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Bildmarkierungen" ma:readOnly="false" ma:fieldId="{5cf76f15-5ced-4ddc-b409-7134ff3c332f}" ma:taxonomyMulti="true" ma:sspId="7022d4cd-26ff-4595-90f3-a961ef1aba6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48761f-100f-4b21-bfba-e6963edc687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18" nillable="true" ma:displayName="Wert der Dokument-ID" ma:description="Der Wert der diesem Element zugewiesenen Dokument-ID." ma:internalName="_dlc_DocId" ma:readOnly="true">
      <xsd:simpleType>
        <xsd:restriction base="dms:Text"/>
      </xsd:simpleType>
    </xsd:element>
    <xsd:element name="_dlc_DocIdUrl" ma:index="19" nillable="true" ma:displayName="Dokument-ID" ma:description="Permanenter Hyperlink zu diesem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0" nillable="true" ma:displayName="Beständige ID" ma:description="ID beim Hinzufügen beibehalten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2d40b1-f6cb-4cdd-b8f9-486b41866926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8f9e9791-aa7c-4f2c-803f-e6e508fcb306}" ma:internalName="TaxCatchAll" ma:showField="CatchAllData" ma:web="fc48761f-100f-4b21-bfba-e6963edc687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ff2d33b-e58c-4b22-aaee-1c3e400aa24b">
      <Terms xmlns="http://schemas.microsoft.com/office/infopath/2007/PartnerControls"/>
    </lcf76f155ced4ddcb4097134ff3c332f>
    <TaxCatchAll xmlns="dd2d40b1-f6cb-4cdd-b8f9-486b41866926" xsi:nil="true"/>
    <_dlc_DocId xmlns="fc48761f-100f-4b21-bfba-e6963edc687a">VXEHHNPPKHJR-1000582777-664066</_dlc_DocId>
    <_dlc_DocIdUrl xmlns="fc48761f-100f-4b21-bfba-e6963edc687a">
      <Url>https://voev.sharepoint.com/sites/AbtoeffentlicherVerkehrVoeV/_layouts/15/DocIdRedir.aspx?ID=VXEHHNPPKHJR-1000582777-664066</Url>
      <Description>VXEHHNPPKHJR-1000582777-664066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E92A7773-948E-4D93-9493-DAC13A52650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D38FEC9-0CE7-43C5-9975-523AEF5312E6}"/>
</file>

<file path=customXml/itemProps3.xml><?xml version="1.0" encoding="utf-8"?>
<ds:datastoreItem xmlns:ds="http://schemas.openxmlformats.org/officeDocument/2006/customXml" ds:itemID="{394DC253-BFF1-488F-B763-A8A8F71B5348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cbbd5672-2eb7-478a-b48d-41c98f9ce973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7F209F0E-FB9F-4485-BF22-25CEAB81EF42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675</Words>
  <Application>Microsoft Office PowerPoint</Application>
  <PresentationFormat>Breitbild</PresentationFormat>
  <Paragraphs>152</Paragraphs>
  <Slides>14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Roboto Light</vt:lpstr>
      <vt:lpstr>Wingdings</vt:lpstr>
      <vt:lpstr>Office</vt:lpstr>
      <vt:lpstr>PowerPoint-Präsentation</vt:lpstr>
      <vt:lpstr>Angaben zu meiner Person</vt:lpstr>
      <vt:lpstr>Abschleppdienste und dessen Herausforderungen</vt:lpstr>
      <vt:lpstr>Was  heisst es «Profi» zu sein ….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Tanja Hellmann</dc:creator>
  <cp:lastModifiedBy>Beat Hinni</cp:lastModifiedBy>
  <cp:revision>49</cp:revision>
  <dcterms:created xsi:type="dcterms:W3CDTF">2021-09-24T08:25:37Z</dcterms:created>
  <dcterms:modified xsi:type="dcterms:W3CDTF">2023-03-14T13:10:22Z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0x010100001663C6CEEE474AB7A75D47C7492EF0</vt:lpwstr>
  </property>
  <property fmtid="{D5CDD505-2E9C-101B-9397-08002B2CF9AE}" pid="4" name="_dlc_DocIdItemGuid">
    <vt:lpwstr>bc1a3aa0-c183-4836-be83-60b2241c5a25</vt:lpwstr>
  </property>
</Properties>
</file>